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colors3.xml" ContentType="application/vnd.ms-office.chartcolorstyle+xml"/>
  <Override PartName="/ppt/charts/style3.xml" ContentType="application/vnd.ms-office.chartstyle+xml"/>
  <Override PartName="/ppt/charts/style4.xml" ContentType="application/vnd.ms-office.chartstyle+xml"/>
  <Override PartName="/ppt/charts/colors4.xml" ContentType="application/vnd.ms-office.chartcolorstyle+xml"/>
  <Override PartName="/ppt/charts/style5.xml" ContentType="application/vnd.ms-office.chartstyle+xml"/>
  <Override PartName="/ppt/charts/colors5.xml" ContentType="application/vnd.ms-office.chartcolorstyle+xml"/>
  <Override PartName="/ppt/charts/style6.xml" ContentType="application/vnd.ms-office.chartstyle+xml"/>
  <Override PartName="/ppt/charts/colors6.xml" ContentType="application/vnd.ms-office.chartcolorstyle+xml"/>
  <Override PartName="/ppt/charts/style7.xml" ContentType="application/vnd.ms-office.chartstyle+xml"/>
  <Override PartName="/ppt/charts/colors7.xml" ContentType="application/vnd.ms-office.chartcolorstyle+xml"/>
  <Override PartName="/ppt/charts/style8.xml" ContentType="application/vnd.ms-office.chartstyle+xml"/>
  <Override PartName="/ppt/charts/colors8.xml" ContentType="application/vnd.ms-office.chartcolorstyle+xml"/>
  <Override PartName="/ppt/charts/style9.xml" ContentType="application/vnd.ms-office.chartstyle+xml"/>
  <Override PartName="/ppt/charts/colors9.xml" ContentType="application/vnd.ms-office.chartcolorstyle+xml"/>
  <Override PartName="/ppt/charts/style10.xml" ContentType="application/vnd.ms-office.chartstyle+xml"/>
  <Override PartName="/ppt/charts/colors10.xml" ContentType="application/vnd.ms-office.chartcolorstyle+xml"/>
  <Override PartName="/ppt/charts/style11.xml" ContentType="application/vnd.ms-office.chartstyle+xml"/>
  <Override PartName="/ppt/charts/colors11.xml" ContentType="application/vnd.ms-office.chartcolorstyle+xml"/>
  <Override PartName="/ppt/charts/style12.xml" ContentType="application/vnd.ms-office.chartstyle+xml"/>
  <Override PartName="/ppt/charts/colors12.xml" ContentType="application/vnd.ms-office.chartcolorstyle+xml"/>
  <Override PartName="/ppt/charts/style13.xml" ContentType="application/vnd.ms-office.chartstyle+xml"/>
  <Override PartName="/ppt/charts/colors13.xml" ContentType="application/vnd.ms-office.chartcolorstyle+xml"/>
  <Override PartName="/ppt/charts/style14.xml" ContentType="application/vnd.ms-office.chartstyle+xml"/>
  <Override PartName="/ppt/charts/colors14.xml" ContentType="application/vnd.ms-office.chartcolorstyle+xml"/>
  <Override PartName="/ppt/charts/style15.xml" ContentType="application/vnd.ms-office.chartstyle+xml"/>
  <Override PartName="/ppt/charts/colors15.xml" ContentType="application/vnd.ms-office.chartcolorstyle+xml"/>
  <Override PartName="/ppt/charts/style16.xml" ContentType="application/vnd.ms-office.chartstyle+xml"/>
  <Override PartName="/ppt/charts/colors16.xml" ContentType="application/vnd.ms-office.chartcolorstyle+xml"/>
  <Override PartName="/ppt/charts/style17.xml" ContentType="application/vnd.ms-office.chartstyle+xml"/>
  <Override PartName="/ppt/charts/colors17.xml" ContentType="application/vnd.ms-office.chartcolorstyle+xml"/>
  <Override PartName="/ppt/charts/style18.xml" ContentType="application/vnd.ms-office.chartstyle+xml"/>
  <Override PartName="/ppt/charts/colors18.xml" ContentType="application/vnd.ms-office.chartcolorstyle+xml"/>
  <Override PartName="/ppt/charts/style19.xml" ContentType="application/vnd.ms-office.chartstyle+xml"/>
  <Override PartName="/ppt/charts/colors19.xml" ContentType="application/vnd.ms-office.chartcolorstyle+xml"/>
  <Override PartName="/ppt/charts/style20.xml" ContentType="application/vnd.ms-office.chartstyle+xml"/>
  <Override PartName="/ppt/charts/colors20.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23" r:id="rId2"/>
    <p:sldId id="257" r:id="rId3"/>
    <p:sldId id="258" r:id="rId4"/>
    <p:sldId id="260" r:id="rId5"/>
    <p:sldId id="261" r:id="rId6"/>
    <p:sldId id="262" r:id="rId7"/>
    <p:sldId id="303" r:id="rId8"/>
    <p:sldId id="343" r:id="rId9"/>
    <p:sldId id="314" r:id="rId10"/>
    <p:sldId id="304" r:id="rId11"/>
    <p:sldId id="321" r:id="rId12"/>
    <p:sldId id="322" r:id="rId13"/>
    <p:sldId id="341" r:id="rId14"/>
    <p:sldId id="317" r:id="rId15"/>
    <p:sldId id="318" r:id="rId16"/>
    <p:sldId id="309" r:id="rId17"/>
    <p:sldId id="306" r:id="rId18"/>
    <p:sldId id="307" r:id="rId19"/>
    <p:sldId id="263" r:id="rId20"/>
    <p:sldId id="264" r:id="rId21"/>
    <p:sldId id="265" r:id="rId22"/>
    <p:sldId id="266" r:id="rId23"/>
    <p:sldId id="271" r:id="rId24"/>
    <p:sldId id="272" r:id="rId25"/>
    <p:sldId id="273" r:id="rId26"/>
    <p:sldId id="274" r:id="rId27"/>
    <p:sldId id="311" r:id="rId28"/>
    <p:sldId id="313" r:id="rId29"/>
    <p:sldId id="270" r:id="rId30"/>
    <p:sldId id="267" r:id="rId31"/>
    <p:sldId id="310" r:id="rId32"/>
    <p:sldId id="324" r:id="rId33"/>
    <p:sldId id="275" r:id="rId34"/>
    <p:sldId id="276" r:id="rId35"/>
    <p:sldId id="279" r:id="rId36"/>
    <p:sldId id="277" r:id="rId37"/>
    <p:sldId id="325" r:id="rId38"/>
    <p:sldId id="326" r:id="rId39"/>
    <p:sldId id="280" r:id="rId40"/>
    <p:sldId id="281" r:id="rId41"/>
    <p:sldId id="282" r:id="rId42"/>
    <p:sldId id="283" r:id="rId43"/>
    <p:sldId id="284" r:id="rId44"/>
    <p:sldId id="327" r:id="rId45"/>
    <p:sldId id="328" r:id="rId46"/>
    <p:sldId id="329" r:id="rId47"/>
    <p:sldId id="342" r:id="rId48"/>
    <p:sldId id="349" r:id="rId49"/>
    <p:sldId id="332" r:id="rId50"/>
    <p:sldId id="333" r:id="rId51"/>
    <p:sldId id="334" r:id="rId52"/>
    <p:sldId id="335" r:id="rId53"/>
    <p:sldId id="336" r:id="rId54"/>
    <p:sldId id="337" r:id="rId55"/>
    <p:sldId id="338" r:id="rId56"/>
    <p:sldId id="339" r:id="rId57"/>
    <p:sldId id="340" r:id="rId58"/>
    <p:sldId id="344" r:id="rId59"/>
    <p:sldId id="345" r:id="rId60"/>
    <p:sldId id="346" r:id="rId61"/>
    <p:sldId id="347" r:id="rId62"/>
    <p:sldId id="348" r:id="rId63"/>
  </p:sldIdLst>
  <p:sldSz cx="4953000" cy="3430588"/>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081" userDrawn="1">
          <p15:clr>
            <a:srgbClr val="A4A3A4"/>
          </p15:clr>
        </p15:guide>
        <p15:guide id="2" pos="15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1AAF"/>
    <a:srgbClr val="F15A29"/>
    <a:srgbClr val="E0013F"/>
    <a:srgbClr val="ADD5D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66" autoAdjust="0"/>
    <p:restoredTop sz="94660"/>
  </p:normalViewPr>
  <p:slideViewPr>
    <p:cSldViewPr snapToGrid="0" showGuides="1">
      <p:cViewPr varScale="1">
        <p:scale>
          <a:sx n="116" d="100"/>
          <a:sy n="116" d="100"/>
        </p:scale>
        <p:origin x="-1218" y="-96"/>
      </p:cViewPr>
      <p:guideLst>
        <p:guide orient="horz" pos="1081"/>
        <p:guide pos="15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3" Type="http://schemas.microsoft.com/office/2011/relationships/chartStyle" Target="style11.xml"/><Relationship Id="rId2" Type="http://schemas.microsoft.com/office/2011/relationships/chartColorStyle" Target="colors11.xml"/><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3" Type="http://schemas.microsoft.com/office/2011/relationships/chartStyle" Target="style12.xml"/><Relationship Id="rId2" Type="http://schemas.microsoft.com/office/2011/relationships/chartColorStyle" Target="colors12.xml"/><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3" Type="http://schemas.microsoft.com/office/2011/relationships/chartStyle" Target="style13.xml"/><Relationship Id="rId2" Type="http://schemas.microsoft.com/office/2011/relationships/chartColorStyle" Target="colors13.xml"/><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3" Type="http://schemas.microsoft.com/office/2011/relationships/chartStyle" Target="style14.xml"/><Relationship Id="rId2" Type="http://schemas.microsoft.com/office/2011/relationships/chartColorStyle" Target="colors14.xml"/><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3" Type="http://schemas.microsoft.com/office/2011/relationships/chartStyle" Target="style15.xml"/><Relationship Id="rId2" Type="http://schemas.microsoft.com/office/2011/relationships/chartColorStyle" Target="colors15.xml"/><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3" Type="http://schemas.microsoft.com/office/2011/relationships/chartStyle" Target="style16.xml"/><Relationship Id="rId2" Type="http://schemas.microsoft.com/office/2011/relationships/chartColorStyle" Target="colors16.xml"/><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3" Type="http://schemas.microsoft.com/office/2011/relationships/chartStyle" Target="style17.xml"/><Relationship Id="rId2" Type="http://schemas.microsoft.com/office/2011/relationships/chartColorStyle" Target="colors17.xml"/><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3" Type="http://schemas.microsoft.com/office/2011/relationships/chartStyle" Target="style18.xml"/><Relationship Id="rId2" Type="http://schemas.microsoft.com/office/2011/relationships/chartColorStyle" Target="colors18.xml"/><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3" Type="http://schemas.microsoft.com/office/2011/relationships/chartStyle" Target="style19.xml"/><Relationship Id="rId2" Type="http://schemas.microsoft.com/office/2011/relationships/chartColorStyle" Target="colors19.xml"/><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3" Type="http://schemas.microsoft.com/office/2011/relationships/chartStyle" Target="style20.xml"/><Relationship Id="rId2" Type="http://schemas.microsoft.com/office/2011/relationships/chartColorStyle" Target="colors20.xml"/><Relationship Id="rId1" Type="http://schemas.openxmlformats.org/officeDocument/2006/relationships/package" Target="../embeddings/Microsoft_Excel_Worksheet20.xlsx"/></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chartUserShapes" Target="../drawings/drawing1.xml"/><Relationship Id="rId1" Type="http://schemas.openxmlformats.org/officeDocument/2006/relationships/package" Target="../embeddings/Microsoft_Excel_Worksheet3.xlsx"/><Relationship Id="rId4" Type="http://schemas.microsoft.com/office/2011/relationships/chartStyle" Target="style3.xm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153906819583873E-2"/>
          <c:y val="9.4389130880131802E-2"/>
          <c:w val="0.95769230769230773"/>
          <c:h val="0.72410919232756621"/>
        </c:manualLayout>
      </c:layout>
      <c:lineChart>
        <c:grouping val="stacked"/>
        <c:varyColors val="0"/>
        <c:ser>
          <c:idx val="0"/>
          <c:order val="0"/>
          <c:tx>
            <c:strRef>
              <c:f>Sheet1!$B$1</c:f>
              <c:strCache>
                <c:ptCount val="1"/>
                <c:pt idx="0">
                  <c:v>ДНБ /сая.төг/</c:v>
                </c:pt>
              </c:strCache>
            </c:strRef>
          </c:tx>
          <c:spPr>
            <a:ln w="38100" cap="rnd">
              <a:solidFill>
                <a:schemeClr val="accent1">
                  <a:lumMod val="60000"/>
                  <a:lumOff val="40000"/>
                </a:schemeClr>
              </a:solidFill>
              <a:round/>
            </a:ln>
            <a:effectLst/>
          </c:spPr>
          <c:marker>
            <c:symbol val="circle"/>
            <c:size val="5"/>
            <c:spPr>
              <a:solidFill>
                <a:schemeClr val="accent1"/>
              </a:solidFill>
              <a:ln w="38100">
                <a:solidFill>
                  <a:schemeClr val="accent1"/>
                </a:solidFill>
              </a:ln>
              <a:effectLst/>
            </c:spPr>
          </c:marker>
          <c:dLbls>
            <c:dLbl>
              <c:idx val="0"/>
              <c:layout>
                <c:manualLayout>
                  <c:x val="-0.1446743031798553"/>
                  <c:y val="-7.5766372773773044E-2"/>
                </c:manualLayout>
              </c:layout>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accent2"/>
                      </a:solidFill>
                      <a:latin typeface="Arial" panose="020B0604020202020204" pitchFamily="34" charset="0"/>
                      <a:ea typeface="+mn-ea"/>
                      <a:cs typeface="Arial" panose="020B0604020202020204" pitchFamily="34" charset="0"/>
                    </a:defRPr>
                  </a:pPr>
                  <a:endParaRPr lang="en-US"/>
                </a:p>
              </c:tx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9022-4F2B-ABE3-D384A07EA598}"/>
                </c:ext>
                <c:ext xmlns:c15="http://schemas.microsoft.com/office/drawing/2012/chart" uri="{CE6537A1-D6FC-4f65-9D91-7224C49458BB}">
                  <c15:layout>
                    <c:manualLayout>
                      <c:w val="0.23345424576580112"/>
                      <c:h val="0.10772496627327331"/>
                    </c:manualLayout>
                  </c15:layout>
                </c:ext>
              </c:extLst>
            </c:dLbl>
            <c:dLbl>
              <c:idx val="3"/>
              <c:layout>
                <c:manualLayout>
                  <c:x val="-4.6494887170954499E-2"/>
                  <c:y val="-6.322545471758785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9022-4F2B-ABE3-D384A07EA598}"/>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accent2"/>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2014</c:v>
                </c:pt>
                <c:pt idx="1">
                  <c:v>2015</c:v>
                </c:pt>
                <c:pt idx="2">
                  <c:v>2016</c:v>
                </c:pt>
                <c:pt idx="3">
                  <c:v>2017</c:v>
                </c:pt>
              </c:numCache>
            </c:numRef>
          </c:cat>
          <c:val>
            <c:numRef>
              <c:f>Sheet1!$B$2:$B$5</c:f>
              <c:numCache>
                <c:formatCode>#\ ##0.0</c:formatCode>
                <c:ptCount val="4"/>
                <c:pt idx="0">
                  <c:v>367617.3</c:v>
                </c:pt>
                <c:pt idx="1">
                  <c:v>417299.20000000001</c:v>
                </c:pt>
                <c:pt idx="2">
                  <c:v>367093.2</c:v>
                </c:pt>
                <c:pt idx="3">
                  <c:v>410709</c:v>
                </c:pt>
              </c:numCache>
            </c:numRef>
          </c:val>
          <c:smooth val="0"/>
          <c:extLst xmlns:c16r2="http://schemas.microsoft.com/office/drawing/2015/06/chart">
            <c:ext xmlns:c16="http://schemas.microsoft.com/office/drawing/2014/chart" uri="{C3380CC4-5D6E-409C-BE32-E72D297353CC}">
              <c16:uniqueId val="{00000002-9022-4F2B-ABE3-D384A07EA598}"/>
            </c:ext>
          </c:extLst>
        </c:ser>
        <c:dLbls>
          <c:dLblPos val="t"/>
          <c:showLegendKey val="0"/>
          <c:showVal val="1"/>
          <c:showCatName val="0"/>
          <c:showSerName val="0"/>
          <c:showPercent val="0"/>
          <c:showBubbleSize val="0"/>
        </c:dLbls>
        <c:marker val="1"/>
        <c:smooth val="0"/>
        <c:axId val="45173760"/>
        <c:axId val="45187840"/>
      </c:lineChart>
      <c:catAx>
        <c:axId val="45173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crossAx val="45187840"/>
        <c:crosses val="autoZero"/>
        <c:auto val="1"/>
        <c:lblAlgn val="ctr"/>
        <c:lblOffset val="100"/>
        <c:noMultiLvlLbl val="0"/>
      </c:catAx>
      <c:valAx>
        <c:axId val="45187840"/>
        <c:scaling>
          <c:orientation val="minMax"/>
        </c:scaling>
        <c:delete val="1"/>
        <c:axPos val="l"/>
        <c:numFmt formatCode="#\ ##0.0" sourceLinked="1"/>
        <c:majorTickMark val="none"/>
        <c:minorTickMark val="none"/>
        <c:tickLblPos val="nextTo"/>
        <c:crossAx val="45173760"/>
        <c:crosses val="autoZero"/>
        <c:crossBetween val="between"/>
      </c:valAx>
      <c:spPr>
        <a:noFill/>
        <a:ln>
          <a:noFill/>
        </a:ln>
        <a:effectLst/>
      </c:spPr>
    </c:plotArea>
    <c:legend>
      <c:legendPos val="b"/>
      <c:layout>
        <c:manualLayout>
          <c:xMode val="edge"/>
          <c:yMode val="edge"/>
          <c:x val="0.41659164008802746"/>
          <c:y val="0.64170878380598717"/>
          <c:w val="0.57970307033178103"/>
          <c:h val="0.13863355982871547"/>
        </c:manualLayout>
      </c:layout>
      <c:overlay val="0"/>
      <c:spPr>
        <a:noFill/>
        <a:ln>
          <a:noFill/>
        </a:ln>
        <a:effectLst/>
      </c:spPr>
      <c:txPr>
        <a:bodyPr rot="0" spcFirstLastPara="1" vertOverflow="ellipsis" vert="horz" wrap="square" anchor="ctr" anchorCtr="1"/>
        <a:lstStyle/>
        <a:p>
          <a:pPr>
            <a:defRPr sz="900" b="0"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legend>
    <c:plotVisOnly val="1"/>
    <c:dispBlanksAs val="zero"/>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a:solidFill>
        <a:schemeClr val="accent2">
          <a:lumMod val="20000"/>
          <a:lumOff val="80000"/>
        </a:schemeClr>
      </a:solid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rgbClr val="A0A0A0"/>
              </a:solidFill>
              <a:ln>
                <a:noFill/>
              </a:ln>
              <a:effectLst/>
            </c:spPr>
            <c:extLst xmlns:c16r2="http://schemas.microsoft.com/office/drawing/2015/06/chart">
              <c:ext xmlns:c16="http://schemas.microsoft.com/office/drawing/2014/chart" uri="{C3380CC4-5D6E-409C-BE32-E72D297353CC}">
                <c16:uniqueId val="{00000001-52A4-4613-A3B7-EC7FD3CB33A2}"/>
              </c:ext>
            </c:extLst>
          </c:dPt>
          <c:dPt>
            <c:idx val="1"/>
            <c:invertIfNegative val="0"/>
            <c:bubble3D val="0"/>
            <c:spPr>
              <a:solidFill>
                <a:srgbClr val="FFB000"/>
              </a:solidFill>
              <a:ln>
                <a:noFill/>
              </a:ln>
              <a:effectLst/>
            </c:spPr>
            <c:extLst xmlns:c16r2="http://schemas.microsoft.com/office/drawing/2015/06/chart">
              <c:ext xmlns:c16="http://schemas.microsoft.com/office/drawing/2014/chart" uri="{C3380CC4-5D6E-409C-BE32-E72D297353CC}">
                <c16:uniqueId val="{00000003-52A4-4613-A3B7-EC7FD3CB33A2}"/>
              </c:ext>
            </c:extLst>
          </c:dPt>
          <c:dPt>
            <c:idx val="2"/>
            <c:invertIfNegative val="0"/>
            <c:bubble3D val="0"/>
            <c:spPr>
              <a:solidFill>
                <a:srgbClr val="B01000"/>
              </a:solidFill>
              <a:ln>
                <a:noFill/>
              </a:ln>
              <a:effectLst/>
            </c:spPr>
            <c:extLst xmlns:c16r2="http://schemas.microsoft.com/office/drawing/2015/06/chart">
              <c:ext xmlns:c16="http://schemas.microsoft.com/office/drawing/2014/chart" uri="{C3380CC4-5D6E-409C-BE32-E72D297353CC}">
                <c16:uniqueId val="{00000005-52A4-4613-A3B7-EC7FD3CB33A2}"/>
              </c:ext>
            </c:extLst>
          </c:dPt>
          <c:dPt>
            <c:idx val="3"/>
            <c:invertIfNegative val="0"/>
            <c:bubble3D val="0"/>
            <c:spPr>
              <a:solidFill>
                <a:srgbClr val="1D4999"/>
              </a:solidFill>
              <a:ln>
                <a:noFill/>
              </a:ln>
              <a:effectLst/>
            </c:spPr>
            <c:extLst xmlns:c16r2="http://schemas.microsoft.com/office/drawing/2015/06/chart">
              <c:ext xmlns:c16="http://schemas.microsoft.com/office/drawing/2014/chart" uri="{C3380CC4-5D6E-409C-BE32-E72D297353CC}">
                <c16:uniqueId val="{00000007-52A4-4613-A3B7-EC7FD3CB33A2}"/>
              </c:ext>
            </c:extLst>
          </c:dPt>
          <c:dPt>
            <c:idx val="4"/>
            <c:invertIfNegative val="0"/>
            <c:bubble3D val="0"/>
            <c:spPr>
              <a:solidFill>
                <a:srgbClr val="B2540C"/>
              </a:solidFill>
              <a:ln>
                <a:noFill/>
              </a:ln>
              <a:effectLst/>
            </c:spPr>
            <c:extLst xmlns:c16r2="http://schemas.microsoft.com/office/drawing/2015/06/chart">
              <c:ext xmlns:c16="http://schemas.microsoft.com/office/drawing/2014/chart" uri="{C3380CC4-5D6E-409C-BE32-E72D297353CC}">
                <c16:uniqueId val="{00000009-52A4-4613-A3B7-EC7FD3CB33A2}"/>
              </c:ext>
            </c:extLst>
          </c:dPt>
          <c:dLbls>
            <c:dLbl>
              <c:idx val="0"/>
              <c:tx>
                <c:rich>
                  <a:bodyPr rot="0" spcFirstLastPara="1" vertOverflow="ellipsis" vert="horz" wrap="square" lIns="38100" tIns="19050" rIns="38100" bIns="19050" anchor="ctr" anchorCtr="1">
                    <a:spAutoFit/>
                  </a:bodyPr>
                  <a:lstStyle/>
                  <a:p>
                    <a:pPr>
                      <a:defRPr sz="1600" b="0" i="0" u="none" strike="noStrike" kern="1200" baseline="0">
                        <a:solidFill>
                          <a:srgbClr val="A0A0A0"/>
                        </a:solidFill>
                        <a:latin typeface="Arial" panose="020B0604020202020204" pitchFamily="34" charset="0"/>
                        <a:ea typeface="+mn-ea"/>
                        <a:cs typeface="Arial" panose="020B0604020202020204" pitchFamily="34" charset="0"/>
                      </a:defRPr>
                    </a:pPr>
                    <a:fld id="{732F6BFB-F7FF-4267-A1B1-F7723B6E0BCF}" type="VALUE">
                      <a:rPr lang="en-US" sz="1600" smtClean="0"/>
                      <a:pPr>
                        <a:defRPr sz="1600" b="0" i="0" u="none" strike="noStrike" kern="1200" baseline="0">
                          <a:solidFill>
                            <a:srgbClr val="A0A0A0"/>
                          </a:solidFill>
                          <a:latin typeface="Arial" panose="020B0604020202020204" pitchFamily="34" charset="0"/>
                          <a:ea typeface="+mn-ea"/>
                          <a:cs typeface="Arial" panose="020B0604020202020204" pitchFamily="34" charset="0"/>
                        </a:defRPr>
                      </a:pPr>
                      <a:t>[VALUE]</a:t>
                    </a:fld>
                    <a:r>
                      <a:rPr lang="en-US" sz="1600"/>
                      <a:t>%</a:t>
                    </a:r>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1"/>
              <c:layout>
                <c:manualLayout>
                  <c:x val="-5.7808081680460546E-3"/>
                  <c:y val="-1.425335430808578E-2"/>
                </c:manualLayout>
              </c:layout>
              <c:tx>
                <c:rich>
                  <a:bodyPr rot="0" spcFirstLastPara="1" vertOverflow="ellipsis" vert="horz" wrap="square" lIns="38100" tIns="19050" rIns="38100" bIns="19050" anchor="ctr" anchorCtr="1">
                    <a:noAutofit/>
                  </a:bodyPr>
                  <a:lstStyle/>
                  <a:p>
                    <a:pPr>
                      <a:defRPr sz="1200" b="0" i="0" u="none" strike="noStrike" kern="1200" baseline="0">
                        <a:solidFill>
                          <a:srgbClr val="FFB000"/>
                        </a:solidFill>
                        <a:latin typeface="Arial" panose="020B0604020202020204" pitchFamily="34" charset="0"/>
                        <a:ea typeface="+mn-ea"/>
                        <a:cs typeface="Arial" panose="020B0604020202020204" pitchFamily="34" charset="0"/>
                      </a:defRPr>
                    </a:pPr>
                    <a:fld id="{D4995190-D717-4F4B-ADF1-2765ED8BCF8E}" type="VALUE">
                      <a:rPr lang="en-US" sz="1200" smtClean="0"/>
                      <a:pPr>
                        <a:defRPr sz="1200" b="0" i="0" u="none" strike="noStrike" kern="1200" baseline="0">
                          <a:solidFill>
                            <a:srgbClr val="FFB000"/>
                          </a:solidFill>
                          <a:latin typeface="Arial" panose="020B0604020202020204" pitchFamily="34" charset="0"/>
                          <a:ea typeface="+mn-ea"/>
                          <a:cs typeface="Arial" panose="020B0604020202020204" pitchFamily="34" charset="0"/>
                        </a:defRPr>
                      </a:pPr>
                      <a:t>[VALUE]</a:t>
                    </a:fld>
                    <a:r>
                      <a:rPr lang="en-US" sz="1200" dirty="0"/>
                      <a:t>%</a:t>
                    </a:r>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layout>
                    <c:manualLayout>
                      <c:w val="0.12097642216581952"/>
                      <c:h val="0.10452459825929508"/>
                    </c:manualLayout>
                  </c15:layout>
                  <c15:dlblFieldTable/>
                  <c15:showDataLabelsRange val="0"/>
                </c:ext>
              </c:extLst>
            </c:dLbl>
            <c:dLbl>
              <c:idx val="2"/>
              <c:tx>
                <c:rich>
                  <a:bodyPr rot="0" spcFirstLastPara="1" vertOverflow="ellipsis" vert="horz" wrap="square" lIns="38100" tIns="19050" rIns="38100" bIns="19050" anchor="ctr" anchorCtr="1">
                    <a:spAutoFit/>
                  </a:bodyPr>
                  <a:lstStyle/>
                  <a:p>
                    <a:pPr>
                      <a:defRPr sz="1600" b="0" i="0" u="none" strike="noStrike" kern="1200" baseline="0">
                        <a:solidFill>
                          <a:srgbClr val="B01000"/>
                        </a:solidFill>
                        <a:latin typeface="Arial" panose="020B0604020202020204" pitchFamily="34" charset="0"/>
                        <a:ea typeface="+mn-ea"/>
                        <a:cs typeface="Arial" panose="020B0604020202020204" pitchFamily="34" charset="0"/>
                      </a:defRPr>
                    </a:pPr>
                    <a:fld id="{8A635026-CB98-4BB8-B80E-E25F9C0822D7}" type="VALUE">
                      <a:rPr lang="en-US" sz="1600" smtClean="0"/>
                      <a:pPr>
                        <a:defRPr sz="1600" b="0" i="0" u="none" strike="noStrike" kern="1200" baseline="0">
                          <a:solidFill>
                            <a:srgbClr val="B01000"/>
                          </a:solidFill>
                          <a:latin typeface="Arial" panose="020B0604020202020204" pitchFamily="34" charset="0"/>
                          <a:ea typeface="+mn-ea"/>
                          <a:cs typeface="Arial" panose="020B0604020202020204" pitchFamily="34" charset="0"/>
                        </a:defRPr>
                      </a:pPr>
                      <a:t>[VALUE]</a:t>
                    </a:fld>
                    <a:r>
                      <a:rPr lang="en-US" sz="1600"/>
                      <a:t>%</a:t>
                    </a:r>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3"/>
              <c:tx>
                <c:rich>
                  <a:bodyPr rot="0" spcFirstLastPara="1" vertOverflow="ellipsis" vert="horz" wrap="square" lIns="38100" tIns="19050" rIns="38100" bIns="19050" anchor="ctr" anchorCtr="1">
                    <a:spAutoFit/>
                  </a:bodyPr>
                  <a:lstStyle/>
                  <a:p>
                    <a:pPr>
                      <a:defRPr sz="1600" b="0" i="0" u="none" strike="noStrike" kern="1200" baseline="0">
                        <a:solidFill>
                          <a:srgbClr val="1D4999"/>
                        </a:solidFill>
                        <a:latin typeface="Arial" panose="020B0604020202020204" pitchFamily="34" charset="0"/>
                        <a:ea typeface="+mn-ea"/>
                        <a:cs typeface="Arial" panose="020B0604020202020204" pitchFamily="34" charset="0"/>
                      </a:defRPr>
                    </a:pPr>
                    <a:fld id="{2D72661E-E9EE-47A4-8A16-AC210685CE83}" type="VALUE">
                      <a:rPr lang="en-US" sz="1600" smtClean="0"/>
                      <a:pPr>
                        <a:defRPr sz="1600" b="0" i="0" u="none" strike="noStrike" kern="1200" baseline="0">
                          <a:solidFill>
                            <a:srgbClr val="1D4999"/>
                          </a:solidFill>
                          <a:latin typeface="Arial" panose="020B0604020202020204" pitchFamily="34" charset="0"/>
                          <a:ea typeface="+mn-ea"/>
                          <a:cs typeface="Arial" panose="020B0604020202020204" pitchFamily="34" charset="0"/>
                        </a:defRPr>
                      </a:pPr>
                      <a:t>[VALUE]</a:t>
                    </a:fld>
                    <a:r>
                      <a:rPr lang="en-US" sz="1600"/>
                      <a:t>%</a:t>
                    </a:r>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4"/>
              <c:tx>
                <c:rich>
                  <a:bodyPr rot="0" spcFirstLastPara="1" vertOverflow="ellipsis" vert="horz" wrap="square" lIns="38100" tIns="19050" rIns="38100" bIns="19050" anchor="ctr" anchorCtr="1">
                    <a:spAutoFit/>
                  </a:bodyPr>
                  <a:lstStyle/>
                  <a:p>
                    <a:pPr>
                      <a:defRPr sz="1600" b="0" i="0" u="none" strike="noStrike" kern="1200" baseline="0">
                        <a:solidFill>
                          <a:srgbClr val="B2540C"/>
                        </a:solidFill>
                        <a:latin typeface="Arial" panose="020B0604020202020204" pitchFamily="34" charset="0"/>
                        <a:ea typeface="+mn-ea"/>
                        <a:cs typeface="Arial" panose="020B0604020202020204" pitchFamily="34" charset="0"/>
                      </a:defRPr>
                    </a:pPr>
                    <a:fld id="{F3C1DF8A-97EA-45BC-ABD6-1B5FE47A22A5}" type="VALUE">
                      <a:rPr lang="en-US" sz="1600" smtClean="0"/>
                      <a:pPr>
                        <a:defRPr sz="1600" b="0" i="0" u="none" strike="noStrike" kern="1200" baseline="0">
                          <a:solidFill>
                            <a:srgbClr val="B2540C"/>
                          </a:solidFill>
                          <a:latin typeface="Arial" panose="020B0604020202020204" pitchFamily="34" charset="0"/>
                          <a:ea typeface="+mn-ea"/>
                          <a:cs typeface="Arial" panose="020B0604020202020204" pitchFamily="34" charset="0"/>
                        </a:defRPr>
                      </a:pPr>
                      <a:t>[VALUE]</a:t>
                    </a:fld>
                    <a:r>
                      <a:rPr lang="en-US" sz="1600"/>
                      <a:t>%</a:t>
                    </a:r>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Ямаа</c:v>
                </c:pt>
                <c:pt idx="1">
                  <c:v>Хонь</c:v>
                </c:pt>
                <c:pt idx="2">
                  <c:v>Үхэр</c:v>
                </c:pt>
                <c:pt idx="3">
                  <c:v>Адуу</c:v>
                </c:pt>
                <c:pt idx="4">
                  <c:v>Тэмээ</c:v>
                </c:pt>
              </c:strCache>
            </c:strRef>
          </c:cat>
          <c:val>
            <c:numRef>
              <c:f>Sheet1!$B$2:$B$6</c:f>
              <c:numCache>
                <c:formatCode>General</c:formatCode>
                <c:ptCount val="5"/>
                <c:pt idx="0">
                  <c:v>27.5</c:v>
                </c:pt>
                <c:pt idx="1">
                  <c:v>53.8</c:v>
                </c:pt>
                <c:pt idx="2">
                  <c:v>11.9</c:v>
                </c:pt>
                <c:pt idx="3">
                  <c:v>7.2</c:v>
                </c:pt>
                <c:pt idx="4">
                  <c:v>0</c:v>
                </c:pt>
              </c:numCache>
            </c:numRef>
          </c:val>
          <c:extLst xmlns:c16r2="http://schemas.microsoft.com/office/drawing/2015/06/chart">
            <c:ext xmlns:c16="http://schemas.microsoft.com/office/drawing/2014/chart" uri="{C3380CC4-5D6E-409C-BE32-E72D297353CC}">
              <c16:uniqueId val="{0000000A-52A4-4613-A3B7-EC7FD3CB33A2}"/>
            </c:ext>
          </c:extLst>
        </c:ser>
        <c:dLbls>
          <c:dLblPos val="outEnd"/>
          <c:showLegendKey val="0"/>
          <c:showVal val="1"/>
          <c:showCatName val="0"/>
          <c:showSerName val="0"/>
          <c:showPercent val="0"/>
          <c:showBubbleSize val="0"/>
        </c:dLbls>
        <c:gapWidth val="60"/>
        <c:axId val="129938176"/>
        <c:axId val="129939712"/>
      </c:barChart>
      <c:catAx>
        <c:axId val="1299381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crossAx val="129939712"/>
        <c:crosses val="autoZero"/>
        <c:auto val="1"/>
        <c:lblAlgn val="ctr"/>
        <c:lblOffset val="100"/>
        <c:noMultiLvlLbl val="0"/>
      </c:catAx>
      <c:valAx>
        <c:axId val="129939712"/>
        <c:scaling>
          <c:orientation val="minMax"/>
        </c:scaling>
        <c:delete val="1"/>
        <c:axPos val="b"/>
        <c:numFmt formatCode="General" sourceLinked="1"/>
        <c:majorTickMark val="none"/>
        <c:minorTickMark val="none"/>
        <c:tickLblPos val="nextTo"/>
        <c:crossAx val="12993817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B2540C"/>
            </a:solidFill>
            <a:ln>
              <a:noFill/>
            </a:ln>
            <a:effectLst/>
          </c:spPr>
          <c:invertIfNegative val="0"/>
          <c:dLbls>
            <c:dLbl>
              <c:idx val="1"/>
              <c:layout>
                <c:manualLayout>
                  <c:x val="-0.1549988912218937"/>
                  <c:y val="0"/>
                </c:manualLayout>
              </c:layout>
              <c:dLblPos val="outEnd"/>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0-8D1B-445B-8019-682E6F14BAA0}"/>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eparator>, </c:separator>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Sheet1!$A$3:$A$6</c:f>
              <c:strCache>
                <c:ptCount val="4"/>
                <c:pt idx="1">
                  <c:v>Өлзийт</c:v>
                </c:pt>
                <c:pt idx="2">
                  <c:v>Хашаат </c:v>
                </c:pt>
                <c:pt idx="3">
                  <c:v>Өгий нуур</c:v>
                </c:pt>
              </c:strCache>
            </c:strRef>
          </c:cat>
          <c:val>
            <c:numRef>
              <c:f>Sheet1!$B$3:$B$6</c:f>
              <c:numCache>
                <c:formatCode>General</c:formatCode>
                <c:ptCount val="4"/>
                <c:pt idx="1">
                  <c:v>310</c:v>
                </c:pt>
                <c:pt idx="2">
                  <c:v>448</c:v>
                </c:pt>
                <c:pt idx="3">
                  <c:v>462</c:v>
                </c:pt>
              </c:numCache>
            </c:numRef>
          </c:val>
          <c:extLst xmlns:c16r2="http://schemas.microsoft.com/office/drawing/2015/06/chart">
            <c:ext xmlns:c16="http://schemas.microsoft.com/office/drawing/2014/chart" uri="{C3380CC4-5D6E-409C-BE32-E72D297353CC}">
              <c16:uniqueId val="{00000000-2573-4A1B-9DDC-F09D48E0CD93}"/>
            </c:ext>
          </c:extLst>
        </c:ser>
        <c:dLbls>
          <c:showLegendKey val="0"/>
          <c:showVal val="0"/>
          <c:showCatName val="0"/>
          <c:showSerName val="0"/>
          <c:showPercent val="0"/>
          <c:showBubbleSize val="0"/>
        </c:dLbls>
        <c:gapWidth val="30"/>
        <c:axId val="130128896"/>
        <c:axId val="130134784"/>
      </c:barChart>
      <c:catAx>
        <c:axId val="1301288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B2540C"/>
                </a:solidFill>
                <a:latin typeface="Arial" panose="020B0604020202020204" pitchFamily="34" charset="0"/>
                <a:ea typeface="+mn-ea"/>
                <a:cs typeface="Arial" panose="020B0604020202020204" pitchFamily="34" charset="0"/>
              </a:defRPr>
            </a:pPr>
            <a:endParaRPr lang="en-US"/>
          </a:p>
        </c:txPr>
        <c:crossAx val="130134784"/>
        <c:crosses val="autoZero"/>
        <c:auto val="1"/>
        <c:lblAlgn val="ctr"/>
        <c:lblOffset val="100"/>
        <c:noMultiLvlLbl val="0"/>
      </c:catAx>
      <c:valAx>
        <c:axId val="130134784"/>
        <c:scaling>
          <c:orientation val="minMax"/>
        </c:scaling>
        <c:delete val="1"/>
        <c:axPos val="b"/>
        <c:numFmt formatCode="General" sourceLinked="1"/>
        <c:majorTickMark val="none"/>
        <c:minorTickMark val="none"/>
        <c:tickLblPos val="nextTo"/>
        <c:crossAx val="13012889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1D4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Эрдэнэмандал</c:v>
                </c:pt>
                <c:pt idx="1">
                  <c:v>Хайрхан</c:v>
                </c:pt>
                <c:pt idx="2">
                  <c:v>Цэнхэр</c:v>
                </c:pt>
                <c:pt idx="3">
                  <c:v>Хотонт</c:v>
                </c:pt>
                <c:pt idx="4">
                  <c:v>Батцэнгэл</c:v>
                </c:pt>
              </c:strCache>
            </c:strRef>
          </c:cat>
          <c:val>
            <c:numRef>
              <c:f>Sheet1!$B$2:$B$6</c:f>
              <c:numCache>
                <c:formatCode>General</c:formatCode>
                <c:ptCount val="5"/>
                <c:pt idx="0">
                  <c:v>28311</c:v>
                </c:pt>
                <c:pt idx="1">
                  <c:v>30203</c:v>
                </c:pt>
                <c:pt idx="2">
                  <c:v>30211</c:v>
                </c:pt>
                <c:pt idx="3">
                  <c:v>30403</c:v>
                </c:pt>
                <c:pt idx="4">
                  <c:v>32757</c:v>
                </c:pt>
              </c:numCache>
            </c:numRef>
          </c:val>
          <c:extLst xmlns:c16r2="http://schemas.microsoft.com/office/drawing/2015/06/chart">
            <c:ext xmlns:c16="http://schemas.microsoft.com/office/drawing/2014/chart" uri="{C3380CC4-5D6E-409C-BE32-E72D297353CC}">
              <c16:uniqueId val="{00000000-A443-49E5-88B6-48C2392F8EFE}"/>
            </c:ext>
          </c:extLst>
        </c:ser>
        <c:dLbls>
          <c:showLegendKey val="0"/>
          <c:showVal val="0"/>
          <c:showCatName val="0"/>
          <c:showSerName val="0"/>
          <c:showPercent val="0"/>
          <c:showBubbleSize val="0"/>
        </c:dLbls>
        <c:gapWidth val="30"/>
        <c:axId val="130629632"/>
        <c:axId val="130631168"/>
      </c:barChart>
      <c:catAx>
        <c:axId val="1306296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1D4999"/>
                </a:solidFill>
                <a:latin typeface="Arial" panose="020B0604020202020204" pitchFamily="34" charset="0"/>
                <a:ea typeface="+mn-ea"/>
                <a:cs typeface="Arial" panose="020B0604020202020204" pitchFamily="34" charset="0"/>
              </a:defRPr>
            </a:pPr>
            <a:endParaRPr lang="en-US"/>
          </a:p>
        </c:txPr>
        <c:crossAx val="130631168"/>
        <c:crosses val="autoZero"/>
        <c:auto val="1"/>
        <c:lblAlgn val="ctr"/>
        <c:lblOffset val="100"/>
        <c:noMultiLvlLbl val="0"/>
      </c:catAx>
      <c:valAx>
        <c:axId val="130631168"/>
        <c:scaling>
          <c:orientation val="minMax"/>
        </c:scaling>
        <c:delete val="1"/>
        <c:axPos val="b"/>
        <c:numFmt formatCode="General" sourceLinked="1"/>
        <c:majorTickMark val="none"/>
        <c:minorTickMark val="none"/>
        <c:tickLblPos val="nextTo"/>
        <c:crossAx val="13062963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064808231924441"/>
          <c:y val="5.4489536019845582E-2"/>
          <c:w val="0.67949742939347513"/>
          <c:h val="0.89102092796030885"/>
        </c:manualLayout>
      </c:layout>
      <c:barChart>
        <c:barDir val="bar"/>
        <c:grouping val="clustered"/>
        <c:varyColors val="0"/>
        <c:ser>
          <c:idx val="0"/>
          <c:order val="0"/>
          <c:tx>
            <c:strRef>
              <c:f>Sheet1!$B$1</c:f>
              <c:strCache>
                <c:ptCount val="1"/>
                <c:pt idx="0">
                  <c:v>Column1</c:v>
                </c:pt>
              </c:strCache>
            </c:strRef>
          </c:tx>
          <c:spPr>
            <a:solidFill>
              <a:srgbClr val="B01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Тариат</c:v>
                </c:pt>
                <c:pt idx="1">
                  <c:v>Цэнхэр</c:v>
                </c:pt>
                <c:pt idx="2">
                  <c:v>Чулуут</c:v>
                </c:pt>
                <c:pt idx="3">
                  <c:v>Өндөр-улаан</c:v>
                </c:pt>
                <c:pt idx="4">
                  <c:v>Ихтамир</c:v>
                </c:pt>
              </c:strCache>
            </c:strRef>
          </c:cat>
          <c:val>
            <c:numRef>
              <c:f>Sheet1!$B$2:$B$6</c:f>
              <c:numCache>
                <c:formatCode>General</c:formatCode>
                <c:ptCount val="5"/>
                <c:pt idx="0">
                  <c:v>44149</c:v>
                </c:pt>
                <c:pt idx="1">
                  <c:v>50371</c:v>
                </c:pt>
                <c:pt idx="2">
                  <c:v>52286</c:v>
                </c:pt>
                <c:pt idx="3">
                  <c:v>58217</c:v>
                </c:pt>
                <c:pt idx="4">
                  <c:v>60436</c:v>
                </c:pt>
              </c:numCache>
            </c:numRef>
          </c:val>
          <c:extLst xmlns:c16r2="http://schemas.microsoft.com/office/drawing/2015/06/chart">
            <c:ext xmlns:c16="http://schemas.microsoft.com/office/drawing/2014/chart" uri="{C3380CC4-5D6E-409C-BE32-E72D297353CC}">
              <c16:uniqueId val="{00000000-FFA3-4272-B75A-E5F4AF797632}"/>
            </c:ext>
          </c:extLst>
        </c:ser>
        <c:dLbls>
          <c:showLegendKey val="0"/>
          <c:showVal val="0"/>
          <c:showCatName val="0"/>
          <c:showSerName val="0"/>
          <c:showPercent val="0"/>
          <c:showBubbleSize val="0"/>
        </c:dLbls>
        <c:gapWidth val="30"/>
        <c:axId val="130236800"/>
        <c:axId val="130238336"/>
      </c:barChart>
      <c:catAx>
        <c:axId val="1302368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B01000"/>
                </a:solidFill>
                <a:latin typeface="Arial" panose="020B0604020202020204" pitchFamily="34" charset="0"/>
                <a:ea typeface="+mn-ea"/>
                <a:cs typeface="Arial" panose="020B0604020202020204" pitchFamily="34" charset="0"/>
              </a:defRPr>
            </a:pPr>
            <a:endParaRPr lang="en-US"/>
          </a:p>
        </c:txPr>
        <c:crossAx val="130238336"/>
        <c:crosses val="autoZero"/>
        <c:auto val="1"/>
        <c:lblAlgn val="ctr"/>
        <c:lblOffset val="100"/>
        <c:noMultiLvlLbl val="0"/>
      </c:catAx>
      <c:valAx>
        <c:axId val="130238336"/>
        <c:scaling>
          <c:orientation val="minMax"/>
        </c:scaling>
        <c:delete val="1"/>
        <c:axPos val="b"/>
        <c:numFmt formatCode="General" sourceLinked="1"/>
        <c:majorTickMark val="none"/>
        <c:minorTickMark val="none"/>
        <c:tickLblPos val="nextTo"/>
        <c:crossAx val="13023680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A0A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Цэцэрлэг</c:v>
                </c:pt>
                <c:pt idx="1">
                  <c:v>Хашаат</c:v>
                </c:pt>
                <c:pt idx="2">
                  <c:v>Хайрхан</c:v>
                </c:pt>
                <c:pt idx="3">
                  <c:v>Батцэнгэл</c:v>
                </c:pt>
                <c:pt idx="4">
                  <c:v>Эрдэнэмандал</c:v>
                </c:pt>
              </c:strCache>
            </c:strRef>
          </c:cat>
          <c:val>
            <c:numRef>
              <c:f>Sheet1!$B$2:$B$6</c:f>
              <c:numCache>
                <c:formatCode>General</c:formatCode>
                <c:ptCount val="5"/>
                <c:pt idx="0">
                  <c:v>191325</c:v>
                </c:pt>
                <c:pt idx="1">
                  <c:v>197612</c:v>
                </c:pt>
                <c:pt idx="2">
                  <c:v>225663</c:v>
                </c:pt>
                <c:pt idx="3">
                  <c:v>227303</c:v>
                </c:pt>
                <c:pt idx="4">
                  <c:v>328672</c:v>
                </c:pt>
              </c:numCache>
            </c:numRef>
          </c:val>
          <c:extLst xmlns:c16r2="http://schemas.microsoft.com/office/drawing/2015/06/chart">
            <c:ext xmlns:c16="http://schemas.microsoft.com/office/drawing/2014/chart" uri="{C3380CC4-5D6E-409C-BE32-E72D297353CC}">
              <c16:uniqueId val="{00000000-906E-431E-B824-FED967E7CFAE}"/>
            </c:ext>
          </c:extLst>
        </c:ser>
        <c:dLbls>
          <c:showLegendKey val="0"/>
          <c:showVal val="0"/>
          <c:showCatName val="0"/>
          <c:showSerName val="0"/>
          <c:showPercent val="0"/>
          <c:showBubbleSize val="0"/>
        </c:dLbls>
        <c:gapWidth val="30"/>
        <c:axId val="130573056"/>
        <c:axId val="130574592"/>
      </c:barChart>
      <c:catAx>
        <c:axId val="1305730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A0A0A0"/>
                </a:solidFill>
                <a:latin typeface="Arial" panose="020B0604020202020204" pitchFamily="34" charset="0"/>
                <a:ea typeface="+mn-ea"/>
                <a:cs typeface="Arial" panose="020B0604020202020204" pitchFamily="34" charset="0"/>
              </a:defRPr>
            </a:pPr>
            <a:endParaRPr lang="en-US"/>
          </a:p>
        </c:txPr>
        <c:crossAx val="130574592"/>
        <c:crosses val="autoZero"/>
        <c:auto val="1"/>
        <c:lblAlgn val="ctr"/>
        <c:lblOffset val="100"/>
        <c:noMultiLvlLbl val="0"/>
      </c:catAx>
      <c:valAx>
        <c:axId val="130574592"/>
        <c:scaling>
          <c:orientation val="minMax"/>
        </c:scaling>
        <c:delete val="1"/>
        <c:axPos val="b"/>
        <c:numFmt formatCode="General" sourceLinked="1"/>
        <c:majorTickMark val="none"/>
        <c:minorTickMark val="none"/>
        <c:tickLblPos val="nextTo"/>
        <c:crossAx val="13057305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FFB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Эрдэнэмандал</c:v>
                </c:pt>
                <c:pt idx="1">
                  <c:v>Цэцэрлэг</c:v>
                </c:pt>
                <c:pt idx="2">
                  <c:v>Хашаат</c:v>
                </c:pt>
                <c:pt idx="3">
                  <c:v>Батцэнгэл</c:v>
                </c:pt>
                <c:pt idx="4">
                  <c:v>Хотонт</c:v>
                </c:pt>
              </c:strCache>
            </c:strRef>
          </c:cat>
          <c:val>
            <c:numRef>
              <c:f>Sheet1!$B$2:$B$6</c:f>
              <c:numCache>
                <c:formatCode>General</c:formatCode>
                <c:ptCount val="5"/>
                <c:pt idx="0">
                  <c:v>97746</c:v>
                </c:pt>
                <c:pt idx="1">
                  <c:v>98058</c:v>
                </c:pt>
                <c:pt idx="2">
                  <c:v>105387</c:v>
                </c:pt>
                <c:pt idx="3">
                  <c:v>105608</c:v>
                </c:pt>
                <c:pt idx="4">
                  <c:v>119098</c:v>
                </c:pt>
              </c:numCache>
            </c:numRef>
          </c:val>
          <c:extLst xmlns:c16r2="http://schemas.microsoft.com/office/drawing/2015/06/chart">
            <c:ext xmlns:c16="http://schemas.microsoft.com/office/drawing/2014/chart" uri="{C3380CC4-5D6E-409C-BE32-E72D297353CC}">
              <c16:uniqueId val="{00000000-3A58-457C-949A-C077488EF316}"/>
            </c:ext>
          </c:extLst>
        </c:ser>
        <c:dLbls>
          <c:showLegendKey val="0"/>
          <c:showVal val="0"/>
          <c:showCatName val="0"/>
          <c:showSerName val="0"/>
          <c:showPercent val="0"/>
          <c:showBubbleSize val="0"/>
        </c:dLbls>
        <c:gapWidth val="30"/>
        <c:axId val="130696320"/>
        <c:axId val="130697856"/>
      </c:barChart>
      <c:catAx>
        <c:axId val="1306963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FFB000"/>
                </a:solidFill>
                <a:latin typeface="Arial" panose="020B0604020202020204" pitchFamily="34" charset="0"/>
                <a:ea typeface="+mn-ea"/>
                <a:cs typeface="Arial" panose="020B0604020202020204" pitchFamily="34" charset="0"/>
              </a:defRPr>
            </a:pPr>
            <a:endParaRPr lang="en-US"/>
          </a:p>
        </c:txPr>
        <c:crossAx val="130697856"/>
        <c:crosses val="autoZero"/>
        <c:auto val="1"/>
        <c:lblAlgn val="ctr"/>
        <c:lblOffset val="100"/>
        <c:noMultiLvlLbl val="0"/>
      </c:catAx>
      <c:valAx>
        <c:axId val="130697856"/>
        <c:scaling>
          <c:orientation val="minMax"/>
        </c:scaling>
        <c:delete val="1"/>
        <c:axPos val="b"/>
        <c:numFmt formatCode="General" sourceLinked="1"/>
        <c:majorTickMark val="none"/>
        <c:minorTickMark val="none"/>
        <c:tickLblPos val="nextTo"/>
        <c:crossAx val="13069632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233322485182743E-2"/>
          <c:y val="2.013719796430961E-2"/>
          <c:w val="0.93765592410859189"/>
          <c:h val="0.70471298370303159"/>
        </c:manualLayout>
      </c:layout>
      <c:barChart>
        <c:barDir val="col"/>
        <c:grouping val="clustered"/>
        <c:varyColors val="0"/>
        <c:ser>
          <c:idx val="0"/>
          <c:order val="0"/>
          <c:spPr>
            <a:solidFill>
              <a:schemeClr val="accent5">
                <a:lumMod val="40000"/>
                <a:lumOff val="60000"/>
              </a:schemeClr>
            </a:solidFill>
            <a:ln>
              <a:noFill/>
            </a:ln>
            <a:effectLst/>
          </c:spPr>
          <c:invertIfNegative val="0"/>
          <c:dPt>
            <c:idx val="0"/>
            <c:invertIfNegative val="0"/>
            <c:bubble3D val="0"/>
            <c:spPr>
              <a:solidFill>
                <a:schemeClr val="accent1">
                  <a:lumMod val="40000"/>
                  <a:lumOff val="60000"/>
                </a:schemeClr>
              </a:solidFill>
              <a:ln>
                <a:noFill/>
              </a:ln>
              <a:effectLst/>
            </c:spPr>
            <c:extLst xmlns:c16r2="http://schemas.microsoft.com/office/drawing/2015/06/chart">
              <c:ext xmlns:c16="http://schemas.microsoft.com/office/drawing/2014/chart" uri="{C3380CC4-5D6E-409C-BE32-E72D297353CC}">
                <c16:uniqueId val="{00000001-FAF6-4C31-95B0-A66A84EBCECE}"/>
              </c:ext>
            </c:extLst>
          </c:dPt>
          <c:dPt>
            <c:idx val="1"/>
            <c:invertIfNegative val="0"/>
            <c:bubble3D val="0"/>
            <c:spPr>
              <a:solidFill>
                <a:schemeClr val="accent1">
                  <a:lumMod val="60000"/>
                  <a:lumOff val="40000"/>
                </a:schemeClr>
              </a:solidFill>
              <a:ln>
                <a:noFill/>
              </a:ln>
              <a:effectLst/>
            </c:spPr>
            <c:extLst xmlns:c16r2="http://schemas.microsoft.com/office/drawing/2015/06/chart">
              <c:ext xmlns:c16="http://schemas.microsoft.com/office/drawing/2014/chart" uri="{C3380CC4-5D6E-409C-BE32-E72D297353CC}">
                <c16:uniqueId val="{00000003-FAF6-4C31-95B0-A66A84EBCECE}"/>
              </c:ext>
            </c:extLst>
          </c:dPt>
          <c:dPt>
            <c:idx val="2"/>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5-FAF6-4C31-95B0-A66A84EBCECE}"/>
              </c:ext>
            </c:extLst>
          </c:dPt>
          <c:dPt>
            <c:idx val="3"/>
            <c:invertIfNegative val="0"/>
            <c:bubble3D val="0"/>
            <c:spPr>
              <a:solidFill>
                <a:schemeClr val="accent1">
                  <a:lumMod val="75000"/>
                </a:schemeClr>
              </a:solidFill>
              <a:ln>
                <a:noFill/>
              </a:ln>
              <a:effectLst/>
            </c:spPr>
            <c:extLst xmlns:c16r2="http://schemas.microsoft.com/office/drawing/2015/06/chart">
              <c:ext xmlns:c16="http://schemas.microsoft.com/office/drawing/2014/chart" uri="{C3380CC4-5D6E-409C-BE32-E72D297353CC}">
                <c16:uniqueId val="{00000007-FAF6-4C31-95B0-A66A84EBCECE}"/>
              </c:ext>
            </c:extLst>
          </c:dPt>
          <c:dPt>
            <c:idx val="4"/>
            <c:invertIfNegative val="0"/>
            <c:bubble3D val="0"/>
            <c:spPr>
              <a:solidFill>
                <a:schemeClr val="accent2">
                  <a:lumMod val="40000"/>
                  <a:lumOff val="60000"/>
                </a:schemeClr>
              </a:solidFill>
              <a:ln>
                <a:noFill/>
              </a:ln>
              <a:effectLst/>
            </c:spPr>
            <c:extLst xmlns:c16r2="http://schemas.microsoft.com/office/drawing/2015/06/chart">
              <c:ext xmlns:c16="http://schemas.microsoft.com/office/drawing/2014/chart" uri="{C3380CC4-5D6E-409C-BE32-E72D297353CC}">
                <c16:uniqueId val="{00000009-FAF6-4C31-95B0-A66A84EBCECE}"/>
              </c:ext>
            </c:extLst>
          </c:dPt>
          <c:dPt>
            <c:idx val="5"/>
            <c:invertIfNegative val="0"/>
            <c:bubble3D val="0"/>
            <c:spPr>
              <a:solidFill>
                <a:schemeClr val="accent2">
                  <a:lumMod val="60000"/>
                  <a:lumOff val="40000"/>
                </a:schemeClr>
              </a:solidFill>
              <a:ln>
                <a:noFill/>
              </a:ln>
              <a:effectLst/>
            </c:spPr>
            <c:extLst xmlns:c16r2="http://schemas.microsoft.com/office/drawing/2015/06/chart">
              <c:ext xmlns:c16="http://schemas.microsoft.com/office/drawing/2014/chart" uri="{C3380CC4-5D6E-409C-BE32-E72D297353CC}">
                <c16:uniqueId val="{0000000B-FAF6-4C31-95B0-A66A84EBCECE}"/>
              </c:ext>
            </c:extLst>
          </c:dPt>
          <c:dPt>
            <c:idx val="6"/>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D-FAF6-4C31-95B0-A66A84EBCECE}"/>
              </c:ext>
            </c:extLst>
          </c:dPt>
          <c:dPt>
            <c:idx val="7"/>
            <c:invertIfNegative val="0"/>
            <c:bubble3D val="0"/>
            <c:spPr>
              <a:solidFill>
                <a:schemeClr val="accent2">
                  <a:lumMod val="75000"/>
                </a:schemeClr>
              </a:solidFill>
              <a:ln>
                <a:noFill/>
              </a:ln>
              <a:effectLst/>
            </c:spPr>
            <c:extLst xmlns:c16r2="http://schemas.microsoft.com/office/drawing/2015/06/chart">
              <c:ext xmlns:c16="http://schemas.microsoft.com/office/drawing/2014/chart" uri="{C3380CC4-5D6E-409C-BE32-E72D297353CC}">
                <c16:uniqueId val="{0000000F-FAF6-4C31-95B0-A66A84EBCECE}"/>
              </c:ext>
            </c:extLst>
          </c:dPt>
          <c:dPt>
            <c:idx val="8"/>
            <c:invertIfNegative val="0"/>
            <c:bubble3D val="0"/>
            <c:spPr>
              <a:solidFill>
                <a:schemeClr val="accent3">
                  <a:lumMod val="60000"/>
                  <a:lumOff val="40000"/>
                </a:schemeClr>
              </a:solidFill>
              <a:ln>
                <a:noFill/>
              </a:ln>
              <a:effectLst/>
            </c:spPr>
            <c:extLst xmlns:c16r2="http://schemas.microsoft.com/office/drawing/2015/06/chart">
              <c:ext xmlns:c16="http://schemas.microsoft.com/office/drawing/2014/chart" uri="{C3380CC4-5D6E-409C-BE32-E72D297353CC}">
                <c16:uniqueId val="{00000011-FAF6-4C31-95B0-A66A84EBCECE}"/>
              </c:ext>
            </c:extLst>
          </c:dPt>
          <c:dPt>
            <c:idx val="9"/>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13-FAF6-4C31-95B0-A66A84EBCECE}"/>
              </c:ext>
            </c:extLst>
          </c:dPt>
          <c:dPt>
            <c:idx val="10"/>
            <c:invertIfNegative val="0"/>
            <c:bubble3D val="0"/>
            <c:spPr>
              <a:solidFill>
                <a:schemeClr val="accent3">
                  <a:lumMod val="75000"/>
                </a:schemeClr>
              </a:solidFill>
              <a:ln>
                <a:noFill/>
              </a:ln>
              <a:effectLst/>
            </c:spPr>
            <c:extLst xmlns:c16r2="http://schemas.microsoft.com/office/drawing/2015/06/chart">
              <c:ext xmlns:c16="http://schemas.microsoft.com/office/drawing/2014/chart" uri="{C3380CC4-5D6E-409C-BE32-E72D297353CC}">
                <c16:uniqueId val="{00000015-FAF6-4C31-95B0-A66A84EBCECE}"/>
              </c:ext>
            </c:extLst>
          </c:dPt>
          <c:dPt>
            <c:idx val="11"/>
            <c:invertIfNegative val="0"/>
            <c:bubble3D val="0"/>
            <c:spPr>
              <a:solidFill>
                <a:schemeClr val="accent6">
                  <a:lumMod val="40000"/>
                  <a:lumOff val="60000"/>
                </a:schemeClr>
              </a:solidFill>
              <a:ln>
                <a:noFill/>
              </a:ln>
              <a:effectLst/>
            </c:spPr>
            <c:extLst xmlns:c16r2="http://schemas.microsoft.com/office/drawing/2015/06/chart">
              <c:ext xmlns:c16="http://schemas.microsoft.com/office/drawing/2014/chart" uri="{C3380CC4-5D6E-409C-BE32-E72D297353CC}">
                <c16:uniqueId val="{00000017-FAF6-4C31-95B0-A66A84EBCECE}"/>
              </c:ext>
            </c:extLst>
          </c:dPt>
          <c:dPt>
            <c:idx val="12"/>
            <c:invertIfNegative val="0"/>
            <c:bubble3D val="0"/>
            <c:spPr>
              <a:solidFill>
                <a:schemeClr val="accent6">
                  <a:lumMod val="60000"/>
                  <a:lumOff val="40000"/>
                </a:schemeClr>
              </a:solidFill>
              <a:ln>
                <a:noFill/>
              </a:ln>
              <a:effectLst/>
            </c:spPr>
            <c:extLst xmlns:c16r2="http://schemas.microsoft.com/office/drawing/2015/06/chart">
              <c:ext xmlns:c16="http://schemas.microsoft.com/office/drawing/2014/chart" uri="{C3380CC4-5D6E-409C-BE32-E72D297353CC}">
                <c16:uniqueId val="{00000019-FAF6-4C31-95B0-A66A84EBCECE}"/>
              </c:ext>
            </c:extLst>
          </c:dPt>
          <c:dPt>
            <c:idx val="13"/>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1B-FAF6-4C31-95B0-A66A84EBCECE}"/>
              </c:ext>
            </c:extLst>
          </c:dPt>
          <c:dPt>
            <c:idx val="14"/>
            <c:invertIfNegative val="0"/>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D-FAF6-4C31-95B0-A66A84EBCECE}"/>
              </c:ext>
            </c:extLst>
          </c:dPt>
          <c:dPt>
            <c:idx val="17"/>
            <c:invertIfNegative val="0"/>
            <c:bubble3D val="0"/>
            <c:spPr>
              <a:solidFill>
                <a:schemeClr val="accent5">
                  <a:lumMod val="60000"/>
                  <a:lumOff val="40000"/>
                </a:schemeClr>
              </a:solidFill>
              <a:ln>
                <a:noFill/>
              </a:ln>
              <a:effectLst/>
            </c:spPr>
            <c:extLst xmlns:c16r2="http://schemas.microsoft.com/office/drawing/2015/06/chart">
              <c:ext xmlns:c16="http://schemas.microsoft.com/office/drawing/2014/chart" uri="{C3380CC4-5D6E-409C-BE32-E72D297353CC}">
                <c16:uniqueId val="{0000001F-FAF6-4C31-95B0-A66A84EBCECE}"/>
              </c:ext>
            </c:extLst>
          </c:dPt>
          <c:dPt>
            <c:idx val="18"/>
            <c:invertIfNegative val="0"/>
            <c:bubble3D val="0"/>
            <c:spPr>
              <a:solidFill>
                <a:schemeClr val="accent5">
                  <a:lumMod val="75000"/>
                </a:schemeClr>
              </a:solidFill>
              <a:ln>
                <a:noFill/>
              </a:ln>
              <a:effectLst/>
            </c:spPr>
            <c:extLst xmlns:c16r2="http://schemas.microsoft.com/office/drawing/2015/06/chart">
              <c:ext xmlns:c16="http://schemas.microsoft.com/office/drawing/2014/chart" uri="{C3380CC4-5D6E-409C-BE32-E72D297353CC}">
                <c16:uniqueId val="{00000020-FAF6-4C31-95B0-A66A84EBCECE}"/>
              </c:ext>
            </c:extLst>
          </c:dPt>
          <c:dPt>
            <c:idx val="19"/>
            <c:invertIfNegative val="0"/>
            <c:bubble3D val="0"/>
            <c:spPr>
              <a:solidFill>
                <a:schemeClr val="accent5">
                  <a:lumMod val="50000"/>
                </a:schemeClr>
              </a:solidFill>
              <a:ln>
                <a:noFill/>
              </a:ln>
              <a:effectLst/>
            </c:spPr>
            <c:extLst xmlns:c16r2="http://schemas.microsoft.com/office/drawing/2015/06/chart">
              <c:ext xmlns:c16="http://schemas.microsoft.com/office/drawing/2014/chart" uri="{C3380CC4-5D6E-409C-BE32-E72D297353CC}">
                <c16:uniqueId val="{00000021-FAF6-4C31-95B0-A66A84EBCECE}"/>
              </c:ext>
            </c:extLst>
          </c:dPt>
          <c:dPt>
            <c:idx val="20"/>
            <c:invertIfNegative val="0"/>
            <c:bubble3D val="0"/>
            <c:spPr>
              <a:solidFill>
                <a:srgbClr val="002060"/>
              </a:solidFill>
              <a:ln>
                <a:noFill/>
              </a:ln>
              <a:effectLst/>
            </c:spPr>
            <c:extLst xmlns:c16r2="http://schemas.microsoft.com/office/drawing/2015/06/chart">
              <c:ext xmlns:c16="http://schemas.microsoft.com/office/drawing/2014/chart" uri="{C3380CC4-5D6E-409C-BE32-E72D297353CC}">
                <c16:uniqueId val="{00000022-FAF6-4C31-95B0-A66A84EBCECE}"/>
              </c:ext>
            </c:extLst>
          </c:dPt>
          <c:dLbls>
            <c:dLbl>
              <c:idx val="0"/>
              <c:tx>
                <c:rich>
                  <a:bodyPr/>
                  <a:lstStyle/>
                  <a:p>
                    <a:r>
                      <a:rPr lang="en-US" smtClean="0"/>
                      <a:t>1383</a:t>
                    </a:r>
                    <a:endParaRPr lang="en-US"/>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FAF6-4C31-95B0-A66A84EBCECE}"/>
                </c:ext>
                <c:ext xmlns:c15="http://schemas.microsoft.com/office/drawing/2012/chart" uri="{CE6537A1-D6FC-4f65-9D91-7224C49458BB}">
                  <c15:layout/>
                </c:ext>
              </c:extLst>
            </c:dLbl>
            <c:dLbl>
              <c:idx val="13"/>
              <c:spPr>
                <a:noFill/>
                <a:ln>
                  <a:noFill/>
                </a:ln>
                <a:effectLst/>
              </c:spPr>
              <c:txPr>
                <a:bodyPr rot="-5400000" spcFirstLastPara="1" vertOverflow="ellipsis"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B-FAF6-4C31-95B0-A66A84EBCECE}"/>
                </c:ext>
                <c:ext xmlns:c15="http://schemas.microsoft.com/office/drawing/2012/chart" uri="{CE6537A1-D6FC-4f65-9D91-7224C49458BB}">
                  <c15:layout/>
                </c:ext>
              </c:extLst>
            </c:dLbl>
            <c:spPr>
              <a:noFill/>
              <a:ln>
                <a:noFill/>
              </a:ln>
              <a:effectLst/>
            </c:spPr>
            <c:txPr>
              <a:bodyPr rot="-5400000" spcFirstLastPara="1" vertOverflow="ellipsis" wrap="square" anchor="ctr" anchorCtr="1"/>
              <a:lstStyle/>
              <a:p>
                <a:pPr>
                  <a:defRPr sz="800" b="0"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'малын тоо'!$P$21:$P$42</c:f>
              <c:strCache>
                <c:ptCount val="22"/>
                <c:pt idx="0">
                  <c:v>Архангай</c:v>
                </c:pt>
                <c:pt idx="1">
                  <c:v>Баян-Өлгий</c:v>
                </c:pt>
                <c:pt idx="2">
                  <c:v>Баянхонгор</c:v>
                </c:pt>
                <c:pt idx="3">
                  <c:v>Булган</c:v>
                </c:pt>
                <c:pt idx="4">
                  <c:v>Говь-Алтай</c:v>
                </c:pt>
                <c:pt idx="5">
                  <c:v>Говьсүмбэр</c:v>
                </c:pt>
                <c:pt idx="6">
                  <c:v>Дархан-Уул</c:v>
                </c:pt>
                <c:pt idx="7">
                  <c:v>Дорноговь</c:v>
                </c:pt>
                <c:pt idx="8">
                  <c:v>Дорнод</c:v>
                </c:pt>
                <c:pt idx="9">
                  <c:v>Дундговь</c:v>
                </c:pt>
                <c:pt idx="10">
                  <c:v>Завхан</c:v>
                </c:pt>
                <c:pt idx="11">
                  <c:v>Орхон</c:v>
                </c:pt>
                <c:pt idx="12">
                  <c:v>Өвөрхангай</c:v>
                </c:pt>
                <c:pt idx="13">
                  <c:v>Өмнөговь</c:v>
                </c:pt>
                <c:pt idx="14">
                  <c:v>Сүхбаатар</c:v>
                </c:pt>
                <c:pt idx="15">
                  <c:v>Сэлэнгэ</c:v>
                </c:pt>
                <c:pt idx="16">
                  <c:v>Төв</c:v>
                </c:pt>
                <c:pt idx="17">
                  <c:v>Увс</c:v>
                </c:pt>
                <c:pt idx="18">
                  <c:v>Ховд</c:v>
                </c:pt>
                <c:pt idx="19">
                  <c:v>Хөвсгөл</c:v>
                </c:pt>
                <c:pt idx="20">
                  <c:v>Хэнтий</c:v>
                </c:pt>
                <c:pt idx="21">
                  <c:v>Улаанбаатар</c:v>
                </c:pt>
              </c:strCache>
            </c:strRef>
          </c:cat>
          <c:val>
            <c:numRef>
              <c:f>'малын тоо'!$Q$21:$Q$42</c:f>
              <c:numCache>
                <c:formatCode>0</c:formatCode>
                <c:ptCount val="22"/>
                <c:pt idx="0">
                  <c:v>1356</c:v>
                </c:pt>
                <c:pt idx="1">
                  <c:v>4852</c:v>
                </c:pt>
                <c:pt idx="2">
                  <c:v>51695</c:v>
                </c:pt>
                <c:pt idx="3">
                  <c:v>1202</c:v>
                </c:pt>
                <c:pt idx="4">
                  <c:v>37869</c:v>
                </c:pt>
                <c:pt idx="5">
                  <c:v>770</c:v>
                </c:pt>
                <c:pt idx="6">
                  <c:v>26</c:v>
                </c:pt>
                <c:pt idx="7">
                  <c:v>38487</c:v>
                </c:pt>
                <c:pt idx="8">
                  <c:v>5309</c:v>
                </c:pt>
                <c:pt idx="9">
                  <c:v>35356</c:v>
                </c:pt>
                <c:pt idx="10">
                  <c:v>7073</c:v>
                </c:pt>
                <c:pt idx="11">
                  <c:v>37</c:v>
                </c:pt>
                <c:pt idx="12">
                  <c:v>28030</c:v>
                </c:pt>
                <c:pt idx="13">
                  <c:v>132284</c:v>
                </c:pt>
                <c:pt idx="14">
                  <c:v>8007</c:v>
                </c:pt>
                <c:pt idx="15">
                  <c:v>478</c:v>
                </c:pt>
                <c:pt idx="16">
                  <c:v>3438</c:v>
                </c:pt>
                <c:pt idx="17">
                  <c:v>22630</c:v>
                </c:pt>
                <c:pt idx="18">
                  <c:v>23819</c:v>
                </c:pt>
                <c:pt idx="19">
                  <c:v>2158</c:v>
                </c:pt>
                <c:pt idx="20">
                  <c:v>4067</c:v>
                </c:pt>
                <c:pt idx="21">
                  <c:v>240</c:v>
                </c:pt>
              </c:numCache>
            </c:numRef>
          </c:val>
          <c:extLst xmlns:c16r2="http://schemas.microsoft.com/office/drawing/2015/06/chart">
            <c:ext xmlns:c16="http://schemas.microsoft.com/office/drawing/2014/chart" uri="{C3380CC4-5D6E-409C-BE32-E72D297353CC}">
              <c16:uniqueId val="{0000001E-FAF6-4C31-95B0-A66A84EBCECE}"/>
            </c:ext>
          </c:extLst>
        </c:ser>
        <c:dLbls>
          <c:dLblPos val="outEnd"/>
          <c:showLegendKey val="0"/>
          <c:showVal val="1"/>
          <c:showCatName val="0"/>
          <c:showSerName val="0"/>
          <c:showPercent val="0"/>
          <c:showBubbleSize val="0"/>
        </c:dLbls>
        <c:gapWidth val="30"/>
        <c:axId val="117837184"/>
        <c:axId val="117843072"/>
      </c:barChart>
      <c:catAx>
        <c:axId val="117837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700" b="0"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crossAx val="117843072"/>
        <c:crosses val="autoZero"/>
        <c:auto val="1"/>
        <c:lblAlgn val="ctr"/>
        <c:lblOffset val="100"/>
        <c:noMultiLvlLbl val="0"/>
      </c:catAx>
      <c:valAx>
        <c:axId val="117843072"/>
        <c:scaling>
          <c:orientation val="minMax"/>
        </c:scaling>
        <c:delete val="1"/>
        <c:axPos val="l"/>
        <c:numFmt formatCode="0" sourceLinked="1"/>
        <c:majorTickMark val="none"/>
        <c:minorTickMark val="none"/>
        <c:tickLblPos val="nextTo"/>
        <c:crossAx val="117837184"/>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218318075793453E-2"/>
          <c:y val="8.8154217899886894E-2"/>
          <c:w val="0.93765592410859189"/>
          <c:h val="0.70471298370303159"/>
        </c:manualLayout>
      </c:layout>
      <c:barChart>
        <c:barDir val="col"/>
        <c:grouping val="clustered"/>
        <c:varyColors val="0"/>
        <c:ser>
          <c:idx val="0"/>
          <c:order val="0"/>
          <c:spPr>
            <a:solidFill>
              <a:schemeClr val="accent5">
                <a:lumMod val="40000"/>
                <a:lumOff val="60000"/>
              </a:schemeClr>
            </a:solidFill>
            <a:ln>
              <a:noFill/>
            </a:ln>
            <a:effectLst/>
          </c:spPr>
          <c:invertIfNegative val="0"/>
          <c:dPt>
            <c:idx val="0"/>
            <c:invertIfNegative val="0"/>
            <c:bubble3D val="0"/>
            <c:spPr>
              <a:solidFill>
                <a:schemeClr val="accent1">
                  <a:lumMod val="40000"/>
                  <a:lumOff val="60000"/>
                </a:schemeClr>
              </a:solidFill>
              <a:ln>
                <a:noFill/>
              </a:ln>
              <a:effectLst/>
            </c:spPr>
            <c:extLst xmlns:c16r2="http://schemas.microsoft.com/office/drawing/2015/06/chart">
              <c:ext xmlns:c16="http://schemas.microsoft.com/office/drawing/2014/chart" uri="{C3380CC4-5D6E-409C-BE32-E72D297353CC}">
                <c16:uniqueId val="{00000001-2430-49C8-AFC8-3091554893AA}"/>
              </c:ext>
            </c:extLst>
          </c:dPt>
          <c:dPt>
            <c:idx val="1"/>
            <c:invertIfNegative val="0"/>
            <c:bubble3D val="0"/>
            <c:spPr>
              <a:solidFill>
                <a:schemeClr val="accent1">
                  <a:lumMod val="60000"/>
                  <a:lumOff val="40000"/>
                </a:schemeClr>
              </a:solidFill>
              <a:ln>
                <a:noFill/>
              </a:ln>
              <a:effectLst/>
            </c:spPr>
            <c:extLst xmlns:c16r2="http://schemas.microsoft.com/office/drawing/2015/06/chart">
              <c:ext xmlns:c16="http://schemas.microsoft.com/office/drawing/2014/chart" uri="{C3380CC4-5D6E-409C-BE32-E72D297353CC}">
                <c16:uniqueId val="{00000003-2430-49C8-AFC8-3091554893AA}"/>
              </c:ext>
            </c:extLst>
          </c:dPt>
          <c:dPt>
            <c:idx val="2"/>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5-2430-49C8-AFC8-3091554893AA}"/>
              </c:ext>
            </c:extLst>
          </c:dPt>
          <c:dPt>
            <c:idx val="3"/>
            <c:invertIfNegative val="0"/>
            <c:bubble3D val="0"/>
            <c:spPr>
              <a:solidFill>
                <a:schemeClr val="accent1">
                  <a:lumMod val="75000"/>
                </a:schemeClr>
              </a:solidFill>
              <a:ln>
                <a:noFill/>
              </a:ln>
              <a:effectLst/>
            </c:spPr>
            <c:extLst xmlns:c16r2="http://schemas.microsoft.com/office/drawing/2015/06/chart">
              <c:ext xmlns:c16="http://schemas.microsoft.com/office/drawing/2014/chart" uri="{C3380CC4-5D6E-409C-BE32-E72D297353CC}">
                <c16:uniqueId val="{00000007-2430-49C8-AFC8-3091554893AA}"/>
              </c:ext>
            </c:extLst>
          </c:dPt>
          <c:dPt>
            <c:idx val="4"/>
            <c:invertIfNegative val="0"/>
            <c:bubble3D val="0"/>
            <c:spPr>
              <a:solidFill>
                <a:schemeClr val="accent2">
                  <a:lumMod val="40000"/>
                  <a:lumOff val="60000"/>
                </a:schemeClr>
              </a:solidFill>
              <a:ln>
                <a:noFill/>
              </a:ln>
              <a:effectLst/>
            </c:spPr>
            <c:extLst xmlns:c16r2="http://schemas.microsoft.com/office/drawing/2015/06/chart">
              <c:ext xmlns:c16="http://schemas.microsoft.com/office/drawing/2014/chart" uri="{C3380CC4-5D6E-409C-BE32-E72D297353CC}">
                <c16:uniqueId val="{00000009-2430-49C8-AFC8-3091554893AA}"/>
              </c:ext>
            </c:extLst>
          </c:dPt>
          <c:dPt>
            <c:idx val="5"/>
            <c:invertIfNegative val="0"/>
            <c:bubble3D val="0"/>
            <c:spPr>
              <a:solidFill>
                <a:schemeClr val="accent2">
                  <a:lumMod val="60000"/>
                  <a:lumOff val="40000"/>
                </a:schemeClr>
              </a:solidFill>
              <a:ln>
                <a:noFill/>
              </a:ln>
              <a:effectLst/>
            </c:spPr>
            <c:extLst xmlns:c16r2="http://schemas.microsoft.com/office/drawing/2015/06/chart">
              <c:ext xmlns:c16="http://schemas.microsoft.com/office/drawing/2014/chart" uri="{C3380CC4-5D6E-409C-BE32-E72D297353CC}">
                <c16:uniqueId val="{0000000B-2430-49C8-AFC8-3091554893AA}"/>
              </c:ext>
            </c:extLst>
          </c:dPt>
          <c:dPt>
            <c:idx val="6"/>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D-2430-49C8-AFC8-3091554893AA}"/>
              </c:ext>
            </c:extLst>
          </c:dPt>
          <c:dPt>
            <c:idx val="7"/>
            <c:invertIfNegative val="0"/>
            <c:bubble3D val="0"/>
            <c:spPr>
              <a:solidFill>
                <a:schemeClr val="accent2">
                  <a:lumMod val="75000"/>
                </a:schemeClr>
              </a:solidFill>
              <a:ln>
                <a:noFill/>
              </a:ln>
              <a:effectLst/>
            </c:spPr>
            <c:extLst xmlns:c16r2="http://schemas.microsoft.com/office/drawing/2015/06/chart">
              <c:ext xmlns:c16="http://schemas.microsoft.com/office/drawing/2014/chart" uri="{C3380CC4-5D6E-409C-BE32-E72D297353CC}">
                <c16:uniqueId val="{0000000F-2430-49C8-AFC8-3091554893AA}"/>
              </c:ext>
            </c:extLst>
          </c:dPt>
          <c:dPt>
            <c:idx val="8"/>
            <c:invertIfNegative val="0"/>
            <c:bubble3D val="0"/>
            <c:spPr>
              <a:solidFill>
                <a:schemeClr val="accent3">
                  <a:lumMod val="60000"/>
                  <a:lumOff val="40000"/>
                </a:schemeClr>
              </a:solidFill>
              <a:ln>
                <a:noFill/>
              </a:ln>
              <a:effectLst/>
            </c:spPr>
            <c:extLst xmlns:c16r2="http://schemas.microsoft.com/office/drawing/2015/06/chart">
              <c:ext xmlns:c16="http://schemas.microsoft.com/office/drawing/2014/chart" uri="{C3380CC4-5D6E-409C-BE32-E72D297353CC}">
                <c16:uniqueId val="{00000011-2430-49C8-AFC8-3091554893AA}"/>
              </c:ext>
            </c:extLst>
          </c:dPt>
          <c:dPt>
            <c:idx val="9"/>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13-2430-49C8-AFC8-3091554893AA}"/>
              </c:ext>
            </c:extLst>
          </c:dPt>
          <c:dPt>
            <c:idx val="10"/>
            <c:invertIfNegative val="0"/>
            <c:bubble3D val="0"/>
            <c:spPr>
              <a:solidFill>
                <a:schemeClr val="accent3">
                  <a:lumMod val="75000"/>
                </a:schemeClr>
              </a:solidFill>
              <a:ln>
                <a:noFill/>
              </a:ln>
              <a:effectLst/>
            </c:spPr>
            <c:extLst xmlns:c16r2="http://schemas.microsoft.com/office/drawing/2015/06/chart">
              <c:ext xmlns:c16="http://schemas.microsoft.com/office/drawing/2014/chart" uri="{C3380CC4-5D6E-409C-BE32-E72D297353CC}">
                <c16:uniqueId val="{00000015-2430-49C8-AFC8-3091554893AA}"/>
              </c:ext>
            </c:extLst>
          </c:dPt>
          <c:dPt>
            <c:idx val="11"/>
            <c:invertIfNegative val="0"/>
            <c:bubble3D val="0"/>
            <c:spPr>
              <a:solidFill>
                <a:schemeClr val="accent6">
                  <a:lumMod val="40000"/>
                  <a:lumOff val="60000"/>
                </a:schemeClr>
              </a:solidFill>
              <a:ln>
                <a:noFill/>
              </a:ln>
              <a:effectLst/>
            </c:spPr>
            <c:extLst xmlns:c16r2="http://schemas.microsoft.com/office/drawing/2015/06/chart">
              <c:ext xmlns:c16="http://schemas.microsoft.com/office/drawing/2014/chart" uri="{C3380CC4-5D6E-409C-BE32-E72D297353CC}">
                <c16:uniqueId val="{00000017-2430-49C8-AFC8-3091554893AA}"/>
              </c:ext>
            </c:extLst>
          </c:dPt>
          <c:dPt>
            <c:idx val="12"/>
            <c:invertIfNegative val="0"/>
            <c:bubble3D val="0"/>
            <c:spPr>
              <a:solidFill>
                <a:schemeClr val="accent6">
                  <a:lumMod val="60000"/>
                  <a:lumOff val="40000"/>
                </a:schemeClr>
              </a:solidFill>
              <a:ln>
                <a:noFill/>
              </a:ln>
              <a:effectLst/>
            </c:spPr>
            <c:extLst xmlns:c16r2="http://schemas.microsoft.com/office/drawing/2015/06/chart">
              <c:ext xmlns:c16="http://schemas.microsoft.com/office/drawing/2014/chart" uri="{C3380CC4-5D6E-409C-BE32-E72D297353CC}">
                <c16:uniqueId val="{00000019-2430-49C8-AFC8-3091554893AA}"/>
              </c:ext>
            </c:extLst>
          </c:dPt>
          <c:dPt>
            <c:idx val="13"/>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1B-2430-49C8-AFC8-3091554893AA}"/>
              </c:ext>
            </c:extLst>
          </c:dPt>
          <c:dPt>
            <c:idx val="14"/>
            <c:invertIfNegative val="0"/>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D-2430-49C8-AFC8-3091554893AA}"/>
              </c:ext>
            </c:extLst>
          </c:dPt>
          <c:dPt>
            <c:idx val="16"/>
            <c:invertIfNegative val="0"/>
            <c:bubble3D val="0"/>
            <c:spPr>
              <a:solidFill>
                <a:schemeClr val="accent5">
                  <a:lumMod val="60000"/>
                  <a:lumOff val="40000"/>
                </a:schemeClr>
              </a:solidFill>
              <a:ln>
                <a:noFill/>
              </a:ln>
              <a:effectLst/>
            </c:spPr>
            <c:extLst xmlns:c16r2="http://schemas.microsoft.com/office/drawing/2015/06/chart">
              <c:ext xmlns:c16="http://schemas.microsoft.com/office/drawing/2014/chart" uri="{C3380CC4-5D6E-409C-BE32-E72D297353CC}">
                <c16:uniqueId val="{0000001E-2430-49C8-AFC8-3091554893AA}"/>
              </c:ext>
            </c:extLst>
          </c:dPt>
          <c:dPt>
            <c:idx val="17"/>
            <c:invertIfNegative val="0"/>
            <c:bubble3D val="0"/>
            <c:spPr>
              <a:solidFill>
                <a:schemeClr val="accent5">
                  <a:lumMod val="75000"/>
                </a:schemeClr>
              </a:solidFill>
              <a:ln>
                <a:noFill/>
              </a:ln>
              <a:effectLst/>
            </c:spPr>
            <c:extLst xmlns:c16r2="http://schemas.microsoft.com/office/drawing/2015/06/chart">
              <c:ext xmlns:c16="http://schemas.microsoft.com/office/drawing/2014/chart" uri="{C3380CC4-5D6E-409C-BE32-E72D297353CC}">
                <c16:uniqueId val="{00000020-2430-49C8-AFC8-3091554893AA}"/>
              </c:ext>
            </c:extLst>
          </c:dPt>
          <c:dPt>
            <c:idx val="18"/>
            <c:invertIfNegative val="0"/>
            <c:bubble3D val="0"/>
            <c:spPr>
              <a:solidFill>
                <a:schemeClr val="accent5">
                  <a:lumMod val="50000"/>
                </a:schemeClr>
              </a:solidFill>
              <a:ln>
                <a:noFill/>
              </a:ln>
              <a:effectLst/>
            </c:spPr>
            <c:extLst xmlns:c16r2="http://schemas.microsoft.com/office/drawing/2015/06/chart">
              <c:ext xmlns:c16="http://schemas.microsoft.com/office/drawing/2014/chart" uri="{C3380CC4-5D6E-409C-BE32-E72D297353CC}">
                <c16:uniqueId val="{00000021-2430-49C8-AFC8-3091554893AA}"/>
              </c:ext>
            </c:extLst>
          </c:dPt>
          <c:dPt>
            <c:idx val="19"/>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22-2430-49C8-AFC8-3091554893AA}"/>
              </c:ext>
            </c:extLst>
          </c:dPt>
          <c:dPt>
            <c:idx val="20"/>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23-2430-49C8-AFC8-3091554893AA}"/>
              </c:ext>
            </c:extLst>
          </c:dPt>
          <c:dPt>
            <c:idx val="21"/>
            <c:invertIfNegative val="0"/>
            <c:bubble3D val="0"/>
            <c:spPr>
              <a:solidFill>
                <a:srgbClr val="002060"/>
              </a:solidFill>
              <a:ln>
                <a:noFill/>
              </a:ln>
              <a:effectLst/>
            </c:spPr>
            <c:extLst xmlns:c16r2="http://schemas.microsoft.com/office/drawing/2015/06/chart">
              <c:ext xmlns:c16="http://schemas.microsoft.com/office/drawing/2014/chart" uri="{C3380CC4-5D6E-409C-BE32-E72D297353CC}">
                <c16:uniqueId val="{00000024-2430-49C8-AFC8-3091554893AA}"/>
              </c:ext>
            </c:extLst>
          </c:dPt>
          <c:dLbls>
            <c:dLbl>
              <c:idx val="0"/>
              <c:tx>
                <c:rich>
                  <a:bodyPr/>
                  <a:lstStyle/>
                  <a:p>
                    <a:r>
                      <a:rPr lang="en-US" dirty="0" smtClean="0"/>
                      <a:t>381121</a:t>
                    </a:r>
                    <a:endParaRPr lang="en-US" dirty="0"/>
                  </a:p>
                </c:rich>
              </c:tx>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2430-49C8-AFC8-3091554893AA}"/>
                </c:ext>
                <c:ext xmlns:c15="http://schemas.microsoft.com/office/drawing/2012/chart" uri="{CE6537A1-D6FC-4f65-9D91-7224C49458BB}">
                  <c15:layout/>
                </c:ext>
              </c:extLst>
            </c:dLbl>
            <c:dLbl>
              <c:idx val="12"/>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9-2430-49C8-AFC8-3091554893AA}"/>
                </c:ext>
                <c:ext xmlns:c15="http://schemas.microsoft.com/office/drawing/2012/chart" uri="{CE6537A1-D6FC-4f65-9D91-7224C49458BB}">
                  <c15:layout/>
                </c:ext>
              </c:extLst>
            </c:dLbl>
            <c:dLbl>
              <c:idx val="16"/>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E-2430-49C8-AFC8-3091554893AA}"/>
                </c:ext>
                <c:ext xmlns:c15="http://schemas.microsoft.com/office/drawing/2012/chart" uri="{CE6537A1-D6FC-4f65-9D91-7224C49458BB}">
                  <c15:layout/>
                </c:ext>
              </c:extLst>
            </c:dLbl>
            <c:spPr>
              <a:noFill/>
              <a:ln>
                <a:noFill/>
              </a:ln>
              <a:effectLst/>
            </c:spPr>
            <c:txPr>
              <a:bodyPr rot="-5400000" spcFirstLastPara="1" vertOverflow="ellipsis" wrap="square" anchor="ctr" anchorCtr="1"/>
              <a:lstStyle/>
              <a:p>
                <a:pPr>
                  <a:defRPr sz="800" b="0"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'малын тоо'!$P$21:$P$42</c:f>
              <c:strCache>
                <c:ptCount val="22"/>
                <c:pt idx="0">
                  <c:v>Архангай</c:v>
                </c:pt>
                <c:pt idx="1">
                  <c:v>Баян-Өлгий</c:v>
                </c:pt>
                <c:pt idx="2">
                  <c:v>Баянхонгор</c:v>
                </c:pt>
                <c:pt idx="3">
                  <c:v>Булган</c:v>
                </c:pt>
                <c:pt idx="4">
                  <c:v>Говь-Алтай</c:v>
                </c:pt>
                <c:pt idx="5">
                  <c:v>Говьсүмбэр</c:v>
                </c:pt>
                <c:pt idx="6">
                  <c:v>Дархан-Уул</c:v>
                </c:pt>
                <c:pt idx="7">
                  <c:v>Дорноговь</c:v>
                </c:pt>
                <c:pt idx="8">
                  <c:v>Дорнод</c:v>
                </c:pt>
                <c:pt idx="9">
                  <c:v>Дундговь</c:v>
                </c:pt>
                <c:pt idx="10">
                  <c:v>Завхан</c:v>
                </c:pt>
                <c:pt idx="11">
                  <c:v>Орхон</c:v>
                </c:pt>
                <c:pt idx="12">
                  <c:v>Өвөрхангай</c:v>
                </c:pt>
                <c:pt idx="13">
                  <c:v>Өмнөговь</c:v>
                </c:pt>
                <c:pt idx="14">
                  <c:v>Сүхбаатар</c:v>
                </c:pt>
                <c:pt idx="15">
                  <c:v>Сэлэнгэ</c:v>
                </c:pt>
                <c:pt idx="16">
                  <c:v>Төв</c:v>
                </c:pt>
                <c:pt idx="17">
                  <c:v>Увс</c:v>
                </c:pt>
                <c:pt idx="18">
                  <c:v>Ховд</c:v>
                </c:pt>
                <c:pt idx="19">
                  <c:v>Хөвсгөл</c:v>
                </c:pt>
                <c:pt idx="20">
                  <c:v>Хэнтий</c:v>
                </c:pt>
                <c:pt idx="21">
                  <c:v>Улаанбаатар</c:v>
                </c:pt>
              </c:strCache>
            </c:strRef>
          </c:cat>
          <c:val>
            <c:numRef>
              <c:f>'малын тоо'!$Q$21:$Q$42</c:f>
              <c:numCache>
                <c:formatCode>0</c:formatCode>
                <c:ptCount val="22"/>
                <c:pt idx="0">
                  <c:v>349122</c:v>
                </c:pt>
                <c:pt idx="1">
                  <c:v>77292</c:v>
                </c:pt>
                <c:pt idx="2">
                  <c:v>165175</c:v>
                </c:pt>
                <c:pt idx="3">
                  <c:v>240647</c:v>
                </c:pt>
                <c:pt idx="4">
                  <c:v>102701</c:v>
                </c:pt>
                <c:pt idx="5">
                  <c:v>19185</c:v>
                </c:pt>
                <c:pt idx="6">
                  <c:v>14156</c:v>
                </c:pt>
                <c:pt idx="7">
                  <c:v>119613</c:v>
                </c:pt>
                <c:pt idx="8">
                  <c:v>211956</c:v>
                </c:pt>
                <c:pt idx="9">
                  <c:v>151497</c:v>
                </c:pt>
                <c:pt idx="10">
                  <c:v>179954</c:v>
                </c:pt>
                <c:pt idx="11">
                  <c:v>8856</c:v>
                </c:pt>
                <c:pt idx="12">
                  <c:v>342458</c:v>
                </c:pt>
                <c:pt idx="13">
                  <c:v>89623</c:v>
                </c:pt>
                <c:pt idx="14">
                  <c:v>267910</c:v>
                </c:pt>
                <c:pt idx="15">
                  <c:v>71730</c:v>
                </c:pt>
                <c:pt idx="16">
                  <c:v>345177</c:v>
                </c:pt>
                <c:pt idx="17">
                  <c:v>105288</c:v>
                </c:pt>
                <c:pt idx="18">
                  <c:v>110785</c:v>
                </c:pt>
                <c:pt idx="19">
                  <c:v>222615</c:v>
                </c:pt>
                <c:pt idx="20">
                  <c:v>280821</c:v>
                </c:pt>
                <c:pt idx="21">
                  <c:v>27082</c:v>
                </c:pt>
              </c:numCache>
            </c:numRef>
          </c:val>
          <c:extLst xmlns:c16r2="http://schemas.microsoft.com/office/drawing/2015/06/chart">
            <c:ext xmlns:c16="http://schemas.microsoft.com/office/drawing/2014/chart" uri="{C3380CC4-5D6E-409C-BE32-E72D297353CC}">
              <c16:uniqueId val="{0000001F-2430-49C8-AFC8-3091554893AA}"/>
            </c:ext>
          </c:extLst>
        </c:ser>
        <c:dLbls>
          <c:dLblPos val="outEnd"/>
          <c:showLegendKey val="0"/>
          <c:showVal val="1"/>
          <c:showCatName val="0"/>
          <c:showSerName val="0"/>
          <c:showPercent val="0"/>
          <c:showBubbleSize val="0"/>
        </c:dLbls>
        <c:gapWidth val="30"/>
        <c:axId val="122686848"/>
        <c:axId val="122702464"/>
      </c:barChart>
      <c:catAx>
        <c:axId val="122686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700" b="0"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crossAx val="122702464"/>
        <c:crosses val="autoZero"/>
        <c:auto val="1"/>
        <c:lblAlgn val="ctr"/>
        <c:lblOffset val="100"/>
        <c:noMultiLvlLbl val="0"/>
      </c:catAx>
      <c:valAx>
        <c:axId val="122702464"/>
        <c:scaling>
          <c:orientation val="minMax"/>
        </c:scaling>
        <c:delete val="1"/>
        <c:axPos val="l"/>
        <c:numFmt formatCode="0" sourceLinked="1"/>
        <c:majorTickMark val="none"/>
        <c:minorTickMark val="none"/>
        <c:tickLblPos val="nextTo"/>
        <c:crossAx val="122686848"/>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233322485182743E-2"/>
          <c:y val="2.013719796430961E-2"/>
          <c:w val="0.93765592410859189"/>
          <c:h val="0.70471298370303159"/>
        </c:manualLayout>
      </c:layout>
      <c:barChart>
        <c:barDir val="col"/>
        <c:grouping val="clustered"/>
        <c:varyColors val="0"/>
        <c:ser>
          <c:idx val="0"/>
          <c:order val="0"/>
          <c:spPr>
            <a:solidFill>
              <a:schemeClr val="accent5">
                <a:lumMod val="40000"/>
                <a:lumOff val="60000"/>
              </a:schemeClr>
            </a:solidFill>
            <a:ln>
              <a:noFill/>
            </a:ln>
            <a:effectLst/>
          </c:spPr>
          <c:invertIfNegative val="0"/>
          <c:dPt>
            <c:idx val="0"/>
            <c:invertIfNegative val="0"/>
            <c:bubble3D val="0"/>
            <c:spPr>
              <a:solidFill>
                <a:schemeClr val="accent1">
                  <a:lumMod val="40000"/>
                  <a:lumOff val="60000"/>
                </a:schemeClr>
              </a:solidFill>
              <a:ln>
                <a:noFill/>
              </a:ln>
              <a:effectLst/>
            </c:spPr>
            <c:extLst xmlns:c16r2="http://schemas.microsoft.com/office/drawing/2015/06/chart">
              <c:ext xmlns:c16="http://schemas.microsoft.com/office/drawing/2014/chart" uri="{C3380CC4-5D6E-409C-BE32-E72D297353CC}">
                <c16:uniqueId val="{00000001-DAD9-4EF2-ADFA-45A463C310B5}"/>
              </c:ext>
            </c:extLst>
          </c:dPt>
          <c:dPt>
            <c:idx val="1"/>
            <c:invertIfNegative val="0"/>
            <c:bubble3D val="0"/>
            <c:spPr>
              <a:solidFill>
                <a:schemeClr val="accent1">
                  <a:lumMod val="60000"/>
                  <a:lumOff val="40000"/>
                </a:schemeClr>
              </a:solidFill>
              <a:ln>
                <a:noFill/>
              </a:ln>
              <a:effectLst/>
            </c:spPr>
            <c:extLst xmlns:c16r2="http://schemas.microsoft.com/office/drawing/2015/06/chart">
              <c:ext xmlns:c16="http://schemas.microsoft.com/office/drawing/2014/chart" uri="{C3380CC4-5D6E-409C-BE32-E72D297353CC}">
                <c16:uniqueId val="{00000003-DAD9-4EF2-ADFA-45A463C310B5}"/>
              </c:ext>
            </c:extLst>
          </c:dPt>
          <c:dPt>
            <c:idx val="2"/>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5-DAD9-4EF2-ADFA-45A463C310B5}"/>
              </c:ext>
            </c:extLst>
          </c:dPt>
          <c:dPt>
            <c:idx val="3"/>
            <c:invertIfNegative val="0"/>
            <c:bubble3D val="0"/>
            <c:spPr>
              <a:solidFill>
                <a:schemeClr val="accent1">
                  <a:lumMod val="75000"/>
                </a:schemeClr>
              </a:solidFill>
              <a:ln>
                <a:noFill/>
              </a:ln>
              <a:effectLst/>
            </c:spPr>
            <c:extLst xmlns:c16r2="http://schemas.microsoft.com/office/drawing/2015/06/chart">
              <c:ext xmlns:c16="http://schemas.microsoft.com/office/drawing/2014/chart" uri="{C3380CC4-5D6E-409C-BE32-E72D297353CC}">
                <c16:uniqueId val="{00000007-DAD9-4EF2-ADFA-45A463C310B5}"/>
              </c:ext>
            </c:extLst>
          </c:dPt>
          <c:dPt>
            <c:idx val="4"/>
            <c:invertIfNegative val="0"/>
            <c:bubble3D val="0"/>
            <c:spPr>
              <a:solidFill>
                <a:schemeClr val="accent2">
                  <a:lumMod val="40000"/>
                  <a:lumOff val="60000"/>
                </a:schemeClr>
              </a:solidFill>
              <a:ln>
                <a:noFill/>
              </a:ln>
              <a:effectLst/>
            </c:spPr>
            <c:extLst xmlns:c16r2="http://schemas.microsoft.com/office/drawing/2015/06/chart">
              <c:ext xmlns:c16="http://schemas.microsoft.com/office/drawing/2014/chart" uri="{C3380CC4-5D6E-409C-BE32-E72D297353CC}">
                <c16:uniqueId val="{00000009-DAD9-4EF2-ADFA-45A463C310B5}"/>
              </c:ext>
            </c:extLst>
          </c:dPt>
          <c:dPt>
            <c:idx val="5"/>
            <c:invertIfNegative val="0"/>
            <c:bubble3D val="0"/>
            <c:spPr>
              <a:solidFill>
                <a:schemeClr val="accent2">
                  <a:lumMod val="60000"/>
                  <a:lumOff val="40000"/>
                </a:schemeClr>
              </a:solidFill>
              <a:ln>
                <a:noFill/>
              </a:ln>
              <a:effectLst/>
            </c:spPr>
            <c:extLst xmlns:c16r2="http://schemas.microsoft.com/office/drawing/2015/06/chart">
              <c:ext xmlns:c16="http://schemas.microsoft.com/office/drawing/2014/chart" uri="{C3380CC4-5D6E-409C-BE32-E72D297353CC}">
                <c16:uniqueId val="{0000000B-DAD9-4EF2-ADFA-45A463C310B5}"/>
              </c:ext>
            </c:extLst>
          </c:dPt>
          <c:dPt>
            <c:idx val="6"/>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D-DAD9-4EF2-ADFA-45A463C310B5}"/>
              </c:ext>
            </c:extLst>
          </c:dPt>
          <c:dPt>
            <c:idx val="7"/>
            <c:invertIfNegative val="0"/>
            <c:bubble3D val="0"/>
            <c:spPr>
              <a:solidFill>
                <a:schemeClr val="accent2">
                  <a:lumMod val="75000"/>
                </a:schemeClr>
              </a:solidFill>
              <a:ln>
                <a:noFill/>
              </a:ln>
              <a:effectLst/>
            </c:spPr>
            <c:extLst xmlns:c16r2="http://schemas.microsoft.com/office/drawing/2015/06/chart">
              <c:ext xmlns:c16="http://schemas.microsoft.com/office/drawing/2014/chart" uri="{C3380CC4-5D6E-409C-BE32-E72D297353CC}">
                <c16:uniqueId val="{0000000F-DAD9-4EF2-ADFA-45A463C310B5}"/>
              </c:ext>
            </c:extLst>
          </c:dPt>
          <c:dPt>
            <c:idx val="8"/>
            <c:invertIfNegative val="0"/>
            <c:bubble3D val="0"/>
            <c:spPr>
              <a:solidFill>
                <a:schemeClr val="accent3">
                  <a:lumMod val="60000"/>
                  <a:lumOff val="40000"/>
                </a:schemeClr>
              </a:solidFill>
              <a:ln>
                <a:noFill/>
              </a:ln>
              <a:effectLst/>
            </c:spPr>
            <c:extLst xmlns:c16r2="http://schemas.microsoft.com/office/drawing/2015/06/chart">
              <c:ext xmlns:c16="http://schemas.microsoft.com/office/drawing/2014/chart" uri="{C3380CC4-5D6E-409C-BE32-E72D297353CC}">
                <c16:uniqueId val="{00000011-DAD9-4EF2-ADFA-45A463C310B5}"/>
              </c:ext>
            </c:extLst>
          </c:dPt>
          <c:dPt>
            <c:idx val="9"/>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13-DAD9-4EF2-ADFA-45A463C310B5}"/>
              </c:ext>
            </c:extLst>
          </c:dPt>
          <c:dPt>
            <c:idx val="10"/>
            <c:invertIfNegative val="0"/>
            <c:bubble3D val="0"/>
            <c:spPr>
              <a:solidFill>
                <a:schemeClr val="accent3">
                  <a:lumMod val="75000"/>
                </a:schemeClr>
              </a:solidFill>
              <a:ln>
                <a:noFill/>
              </a:ln>
              <a:effectLst/>
            </c:spPr>
            <c:extLst xmlns:c16r2="http://schemas.microsoft.com/office/drawing/2015/06/chart">
              <c:ext xmlns:c16="http://schemas.microsoft.com/office/drawing/2014/chart" uri="{C3380CC4-5D6E-409C-BE32-E72D297353CC}">
                <c16:uniqueId val="{00000015-DAD9-4EF2-ADFA-45A463C310B5}"/>
              </c:ext>
            </c:extLst>
          </c:dPt>
          <c:dPt>
            <c:idx val="11"/>
            <c:invertIfNegative val="0"/>
            <c:bubble3D val="0"/>
            <c:spPr>
              <a:solidFill>
                <a:schemeClr val="accent6">
                  <a:lumMod val="40000"/>
                  <a:lumOff val="60000"/>
                </a:schemeClr>
              </a:solidFill>
              <a:ln>
                <a:noFill/>
              </a:ln>
              <a:effectLst/>
            </c:spPr>
            <c:extLst xmlns:c16r2="http://schemas.microsoft.com/office/drawing/2015/06/chart">
              <c:ext xmlns:c16="http://schemas.microsoft.com/office/drawing/2014/chart" uri="{C3380CC4-5D6E-409C-BE32-E72D297353CC}">
                <c16:uniqueId val="{00000017-DAD9-4EF2-ADFA-45A463C310B5}"/>
              </c:ext>
            </c:extLst>
          </c:dPt>
          <c:dPt>
            <c:idx val="12"/>
            <c:invertIfNegative val="0"/>
            <c:bubble3D val="0"/>
            <c:spPr>
              <a:solidFill>
                <a:schemeClr val="accent6">
                  <a:lumMod val="60000"/>
                  <a:lumOff val="40000"/>
                </a:schemeClr>
              </a:solidFill>
              <a:ln>
                <a:noFill/>
              </a:ln>
              <a:effectLst/>
            </c:spPr>
            <c:extLst xmlns:c16r2="http://schemas.microsoft.com/office/drawing/2015/06/chart">
              <c:ext xmlns:c16="http://schemas.microsoft.com/office/drawing/2014/chart" uri="{C3380CC4-5D6E-409C-BE32-E72D297353CC}">
                <c16:uniqueId val="{00000019-DAD9-4EF2-ADFA-45A463C310B5}"/>
              </c:ext>
            </c:extLst>
          </c:dPt>
          <c:dPt>
            <c:idx val="13"/>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1B-DAD9-4EF2-ADFA-45A463C310B5}"/>
              </c:ext>
            </c:extLst>
          </c:dPt>
          <c:dPt>
            <c:idx val="14"/>
            <c:invertIfNegative val="0"/>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D-DAD9-4EF2-ADFA-45A463C310B5}"/>
              </c:ext>
            </c:extLst>
          </c:dPt>
          <c:dPt>
            <c:idx val="16"/>
            <c:invertIfNegative val="0"/>
            <c:bubble3D val="0"/>
            <c:spPr>
              <a:solidFill>
                <a:schemeClr val="accent5">
                  <a:lumMod val="60000"/>
                  <a:lumOff val="40000"/>
                </a:schemeClr>
              </a:solidFill>
              <a:ln>
                <a:noFill/>
              </a:ln>
              <a:effectLst/>
            </c:spPr>
            <c:extLst xmlns:c16r2="http://schemas.microsoft.com/office/drawing/2015/06/chart">
              <c:ext xmlns:c16="http://schemas.microsoft.com/office/drawing/2014/chart" uri="{C3380CC4-5D6E-409C-BE32-E72D297353CC}">
                <c16:uniqueId val="{0000001F-DAD9-4EF2-ADFA-45A463C310B5}"/>
              </c:ext>
            </c:extLst>
          </c:dPt>
          <c:dPt>
            <c:idx val="17"/>
            <c:invertIfNegative val="0"/>
            <c:bubble3D val="0"/>
            <c:spPr>
              <a:solidFill>
                <a:schemeClr val="accent5">
                  <a:lumMod val="75000"/>
                </a:schemeClr>
              </a:solidFill>
              <a:ln>
                <a:noFill/>
              </a:ln>
              <a:effectLst/>
            </c:spPr>
            <c:extLst xmlns:c16r2="http://schemas.microsoft.com/office/drawing/2015/06/chart">
              <c:ext xmlns:c16="http://schemas.microsoft.com/office/drawing/2014/chart" uri="{C3380CC4-5D6E-409C-BE32-E72D297353CC}">
                <c16:uniqueId val="{00000020-DAD9-4EF2-ADFA-45A463C310B5}"/>
              </c:ext>
            </c:extLst>
          </c:dPt>
          <c:dPt>
            <c:idx val="18"/>
            <c:invertIfNegative val="0"/>
            <c:bubble3D val="0"/>
            <c:spPr>
              <a:solidFill>
                <a:schemeClr val="accent5">
                  <a:lumMod val="50000"/>
                </a:schemeClr>
              </a:solidFill>
              <a:ln>
                <a:noFill/>
              </a:ln>
              <a:effectLst/>
            </c:spPr>
            <c:extLst xmlns:c16r2="http://schemas.microsoft.com/office/drawing/2015/06/chart">
              <c:ext xmlns:c16="http://schemas.microsoft.com/office/drawing/2014/chart" uri="{C3380CC4-5D6E-409C-BE32-E72D297353CC}">
                <c16:uniqueId val="{00000021-DAD9-4EF2-ADFA-45A463C310B5}"/>
              </c:ext>
            </c:extLst>
          </c:dPt>
          <c:dPt>
            <c:idx val="19"/>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22-DAD9-4EF2-ADFA-45A463C310B5}"/>
              </c:ext>
            </c:extLst>
          </c:dPt>
          <c:dPt>
            <c:idx val="20"/>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23-DAD9-4EF2-ADFA-45A463C310B5}"/>
              </c:ext>
            </c:extLst>
          </c:dPt>
          <c:dPt>
            <c:idx val="21"/>
            <c:invertIfNegative val="0"/>
            <c:bubble3D val="0"/>
            <c:spPr>
              <a:solidFill>
                <a:srgbClr val="002060"/>
              </a:solidFill>
              <a:ln>
                <a:noFill/>
              </a:ln>
              <a:effectLst/>
            </c:spPr>
            <c:extLst xmlns:c16r2="http://schemas.microsoft.com/office/drawing/2015/06/chart">
              <c:ext xmlns:c16="http://schemas.microsoft.com/office/drawing/2014/chart" uri="{C3380CC4-5D6E-409C-BE32-E72D297353CC}">
                <c16:uniqueId val="{00000024-DAD9-4EF2-ADFA-45A463C310B5}"/>
              </c:ext>
            </c:extLst>
          </c:dPt>
          <c:dLbls>
            <c:dLbl>
              <c:idx val="0"/>
              <c:layout>
                <c:manualLayout>
                  <c:x val="2.4924955277368633E-3"/>
                  <c:y val="7.2017919419320078E-2"/>
                </c:manualLayout>
              </c:layout>
              <c:tx>
                <c:rich>
                  <a:bodyPr/>
                  <a:lstStyle/>
                  <a:p>
                    <a:r>
                      <a:rPr lang="en-US" dirty="0" smtClean="0"/>
                      <a:t>628783</a:t>
                    </a:r>
                    <a:endParaRPr lang="en-US" dirty="0"/>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AD9-4EF2-ADFA-45A463C310B5}"/>
                </c:ext>
                <c:ext xmlns:c15="http://schemas.microsoft.com/office/drawing/2012/chart" uri="{CE6537A1-D6FC-4f65-9D91-7224C49458BB}">
                  <c15:layout/>
                </c:ext>
              </c:extLst>
            </c:dLbl>
            <c:spPr>
              <a:noFill/>
              <a:ln>
                <a:noFill/>
              </a:ln>
              <a:effectLst/>
            </c:spPr>
            <c:txPr>
              <a:bodyPr rot="-5400000" spcFirstLastPara="1" vertOverflow="ellipsis" wrap="square" anchor="ctr" anchorCtr="1"/>
              <a:lstStyle/>
              <a:p>
                <a:pPr>
                  <a:defRPr sz="800" b="0"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'малын тоо'!$P$21:$P$42</c:f>
              <c:strCache>
                <c:ptCount val="22"/>
                <c:pt idx="0">
                  <c:v>Архангай</c:v>
                </c:pt>
                <c:pt idx="1">
                  <c:v>Баян-Өлгий</c:v>
                </c:pt>
                <c:pt idx="2">
                  <c:v>Баянхонгор</c:v>
                </c:pt>
                <c:pt idx="3">
                  <c:v>Булган</c:v>
                </c:pt>
                <c:pt idx="4">
                  <c:v>Говь-Алтай</c:v>
                </c:pt>
                <c:pt idx="5">
                  <c:v>Говьсүмбэр</c:v>
                </c:pt>
                <c:pt idx="6">
                  <c:v>Дархан-Уул</c:v>
                </c:pt>
                <c:pt idx="7">
                  <c:v>Дорноговь</c:v>
                </c:pt>
                <c:pt idx="8">
                  <c:v>Дорнод</c:v>
                </c:pt>
                <c:pt idx="9">
                  <c:v>Дундговь</c:v>
                </c:pt>
                <c:pt idx="10">
                  <c:v>Завхан</c:v>
                </c:pt>
                <c:pt idx="11">
                  <c:v>Орхон</c:v>
                </c:pt>
                <c:pt idx="12">
                  <c:v>Өвөрхангай</c:v>
                </c:pt>
                <c:pt idx="13">
                  <c:v>Өмнөговь</c:v>
                </c:pt>
                <c:pt idx="14">
                  <c:v>Сүхбаатар</c:v>
                </c:pt>
                <c:pt idx="15">
                  <c:v>Сэлэнгэ</c:v>
                </c:pt>
                <c:pt idx="16">
                  <c:v>Төв</c:v>
                </c:pt>
                <c:pt idx="17">
                  <c:v>Увс</c:v>
                </c:pt>
                <c:pt idx="18">
                  <c:v>Ховд</c:v>
                </c:pt>
                <c:pt idx="19">
                  <c:v>Хөвсгөл</c:v>
                </c:pt>
                <c:pt idx="20">
                  <c:v>Хэнтий</c:v>
                </c:pt>
                <c:pt idx="21">
                  <c:v>Улаанбаатар</c:v>
                </c:pt>
              </c:strCache>
            </c:strRef>
          </c:cat>
          <c:val>
            <c:numRef>
              <c:f>'малын тоо'!$Q$21:$Q$42</c:f>
              <c:numCache>
                <c:formatCode>0</c:formatCode>
                <c:ptCount val="22"/>
                <c:pt idx="0">
                  <c:v>564943</c:v>
                </c:pt>
                <c:pt idx="1">
                  <c:v>126837</c:v>
                </c:pt>
                <c:pt idx="2">
                  <c:v>212878</c:v>
                </c:pt>
                <c:pt idx="3">
                  <c:v>252007</c:v>
                </c:pt>
                <c:pt idx="4">
                  <c:v>68089</c:v>
                </c:pt>
                <c:pt idx="5">
                  <c:v>12584</c:v>
                </c:pt>
                <c:pt idx="6">
                  <c:v>38177</c:v>
                </c:pt>
                <c:pt idx="7">
                  <c:v>64788</c:v>
                </c:pt>
                <c:pt idx="8">
                  <c:v>165704</c:v>
                </c:pt>
                <c:pt idx="9">
                  <c:v>69677</c:v>
                </c:pt>
                <c:pt idx="10">
                  <c:v>160266</c:v>
                </c:pt>
                <c:pt idx="11">
                  <c:v>16579</c:v>
                </c:pt>
                <c:pt idx="12">
                  <c:v>276139</c:v>
                </c:pt>
                <c:pt idx="13">
                  <c:v>22705</c:v>
                </c:pt>
                <c:pt idx="14">
                  <c:v>200015</c:v>
                </c:pt>
                <c:pt idx="15">
                  <c:v>144785</c:v>
                </c:pt>
                <c:pt idx="16">
                  <c:v>274007</c:v>
                </c:pt>
                <c:pt idx="17">
                  <c:v>147269</c:v>
                </c:pt>
                <c:pt idx="18">
                  <c:v>158769</c:v>
                </c:pt>
                <c:pt idx="19">
                  <c:v>417173</c:v>
                </c:pt>
                <c:pt idx="20">
                  <c:v>288600</c:v>
                </c:pt>
                <c:pt idx="21">
                  <c:v>50275</c:v>
                </c:pt>
              </c:numCache>
            </c:numRef>
          </c:val>
          <c:extLst xmlns:c16r2="http://schemas.microsoft.com/office/drawing/2015/06/chart">
            <c:ext xmlns:c16="http://schemas.microsoft.com/office/drawing/2014/chart" uri="{C3380CC4-5D6E-409C-BE32-E72D297353CC}">
              <c16:uniqueId val="{0000001E-DAD9-4EF2-ADFA-45A463C310B5}"/>
            </c:ext>
          </c:extLst>
        </c:ser>
        <c:dLbls>
          <c:dLblPos val="outEnd"/>
          <c:showLegendKey val="0"/>
          <c:showVal val="1"/>
          <c:showCatName val="0"/>
          <c:showSerName val="0"/>
          <c:showPercent val="0"/>
          <c:showBubbleSize val="0"/>
        </c:dLbls>
        <c:gapWidth val="30"/>
        <c:axId val="122876672"/>
        <c:axId val="131366912"/>
      </c:barChart>
      <c:catAx>
        <c:axId val="122876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700" b="0"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crossAx val="131366912"/>
        <c:crosses val="autoZero"/>
        <c:auto val="1"/>
        <c:lblAlgn val="ctr"/>
        <c:lblOffset val="100"/>
        <c:noMultiLvlLbl val="0"/>
      </c:catAx>
      <c:valAx>
        <c:axId val="131366912"/>
        <c:scaling>
          <c:orientation val="minMax"/>
        </c:scaling>
        <c:delete val="1"/>
        <c:axPos val="l"/>
        <c:numFmt formatCode="0" sourceLinked="1"/>
        <c:majorTickMark val="none"/>
        <c:minorTickMark val="none"/>
        <c:tickLblPos val="nextTo"/>
        <c:crossAx val="122876672"/>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233322485182743E-2"/>
          <c:y val="2.013719796430961E-2"/>
          <c:w val="0.93765592410859189"/>
          <c:h val="0.70471298370303159"/>
        </c:manualLayout>
      </c:layout>
      <c:barChart>
        <c:barDir val="col"/>
        <c:grouping val="clustered"/>
        <c:varyColors val="0"/>
        <c:ser>
          <c:idx val="0"/>
          <c:order val="0"/>
          <c:spPr>
            <a:solidFill>
              <a:schemeClr val="accent5">
                <a:lumMod val="40000"/>
                <a:lumOff val="60000"/>
              </a:schemeClr>
            </a:solidFill>
            <a:ln>
              <a:noFill/>
            </a:ln>
            <a:effectLst/>
          </c:spPr>
          <c:invertIfNegative val="0"/>
          <c:dPt>
            <c:idx val="0"/>
            <c:invertIfNegative val="0"/>
            <c:bubble3D val="0"/>
            <c:spPr>
              <a:solidFill>
                <a:schemeClr val="accent1">
                  <a:lumMod val="40000"/>
                  <a:lumOff val="60000"/>
                </a:schemeClr>
              </a:solidFill>
              <a:ln>
                <a:noFill/>
              </a:ln>
              <a:effectLst/>
            </c:spPr>
            <c:extLst xmlns:c16r2="http://schemas.microsoft.com/office/drawing/2015/06/chart">
              <c:ext xmlns:c16="http://schemas.microsoft.com/office/drawing/2014/chart" uri="{C3380CC4-5D6E-409C-BE32-E72D297353CC}">
                <c16:uniqueId val="{00000001-2272-4545-816B-365F50557168}"/>
              </c:ext>
            </c:extLst>
          </c:dPt>
          <c:dPt>
            <c:idx val="1"/>
            <c:invertIfNegative val="0"/>
            <c:bubble3D val="0"/>
            <c:spPr>
              <a:solidFill>
                <a:schemeClr val="accent1">
                  <a:lumMod val="60000"/>
                  <a:lumOff val="40000"/>
                </a:schemeClr>
              </a:solidFill>
              <a:ln>
                <a:noFill/>
              </a:ln>
              <a:effectLst/>
            </c:spPr>
            <c:extLst xmlns:c16r2="http://schemas.microsoft.com/office/drawing/2015/06/chart">
              <c:ext xmlns:c16="http://schemas.microsoft.com/office/drawing/2014/chart" uri="{C3380CC4-5D6E-409C-BE32-E72D297353CC}">
                <c16:uniqueId val="{00000003-2272-4545-816B-365F50557168}"/>
              </c:ext>
            </c:extLst>
          </c:dPt>
          <c:dPt>
            <c:idx val="2"/>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5-2272-4545-816B-365F50557168}"/>
              </c:ext>
            </c:extLst>
          </c:dPt>
          <c:dPt>
            <c:idx val="3"/>
            <c:invertIfNegative val="0"/>
            <c:bubble3D val="0"/>
            <c:spPr>
              <a:solidFill>
                <a:schemeClr val="accent1">
                  <a:lumMod val="75000"/>
                </a:schemeClr>
              </a:solidFill>
              <a:ln>
                <a:noFill/>
              </a:ln>
              <a:effectLst/>
            </c:spPr>
            <c:extLst xmlns:c16r2="http://schemas.microsoft.com/office/drawing/2015/06/chart">
              <c:ext xmlns:c16="http://schemas.microsoft.com/office/drawing/2014/chart" uri="{C3380CC4-5D6E-409C-BE32-E72D297353CC}">
                <c16:uniqueId val="{00000007-2272-4545-816B-365F50557168}"/>
              </c:ext>
            </c:extLst>
          </c:dPt>
          <c:dPt>
            <c:idx val="4"/>
            <c:invertIfNegative val="0"/>
            <c:bubble3D val="0"/>
            <c:spPr>
              <a:solidFill>
                <a:schemeClr val="accent2">
                  <a:lumMod val="40000"/>
                  <a:lumOff val="60000"/>
                </a:schemeClr>
              </a:solidFill>
              <a:ln>
                <a:noFill/>
              </a:ln>
              <a:effectLst/>
            </c:spPr>
            <c:extLst xmlns:c16r2="http://schemas.microsoft.com/office/drawing/2015/06/chart">
              <c:ext xmlns:c16="http://schemas.microsoft.com/office/drawing/2014/chart" uri="{C3380CC4-5D6E-409C-BE32-E72D297353CC}">
                <c16:uniqueId val="{00000009-2272-4545-816B-365F50557168}"/>
              </c:ext>
            </c:extLst>
          </c:dPt>
          <c:dPt>
            <c:idx val="5"/>
            <c:invertIfNegative val="0"/>
            <c:bubble3D val="0"/>
            <c:spPr>
              <a:solidFill>
                <a:schemeClr val="accent2">
                  <a:lumMod val="60000"/>
                  <a:lumOff val="40000"/>
                </a:schemeClr>
              </a:solidFill>
              <a:ln>
                <a:noFill/>
              </a:ln>
              <a:effectLst/>
            </c:spPr>
            <c:extLst xmlns:c16r2="http://schemas.microsoft.com/office/drawing/2015/06/chart">
              <c:ext xmlns:c16="http://schemas.microsoft.com/office/drawing/2014/chart" uri="{C3380CC4-5D6E-409C-BE32-E72D297353CC}">
                <c16:uniqueId val="{0000000B-2272-4545-816B-365F50557168}"/>
              </c:ext>
            </c:extLst>
          </c:dPt>
          <c:dPt>
            <c:idx val="6"/>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D-2272-4545-816B-365F50557168}"/>
              </c:ext>
            </c:extLst>
          </c:dPt>
          <c:dPt>
            <c:idx val="7"/>
            <c:invertIfNegative val="0"/>
            <c:bubble3D val="0"/>
            <c:spPr>
              <a:solidFill>
                <a:schemeClr val="accent2">
                  <a:lumMod val="75000"/>
                </a:schemeClr>
              </a:solidFill>
              <a:ln>
                <a:noFill/>
              </a:ln>
              <a:effectLst/>
            </c:spPr>
            <c:extLst xmlns:c16r2="http://schemas.microsoft.com/office/drawing/2015/06/chart">
              <c:ext xmlns:c16="http://schemas.microsoft.com/office/drawing/2014/chart" uri="{C3380CC4-5D6E-409C-BE32-E72D297353CC}">
                <c16:uniqueId val="{0000000F-2272-4545-816B-365F50557168}"/>
              </c:ext>
            </c:extLst>
          </c:dPt>
          <c:dPt>
            <c:idx val="8"/>
            <c:invertIfNegative val="0"/>
            <c:bubble3D val="0"/>
            <c:spPr>
              <a:solidFill>
                <a:schemeClr val="accent3">
                  <a:lumMod val="60000"/>
                  <a:lumOff val="40000"/>
                </a:schemeClr>
              </a:solidFill>
              <a:ln>
                <a:noFill/>
              </a:ln>
              <a:effectLst/>
            </c:spPr>
            <c:extLst xmlns:c16r2="http://schemas.microsoft.com/office/drawing/2015/06/chart">
              <c:ext xmlns:c16="http://schemas.microsoft.com/office/drawing/2014/chart" uri="{C3380CC4-5D6E-409C-BE32-E72D297353CC}">
                <c16:uniqueId val="{00000011-2272-4545-816B-365F50557168}"/>
              </c:ext>
            </c:extLst>
          </c:dPt>
          <c:dPt>
            <c:idx val="9"/>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13-2272-4545-816B-365F50557168}"/>
              </c:ext>
            </c:extLst>
          </c:dPt>
          <c:dPt>
            <c:idx val="10"/>
            <c:invertIfNegative val="0"/>
            <c:bubble3D val="0"/>
            <c:spPr>
              <a:solidFill>
                <a:schemeClr val="accent3">
                  <a:lumMod val="75000"/>
                </a:schemeClr>
              </a:solidFill>
              <a:ln>
                <a:noFill/>
              </a:ln>
              <a:effectLst/>
            </c:spPr>
            <c:extLst xmlns:c16r2="http://schemas.microsoft.com/office/drawing/2015/06/chart">
              <c:ext xmlns:c16="http://schemas.microsoft.com/office/drawing/2014/chart" uri="{C3380CC4-5D6E-409C-BE32-E72D297353CC}">
                <c16:uniqueId val="{00000015-2272-4545-816B-365F50557168}"/>
              </c:ext>
            </c:extLst>
          </c:dPt>
          <c:dPt>
            <c:idx val="11"/>
            <c:invertIfNegative val="0"/>
            <c:bubble3D val="0"/>
            <c:spPr>
              <a:solidFill>
                <a:schemeClr val="accent6">
                  <a:lumMod val="40000"/>
                  <a:lumOff val="60000"/>
                </a:schemeClr>
              </a:solidFill>
              <a:ln>
                <a:noFill/>
              </a:ln>
              <a:effectLst/>
            </c:spPr>
            <c:extLst xmlns:c16r2="http://schemas.microsoft.com/office/drawing/2015/06/chart">
              <c:ext xmlns:c16="http://schemas.microsoft.com/office/drawing/2014/chart" uri="{C3380CC4-5D6E-409C-BE32-E72D297353CC}">
                <c16:uniqueId val="{00000017-2272-4545-816B-365F50557168}"/>
              </c:ext>
            </c:extLst>
          </c:dPt>
          <c:dPt>
            <c:idx val="12"/>
            <c:invertIfNegative val="0"/>
            <c:bubble3D val="0"/>
            <c:spPr>
              <a:solidFill>
                <a:schemeClr val="accent6">
                  <a:lumMod val="60000"/>
                  <a:lumOff val="40000"/>
                </a:schemeClr>
              </a:solidFill>
              <a:ln>
                <a:noFill/>
              </a:ln>
              <a:effectLst/>
            </c:spPr>
            <c:extLst xmlns:c16r2="http://schemas.microsoft.com/office/drawing/2015/06/chart">
              <c:ext xmlns:c16="http://schemas.microsoft.com/office/drawing/2014/chart" uri="{C3380CC4-5D6E-409C-BE32-E72D297353CC}">
                <c16:uniqueId val="{00000019-2272-4545-816B-365F50557168}"/>
              </c:ext>
            </c:extLst>
          </c:dPt>
          <c:dPt>
            <c:idx val="13"/>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1B-2272-4545-816B-365F50557168}"/>
              </c:ext>
            </c:extLst>
          </c:dPt>
          <c:dPt>
            <c:idx val="14"/>
            <c:invertIfNegative val="0"/>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D-2272-4545-816B-365F50557168}"/>
              </c:ext>
            </c:extLst>
          </c:dPt>
          <c:dPt>
            <c:idx val="16"/>
            <c:invertIfNegative val="0"/>
            <c:bubble3D val="0"/>
            <c:spPr>
              <a:solidFill>
                <a:schemeClr val="accent5">
                  <a:lumMod val="60000"/>
                  <a:lumOff val="40000"/>
                </a:schemeClr>
              </a:solidFill>
              <a:ln>
                <a:noFill/>
              </a:ln>
              <a:effectLst/>
            </c:spPr>
            <c:extLst xmlns:c16r2="http://schemas.microsoft.com/office/drawing/2015/06/chart">
              <c:ext xmlns:c16="http://schemas.microsoft.com/office/drawing/2014/chart" uri="{C3380CC4-5D6E-409C-BE32-E72D297353CC}">
                <c16:uniqueId val="{0000001E-2272-4545-816B-365F50557168}"/>
              </c:ext>
            </c:extLst>
          </c:dPt>
          <c:dPt>
            <c:idx val="17"/>
            <c:invertIfNegative val="0"/>
            <c:bubble3D val="0"/>
            <c:spPr>
              <a:solidFill>
                <a:schemeClr val="accent5">
                  <a:lumMod val="75000"/>
                </a:schemeClr>
              </a:solidFill>
              <a:ln>
                <a:noFill/>
              </a:ln>
              <a:effectLst/>
            </c:spPr>
            <c:extLst xmlns:c16r2="http://schemas.microsoft.com/office/drawing/2015/06/chart">
              <c:ext xmlns:c16="http://schemas.microsoft.com/office/drawing/2014/chart" uri="{C3380CC4-5D6E-409C-BE32-E72D297353CC}">
                <c16:uniqueId val="{00000021-2272-4545-816B-365F50557168}"/>
              </c:ext>
            </c:extLst>
          </c:dPt>
          <c:dPt>
            <c:idx val="18"/>
            <c:invertIfNegative val="0"/>
            <c:bubble3D val="0"/>
            <c:spPr>
              <a:solidFill>
                <a:schemeClr val="accent5">
                  <a:lumMod val="50000"/>
                </a:schemeClr>
              </a:solidFill>
              <a:ln>
                <a:noFill/>
              </a:ln>
              <a:effectLst/>
            </c:spPr>
            <c:extLst xmlns:c16r2="http://schemas.microsoft.com/office/drawing/2015/06/chart">
              <c:ext xmlns:c16="http://schemas.microsoft.com/office/drawing/2014/chart" uri="{C3380CC4-5D6E-409C-BE32-E72D297353CC}">
                <c16:uniqueId val="{00000022-2272-4545-816B-365F50557168}"/>
              </c:ext>
            </c:extLst>
          </c:dPt>
          <c:dPt>
            <c:idx val="19"/>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1F-2272-4545-816B-365F50557168}"/>
              </c:ext>
            </c:extLst>
          </c:dPt>
          <c:dPt>
            <c:idx val="20"/>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23-2272-4545-816B-365F50557168}"/>
              </c:ext>
            </c:extLst>
          </c:dPt>
          <c:dPt>
            <c:idx val="21"/>
            <c:invertIfNegative val="0"/>
            <c:bubble3D val="0"/>
            <c:spPr>
              <a:solidFill>
                <a:srgbClr val="002060"/>
              </a:solidFill>
              <a:ln>
                <a:noFill/>
              </a:ln>
              <a:effectLst/>
            </c:spPr>
            <c:extLst xmlns:c16r2="http://schemas.microsoft.com/office/drawing/2015/06/chart">
              <c:ext xmlns:c16="http://schemas.microsoft.com/office/drawing/2014/chart" uri="{C3380CC4-5D6E-409C-BE32-E72D297353CC}">
                <c16:uniqueId val="{00000024-2272-4545-816B-365F50557168}"/>
              </c:ext>
            </c:extLst>
          </c:dPt>
          <c:dLbls>
            <c:dLbl>
              <c:idx val="0"/>
              <c:tx>
                <c:rich>
                  <a:bodyPr/>
                  <a:lstStyle/>
                  <a:p>
                    <a:r>
                      <a:rPr lang="en-US" dirty="0" smtClean="0"/>
                      <a:t>2845055</a:t>
                    </a:r>
                    <a:endParaRPr lang="en-US" dirty="0"/>
                  </a:p>
                </c:rich>
              </c:tx>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2272-4545-816B-365F50557168}"/>
                </c:ext>
                <c:ext xmlns:c15="http://schemas.microsoft.com/office/drawing/2012/chart" uri="{CE6537A1-D6FC-4f65-9D91-7224C49458BB}">
                  <c15:layout/>
                </c:ext>
              </c:extLst>
            </c:dLbl>
            <c:dLbl>
              <c:idx val="12"/>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9-2272-4545-816B-365F50557168}"/>
                </c:ext>
                <c:ext xmlns:c15="http://schemas.microsoft.com/office/drawing/2012/chart" uri="{CE6537A1-D6FC-4f65-9D91-7224C49458BB}">
                  <c15:layout/>
                </c:ext>
              </c:extLst>
            </c:dLbl>
            <c:dLbl>
              <c:idx val="16"/>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E-2272-4545-816B-365F50557168}"/>
                </c:ext>
                <c:ext xmlns:c15="http://schemas.microsoft.com/office/drawing/2012/chart" uri="{CE6537A1-D6FC-4f65-9D91-7224C49458BB}">
                  <c15:layout/>
                </c:ext>
              </c:extLst>
            </c:dLbl>
            <c:dLbl>
              <c:idx val="19"/>
              <c:spPr>
                <a:noFill/>
                <a:ln>
                  <a:noFill/>
                </a:ln>
                <a:effectLst/>
              </c:spPr>
              <c:txPr>
                <a:bodyPr rot="-5400000" spcFirstLastPara="1" vertOverflow="ellipsis"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F-2272-4545-816B-365F50557168}"/>
                </c:ext>
                <c:ext xmlns:c15="http://schemas.microsoft.com/office/drawing/2012/chart" uri="{CE6537A1-D6FC-4f65-9D91-7224C49458BB}">
                  <c15:layout/>
                </c:ext>
              </c:extLst>
            </c:dLbl>
            <c:spPr>
              <a:noFill/>
              <a:ln>
                <a:noFill/>
              </a:ln>
              <a:effectLst/>
            </c:spPr>
            <c:txPr>
              <a:bodyPr rot="-5400000" spcFirstLastPara="1" vertOverflow="ellipsis" wrap="square" anchor="ctr" anchorCtr="1"/>
              <a:lstStyle/>
              <a:p>
                <a:pPr>
                  <a:defRPr sz="800" b="0"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'малын тоо'!$P$21:$P$42</c:f>
              <c:strCache>
                <c:ptCount val="22"/>
                <c:pt idx="0">
                  <c:v>Архангай</c:v>
                </c:pt>
                <c:pt idx="1">
                  <c:v>Баян-Өлгий</c:v>
                </c:pt>
                <c:pt idx="2">
                  <c:v>Баянхонгор</c:v>
                </c:pt>
                <c:pt idx="3">
                  <c:v>Булган</c:v>
                </c:pt>
                <c:pt idx="4">
                  <c:v>Говь-Алтай</c:v>
                </c:pt>
                <c:pt idx="5">
                  <c:v>Говьсүмбэр</c:v>
                </c:pt>
                <c:pt idx="6">
                  <c:v>Дархан-Уул</c:v>
                </c:pt>
                <c:pt idx="7">
                  <c:v>Дорноговь</c:v>
                </c:pt>
                <c:pt idx="8">
                  <c:v>Дорнод</c:v>
                </c:pt>
                <c:pt idx="9">
                  <c:v>Дундговь</c:v>
                </c:pt>
                <c:pt idx="10">
                  <c:v>Завхан</c:v>
                </c:pt>
                <c:pt idx="11">
                  <c:v>Орхон</c:v>
                </c:pt>
                <c:pt idx="12">
                  <c:v>Өвөрхангай</c:v>
                </c:pt>
                <c:pt idx="13">
                  <c:v>Өмнөговь</c:v>
                </c:pt>
                <c:pt idx="14">
                  <c:v>Сүхбаатар</c:v>
                </c:pt>
                <c:pt idx="15">
                  <c:v>Сэлэнгэ</c:v>
                </c:pt>
                <c:pt idx="16">
                  <c:v>Төв</c:v>
                </c:pt>
                <c:pt idx="17">
                  <c:v>Увс</c:v>
                </c:pt>
                <c:pt idx="18">
                  <c:v>Ховд</c:v>
                </c:pt>
                <c:pt idx="19">
                  <c:v>Хөвсгөл</c:v>
                </c:pt>
                <c:pt idx="20">
                  <c:v>Хэнтий</c:v>
                </c:pt>
                <c:pt idx="21">
                  <c:v>Улаанбаатар</c:v>
                </c:pt>
              </c:strCache>
            </c:strRef>
          </c:cat>
          <c:val>
            <c:numRef>
              <c:f>'малын тоо'!$Q$21:$Q$42</c:f>
              <c:numCache>
                <c:formatCode>0</c:formatCode>
                <c:ptCount val="22"/>
                <c:pt idx="0">
                  <c:v>2630741</c:v>
                </c:pt>
                <c:pt idx="1">
                  <c:v>867354</c:v>
                </c:pt>
                <c:pt idx="2">
                  <c:v>1257145</c:v>
                </c:pt>
                <c:pt idx="3">
                  <c:v>1658043</c:v>
                </c:pt>
                <c:pt idx="4">
                  <c:v>1054760</c:v>
                </c:pt>
                <c:pt idx="5">
                  <c:v>178340</c:v>
                </c:pt>
                <c:pt idx="6">
                  <c:v>134985</c:v>
                </c:pt>
                <c:pt idx="7">
                  <c:v>796544</c:v>
                </c:pt>
                <c:pt idx="8">
                  <c:v>851309</c:v>
                </c:pt>
                <c:pt idx="9">
                  <c:v>1603541</c:v>
                </c:pt>
                <c:pt idx="10">
                  <c:v>1608114</c:v>
                </c:pt>
                <c:pt idx="11">
                  <c:v>36289</c:v>
                </c:pt>
                <c:pt idx="12">
                  <c:v>2501419</c:v>
                </c:pt>
                <c:pt idx="13">
                  <c:v>572809</c:v>
                </c:pt>
                <c:pt idx="14">
                  <c:v>1638197</c:v>
                </c:pt>
                <c:pt idx="15">
                  <c:v>614303</c:v>
                </c:pt>
                <c:pt idx="16">
                  <c:v>2342812</c:v>
                </c:pt>
                <c:pt idx="17">
                  <c:v>1401146</c:v>
                </c:pt>
                <c:pt idx="18">
                  <c:v>1147767</c:v>
                </c:pt>
                <c:pt idx="19">
                  <c:v>2438377</c:v>
                </c:pt>
                <c:pt idx="20">
                  <c:v>1949189</c:v>
                </c:pt>
                <c:pt idx="21">
                  <c:v>130316</c:v>
                </c:pt>
              </c:numCache>
            </c:numRef>
          </c:val>
          <c:extLst xmlns:c16r2="http://schemas.microsoft.com/office/drawing/2015/06/chart">
            <c:ext xmlns:c16="http://schemas.microsoft.com/office/drawing/2014/chart" uri="{C3380CC4-5D6E-409C-BE32-E72D297353CC}">
              <c16:uniqueId val="{00000020-2272-4545-816B-365F50557168}"/>
            </c:ext>
          </c:extLst>
        </c:ser>
        <c:dLbls>
          <c:dLblPos val="outEnd"/>
          <c:showLegendKey val="0"/>
          <c:showVal val="1"/>
          <c:showCatName val="0"/>
          <c:showSerName val="0"/>
          <c:showPercent val="0"/>
          <c:showBubbleSize val="0"/>
        </c:dLbls>
        <c:gapWidth val="30"/>
        <c:axId val="131847296"/>
        <c:axId val="131848832"/>
      </c:barChart>
      <c:catAx>
        <c:axId val="131847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700" b="0"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crossAx val="131848832"/>
        <c:crosses val="autoZero"/>
        <c:auto val="1"/>
        <c:lblAlgn val="ctr"/>
        <c:lblOffset val="100"/>
        <c:noMultiLvlLbl val="0"/>
      </c:catAx>
      <c:valAx>
        <c:axId val="131848832"/>
        <c:scaling>
          <c:orientation val="minMax"/>
        </c:scaling>
        <c:delete val="1"/>
        <c:axPos val="l"/>
        <c:numFmt formatCode="0" sourceLinked="1"/>
        <c:majorTickMark val="none"/>
        <c:minorTickMark val="none"/>
        <c:tickLblPos val="nextTo"/>
        <c:crossAx val="131847296"/>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328779952405104E-2"/>
          <c:y val="3.379056839527407E-2"/>
          <c:w val="0.86971405774295507"/>
          <c:h val="0.68740836242401671"/>
        </c:manualLayout>
      </c:layout>
      <c:barChart>
        <c:barDir val="col"/>
        <c:grouping val="percentStacked"/>
        <c:varyColors val="0"/>
        <c:ser>
          <c:idx val="0"/>
          <c:order val="0"/>
          <c:tx>
            <c:strRef>
              <c:f>Sheet1!$B$1</c:f>
              <c:strCache>
                <c:ptCount val="1"/>
                <c:pt idx="0">
                  <c:v>Хөдөө аж ахуй</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2014</c:v>
                </c:pt>
                <c:pt idx="1">
                  <c:v>2015</c:v>
                </c:pt>
                <c:pt idx="2">
                  <c:v>2016</c:v>
                </c:pt>
                <c:pt idx="3">
                  <c:v>2017</c:v>
                </c:pt>
              </c:numCache>
            </c:numRef>
          </c:cat>
          <c:val>
            <c:numRef>
              <c:f>Sheet1!$B$2:$B$5</c:f>
              <c:numCache>
                <c:formatCode>General</c:formatCode>
                <c:ptCount val="4"/>
                <c:pt idx="0">
                  <c:v>64.099999999999994</c:v>
                </c:pt>
                <c:pt idx="1">
                  <c:v>60.6</c:v>
                </c:pt>
                <c:pt idx="2">
                  <c:v>58.8</c:v>
                </c:pt>
                <c:pt idx="3">
                  <c:v>56.4</c:v>
                </c:pt>
              </c:numCache>
            </c:numRef>
          </c:val>
          <c:extLst xmlns:c16r2="http://schemas.microsoft.com/office/drawing/2015/06/chart">
            <c:ext xmlns:c16="http://schemas.microsoft.com/office/drawing/2014/chart" uri="{C3380CC4-5D6E-409C-BE32-E72D297353CC}">
              <c16:uniqueId val="{00000000-F911-47A3-A1FE-20931A255C76}"/>
            </c:ext>
          </c:extLst>
        </c:ser>
        <c:ser>
          <c:idx val="1"/>
          <c:order val="1"/>
          <c:tx>
            <c:strRef>
              <c:f>Sheet1!$C$1</c:f>
              <c:strCache>
                <c:ptCount val="1"/>
                <c:pt idx="0">
                  <c:v>Аж үйлдвэр, барилга</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2014</c:v>
                </c:pt>
                <c:pt idx="1">
                  <c:v>2015</c:v>
                </c:pt>
                <c:pt idx="2">
                  <c:v>2016</c:v>
                </c:pt>
                <c:pt idx="3">
                  <c:v>2017</c:v>
                </c:pt>
              </c:numCache>
            </c:numRef>
          </c:cat>
          <c:val>
            <c:numRef>
              <c:f>Sheet1!$C$2:$C$5</c:f>
              <c:numCache>
                <c:formatCode>General</c:formatCode>
                <c:ptCount val="4"/>
                <c:pt idx="0">
                  <c:v>13</c:v>
                </c:pt>
                <c:pt idx="1">
                  <c:v>16.8</c:v>
                </c:pt>
                <c:pt idx="2">
                  <c:v>15.6</c:v>
                </c:pt>
                <c:pt idx="3">
                  <c:v>20.3</c:v>
                </c:pt>
              </c:numCache>
            </c:numRef>
          </c:val>
          <c:extLst xmlns:c16r2="http://schemas.microsoft.com/office/drawing/2015/06/chart">
            <c:ext xmlns:c16="http://schemas.microsoft.com/office/drawing/2014/chart" uri="{C3380CC4-5D6E-409C-BE32-E72D297353CC}">
              <c16:uniqueId val="{00000001-F911-47A3-A1FE-20931A255C76}"/>
            </c:ext>
          </c:extLst>
        </c:ser>
        <c:ser>
          <c:idx val="2"/>
          <c:order val="2"/>
          <c:tx>
            <c:strRef>
              <c:f>Sheet1!$D$1</c:f>
              <c:strCache>
                <c:ptCount val="1"/>
                <c:pt idx="0">
                  <c:v>Үйлчилгээ</c:v>
                </c:pt>
              </c:strCache>
            </c:strRef>
          </c:tx>
          <c:spPr>
            <a:solidFill>
              <a:schemeClr val="accent4"/>
            </a:solidFill>
            <a:ln>
              <a:noFill/>
            </a:ln>
            <a:effectLst/>
          </c:spPr>
          <c:invertIfNegative val="0"/>
          <c:dLbls>
            <c:dLbl>
              <c:idx val="3"/>
              <c:tx>
                <c:rich>
                  <a:bodyPr/>
                  <a:lstStyle/>
                  <a:p>
                    <a:fld id="{092A5361-4022-4DCE-9183-4612127A530F}" type="VALUE">
                      <a:rPr lang="en-US" smtClean="0"/>
                      <a:pPr/>
                      <a:t>[VALUE]</a:t>
                    </a:fld>
                    <a:endParaRPr lang="en-US"/>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F911-47A3-A1FE-20931A255C76}"/>
                </c:ex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2014</c:v>
                </c:pt>
                <c:pt idx="1">
                  <c:v>2015</c:v>
                </c:pt>
                <c:pt idx="2">
                  <c:v>2016</c:v>
                </c:pt>
                <c:pt idx="3">
                  <c:v>2017</c:v>
                </c:pt>
              </c:numCache>
            </c:numRef>
          </c:cat>
          <c:val>
            <c:numRef>
              <c:f>Sheet1!$D$2:$D$5</c:f>
              <c:numCache>
                <c:formatCode>General</c:formatCode>
                <c:ptCount val="4"/>
                <c:pt idx="0">
                  <c:v>22.9</c:v>
                </c:pt>
                <c:pt idx="1">
                  <c:v>22.6</c:v>
                </c:pt>
                <c:pt idx="2">
                  <c:v>25.6</c:v>
                </c:pt>
                <c:pt idx="3">
                  <c:v>23.3</c:v>
                </c:pt>
              </c:numCache>
            </c:numRef>
          </c:val>
          <c:extLst xmlns:c16r2="http://schemas.microsoft.com/office/drawing/2015/06/chart">
            <c:ext xmlns:c16="http://schemas.microsoft.com/office/drawing/2014/chart" uri="{C3380CC4-5D6E-409C-BE32-E72D297353CC}">
              <c16:uniqueId val="{00000003-F911-47A3-A1FE-20931A255C76}"/>
            </c:ext>
          </c:extLst>
        </c:ser>
        <c:dLbls>
          <c:dLblPos val="ctr"/>
          <c:showLegendKey val="0"/>
          <c:showVal val="1"/>
          <c:showCatName val="0"/>
          <c:showSerName val="0"/>
          <c:showPercent val="0"/>
          <c:showBubbleSize val="0"/>
        </c:dLbls>
        <c:gapWidth val="50"/>
        <c:overlap val="100"/>
        <c:axId val="44921600"/>
        <c:axId val="44923136"/>
      </c:barChart>
      <c:catAx>
        <c:axId val="44921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4923136"/>
        <c:crosses val="autoZero"/>
        <c:auto val="1"/>
        <c:lblAlgn val="ctr"/>
        <c:lblOffset val="100"/>
        <c:noMultiLvlLbl val="0"/>
      </c:catAx>
      <c:valAx>
        <c:axId val="4492313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4921600"/>
        <c:crosses val="autoZero"/>
        <c:crossBetween val="between"/>
      </c:valAx>
      <c:spPr>
        <a:noFill/>
        <a:ln>
          <a:noFill/>
        </a:ln>
        <a:effectLst/>
      </c:spPr>
    </c:plotArea>
    <c:legend>
      <c:legendPos val="b"/>
      <c:layout>
        <c:manualLayout>
          <c:xMode val="edge"/>
          <c:yMode val="edge"/>
          <c:x val="3.6000008654524372E-2"/>
          <c:y val="0.85738667454384421"/>
          <c:w val="0.92588178785164432"/>
          <c:h val="0.1426133866324256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lgerian" panose="04020705040A02060702" pitchFamily="82" charset="0"/>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233322485182743E-2"/>
          <c:y val="2.013719796430961E-2"/>
          <c:w val="0.93765592410859189"/>
          <c:h val="0.70471298370303159"/>
        </c:manualLayout>
      </c:layout>
      <c:barChart>
        <c:barDir val="col"/>
        <c:grouping val="clustered"/>
        <c:varyColors val="0"/>
        <c:ser>
          <c:idx val="0"/>
          <c:order val="0"/>
          <c:spPr>
            <a:solidFill>
              <a:schemeClr val="accent5">
                <a:lumMod val="40000"/>
                <a:lumOff val="60000"/>
              </a:schemeClr>
            </a:solidFill>
            <a:ln>
              <a:noFill/>
            </a:ln>
            <a:effectLst/>
          </c:spPr>
          <c:invertIfNegative val="0"/>
          <c:dPt>
            <c:idx val="0"/>
            <c:invertIfNegative val="0"/>
            <c:bubble3D val="0"/>
            <c:spPr>
              <a:solidFill>
                <a:schemeClr val="accent1">
                  <a:lumMod val="40000"/>
                  <a:lumOff val="60000"/>
                </a:schemeClr>
              </a:solidFill>
              <a:ln>
                <a:noFill/>
              </a:ln>
              <a:effectLst/>
            </c:spPr>
            <c:extLst xmlns:c16r2="http://schemas.microsoft.com/office/drawing/2015/06/chart">
              <c:ext xmlns:c16="http://schemas.microsoft.com/office/drawing/2014/chart" uri="{C3380CC4-5D6E-409C-BE32-E72D297353CC}">
                <c16:uniqueId val="{00000001-6FE6-457E-9943-4A45C82E194B}"/>
              </c:ext>
            </c:extLst>
          </c:dPt>
          <c:dPt>
            <c:idx val="1"/>
            <c:invertIfNegative val="0"/>
            <c:bubble3D val="0"/>
            <c:spPr>
              <a:solidFill>
                <a:schemeClr val="accent1">
                  <a:lumMod val="60000"/>
                  <a:lumOff val="40000"/>
                </a:schemeClr>
              </a:solidFill>
              <a:ln>
                <a:noFill/>
              </a:ln>
              <a:effectLst/>
            </c:spPr>
            <c:extLst xmlns:c16r2="http://schemas.microsoft.com/office/drawing/2015/06/chart">
              <c:ext xmlns:c16="http://schemas.microsoft.com/office/drawing/2014/chart" uri="{C3380CC4-5D6E-409C-BE32-E72D297353CC}">
                <c16:uniqueId val="{00000003-6FE6-457E-9943-4A45C82E194B}"/>
              </c:ext>
            </c:extLst>
          </c:dPt>
          <c:dPt>
            <c:idx val="2"/>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5-6FE6-457E-9943-4A45C82E194B}"/>
              </c:ext>
            </c:extLst>
          </c:dPt>
          <c:dPt>
            <c:idx val="3"/>
            <c:invertIfNegative val="0"/>
            <c:bubble3D val="0"/>
            <c:spPr>
              <a:solidFill>
                <a:schemeClr val="accent1">
                  <a:lumMod val="75000"/>
                </a:schemeClr>
              </a:solidFill>
              <a:ln>
                <a:noFill/>
              </a:ln>
              <a:effectLst/>
            </c:spPr>
            <c:extLst xmlns:c16r2="http://schemas.microsoft.com/office/drawing/2015/06/chart">
              <c:ext xmlns:c16="http://schemas.microsoft.com/office/drawing/2014/chart" uri="{C3380CC4-5D6E-409C-BE32-E72D297353CC}">
                <c16:uniqueId val="{00000007-6FE6-457E-9943-4A45C82E194B}"/>
              </c:ext>
            </c:extLst>
          </c:dPt>
          <c:dPt>
            <c:idx val="4"/>
            <c:invertIfNegative val="0"/>
            <c:bubble3D val="0"/>
            <c:spPr>
              <a:solidFill>
                <a:schemeClr val="accent2">
                  <a:lumMod val="40000"/>
                  <a:lumOff val="60000"/>
                </a:schemeClr>
              </a:solidFill>
              <a:ln>
                <a:noFill/>
              </a:ln>
              <a:effectLst/>
            </c:spPr>
            <c:extLst xmlns:c16r2="http://schemas.microsoft.com/office/drawing/2015/06/chart">
              <c:ext xmlns:c16="http://schemas.microsoft.com/office/drawing/2014/chart" uri="{C3380CC4-5D6E-409C-BE32-E72D297353CC}">
                <c16:uniqueId val="{00000009-6FE6-457E-9943-4A45C82E194B}"/>
              </c:ext>
            </c:extLst>
          </c:dPt>
          <c:dPt>
            <c:idx val="5"/>
            <c:invertIfNegative val="0"/>
            <c:bubble3D val="0"/>
            <c:spPr>
              <a:solidFill>
                <a:schemeClr val="accent2">
                  <a:lumMod val="60000"/>
                  <a:lumOff val="40000"/>
                </a:schemeClr>
              </a:solidFill>
              <a:ln>
                <a:noFill/>
              </a:ln>
              <a:effectLst/>
            </c:spPr>
            <c:extLst xmlns:c16r2="http://schemas.microsoft.com/office/drawing/2015/06/chart">
              <c:ext xmlns:c16="http://schemas.microsoft.com/office/drawing/2014/chart" uri="{C3380CC4-5D6E-409C-BE32-E72D297353CC}">
                <c16:uniqueId val="{0000000B-6FE6-457E-9943-4A45C82E194B}"/>
              </c:ext>
            </c:extLst>
          </c:dPt>
          <c:dPt>
            <c:idx val="6"/>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D-6FE6-457E-9943-4A45C82E194B}"/>
              </c:ext>
            </c:extLst>
          </c:dPt>
          <c:dPt>
            <c:idx val="7"/>
            <c:invertIfNegative val="0"/>
            <c:bubble3D val="0"/>
            <c:spPr>
              <a:solidFill>
                <a:schemeClr val="accent2">
                  <a:lumMod val="75000"/>
                </a:schemeClr>
              </a:solidFill>
              <a:ln>
                <a:noFill/>
              </a:ln>
              <a:effectLst/>
            </c:spPr>
            <c:extLst xmlns:c16r2="http://schemas.microsoft.com/office/drawing/2015/06/chart">
              <c:ext xmlns:c16="http://schemas.microsoft.com/office/drawing/2014/chart" uri="{C3380CC4-5D6E-409C-BE32-E72D297353CC}">
                <c16:uniqueId val="{0000000F-6FE6-457E-9943-4A45C82E194B}"/>
              </c:ext>
            </c:extLst>
          </c:dPt>
          <c:dPt>
            <c:idx val="8"/>
            <c:invertIfNegative val="0"/>
            <c:bubble3D val="0"/>
            <c:spPr>
              <a:solidFill>
                <a:schemeClr val="accent3">
                  <a:lumMod val="60000"/>
                  <a:lumOff val="40000"/>
                </a:schemeClr>
              </a:solidFill>
              <a:ln>
                <a:noFill/>
              </a:ln>
              <a:effectLst/>
            </c:spPr>
            <c:extLst xmlns:c16r2="http://schemas.microsoft.com/office/drawing/2015/06/chart">
              <c:ext xmlns:c16="http://schemas.microsoft.com/office/drawing/2014/chart" uri="{C3380CC4-5D6E-409C-BE32-E72D297353CC}">
                <c16:uniqueId val="{00000011-6FE6-457E-9943-4A45C82E194B}"/>
              </c:ext>
            </c:extLst>
          </c:dPt>
          <c:dPt>
            <c:idx val="9"/>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13-6FE6-457E-9943-4A45C82E194B}"/>
              </c:ext>
            </c:extLst>
          </c:dPt>
          <c:dPt>
            <c:idx val="10"/>
            <c:invertIfNegative val="0"/>
            <c:bubble3D val="0"/>
            <c:spPr>
              <a:solidFill>
                <a:schemeClr val="accent3">
                  <a:lumMod val="75000"/>
                </a:schemeClr>
              </a:solidFill>
              <a:ln>
                <a:noFill/>
              </a:ln>
              <a:effectLst/>
            </c:spPr>
            <c:extLst xmlns:c16r2="http://schemas.microsoft.com/office/drawing/2015/06/chart">
              <c:ext xmlns:c16="http://schemas.microsoft.com/office/drawing/2014/chart" uri="{C3380CC4-5D6E-409C-BE32-E72D297353CC}">
                <c16:uniqueId val="{00000015-6FE6-457E-9943-4A45C82E194B}"/>
              </c:ext>
            </c:extLst>
          </c:dPt>
          <c:dPt>
            <c:idx val="11"/>
            <c:invertIfNegative val="0"/>
            <c:bubble3D val="0"/>
            <c:spPr>
              <a:solidFill>
                <a:schemeClr val="accent6">
                  <a:lumMod val="40000"/>
                  <a:lumOff val="60000"/>
                </a:schemeClr>
              </a:solidFill>
              <a:ln>
                <a:noFill/>
              </a:ln>
              <a:effectLst/>
            </c:spPr>
            <c:extLst xmlns:c16r2="http://schemas.microsoft.com/office/drawing/2015/06/chart">
              <c:ext xmlns:c16="http://schemas.microsoft.com/office/drawing/2014/chart" uri="{C3380CC4-5D6E-409C-BE32-E72D297353CC}">
                <c16:uniqueId val="{00000017-6FE6-457E-9943-4A45C82E194B}"/>
              </c:ext>
            </c:extLst>
          </c:dPt>
          <c:dPt>
            <c:idx val="12"/>
            <c:invertIfNegative val="0"/>
            <c:bubble3D val="0"/>
            <c:spPr>
              <a:solidFill>
                <a:schemeClr val="accent6">
                  <a:lumMod val="60000"/>
                  <a:lumOff val="40000"/>
                </a:schemeClr>
              </a:solidFill>
              <a:ln>
                <a:noFill/>
              </a:ln>
              <a:effectLst/>
            </c:spPr>
            <c:extLst xmlns:c16r2="http://schemas.microsoft.com/office/drawing/2015/06/chart">
              <c:ext xmlns:c16="http://schemas.microsoft.com/office/drawing/2014/chart" uri="{C3380CC4-5D6E-409C-BE32-E72D297353CC}">
                <c16:uniqueId val="{00000019-6FE6-457E-9943-4A45C82E194B}"/>
              </c:ext>
            </c:extLst>
          </c:dPt>
          <c:dPt>
            <c:idx val="13"/>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1B-6FE6-457E-9943-4A45C82E194B}"/>
              </c:ext>
            </c:extLst>
          </c:dPt>
          <c:dPt>
            <c:idx val="14"/>
            <c:invertIfNegative val="0"/>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D-6FE6-457E-9943-4A45C82E194B}"/>
              </c:ext>
            </c:extLst>
          </c:dPt>
          <c:dPt>
            <c:idx val="16"/>
            <c:invertIfNegative val="0"/>
            <c:bubble3D val="0"/>
            <c:spPr>
              <a:solidFill>
                <a:schemeClr val="accent5">
                  <a:lumMod val="60000"/>
                  <a:lumOff val="40000"/>
                </a:schemeClr>
              </a:solidFill>
              <a:ln>
                <a:noFill/>
              </a:ln>
              <a:effectLst/>
            </c:spPr>
            <c:extLst xmlns:c16r2="http://schemas.microsoft.com/office/drawing/2015/06/chart">
              <c:ext xmlns:c16="http://schemas.microsoft.com/office/drawing/2014/chart" uri="{C3380CC4-5D6E-409C-BE32-E72D297353CC}">
                <c16:uniqueId val="{00000020-6FE6-457E-9943-4A45C82E194B}"/>
              </c:ext>
            </c:extLst>
          </c:dPt>
          <c:dPt>
            <c:idx val="17"/>
            <c:invertIfNegative val="0"/>
            <c:bubble3D val="0"/>
            <c:spPr>
              <a:solidFill>
                <a:schemeClr val="accent5">
                  <a:lumMod val="75000"/>
                </a:schemeClr>
              </a:solidFill>
              <a:ln>
                <a:noFill/>
              </a:ln>
              <a:effectLst/>
            </c:spPr>
            <c:extLst xmlns:c16r2="http://schemas.microsoft.com/office/drawing/2015/06/chart">
              <c:ext xmlns:c16="http://schemas.microsoft.com/office/drawing/2014/chart" uri="{C3380CC4-5D6E-409C-BE32-E72D297353CC}">
                <c16:uniqueId val="{00000021-6FE6-457E-9943-4A45C82E194B}"/>
              </c:ext>
            </c:extLst>
          </c:dPt>
          <c:dPt>
            <c:idx val="18"/>
            <c:invertIfNegative val="0"/>
            <c:bubble3D val="0"/>
            <c:spPr>
              <a:solidFill>
                <a:schemeClr val="accent5">
                  <a:lumMod val="50000"/>
                </a:schemeClr>
              </a:solidFill>
              <a:ln>
                <a:noFill/>
              </a:ln>
              <a:effectLst/>
            </c:spPr>
            <c:extLst xmlns:c16r2="http://schemas.microsoft.com/office/drawing/2015/06/chart">
              <c:ext xmlns:c16="http://schemas.microsoft.com/office/drawing/2014/chart" uri="{C3380CC4-5D6E-409C-BE32-E72D297353CC}">
                <c16:uniqueId val="{00000022-6FE6-457E-9943-4A45C82E194B}"/>
              </c:ext>
            </c:extLst>
          </c:dPt>
          <c:dPt>
            <c:idx val="19"/>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1E-6FE6-457E-9943-4A45C82E194B}"/>
              </c:ext>
            </c:extLst>
          </c:dPt>
          <c:dPt>
            <c:idx val="20"/>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23-6FE6-457E-9943-4A45C82E194B}"/>
              </c:ext>
            </c:extLst>
          </c:dPt>
          <c:dPt>
            <c:idx val="21"/>
            <c:invertIfNegative val="0"/>
            <c:bubble3D val="0"/>
            <c:spPr>
              <a:solidFill>
                <a:srgbClr val="002060"/>
              </a:solidFill>
              <a:ln>
                <a:noFill/>
              </a:ln>
              <a:effectLst/>
            </c:spPr>
            <c:extLst xmlns:c16r2="http://schemas.microsoft.com/office/drawing/2015/06/chart">
              <c:ext xmlns:c16="http://schemas.microsoft.com/office/drawing/2014/chart" uri="{C3380CC4-5D6E-409C-BE32-E72D297353CC}">
                <c16:uniqueId val="{00000024-6FE6-457E-9943-4A45C82E194B}"/>
              </c:ext>
            </c:extLst>
          </c:dPt>
          <c:dLbls>
            <c:dLbl>
              <c:idx val="0"/>
              <c:tx>
                <c:rich>
                  <a:bodyPr/>
                  <a:lstStyle/>
                  <a:p>
                    <a:r>
                      <a:rPr lang="en-US" smtClean="0"/>
                      <a:t>1435403</a:t>
                    </a:r>
                    <a:endParaRPr lang="en-US" dirty="0"/>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6FE6-457E-9943-4A45C82E194B}"/>
                </c:ext>
                <c:ext xmlns:c15="http://schemas.microsoft.com/office/drawing/2012/chart" uri="{CE6537A1-D6FC-4f65-9D91-7224C49458BB}">
                  <c15:layout/>
                </c:ext>
              </c:extLst>
            </c:dLbl>
            <c:dLbl>
              <c:idx val="2"/>
              <c:spPr>
                <a:noFill/>
                <a:ln>
                  <a:noFill/>
                </a:ln>
                <a:effectLst/>
              </c:spPr>
              <c:txPr>
                <a:bodyPr rot="-5400000" spcFirstLastPara="1" vertOverflow="ellipsis"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6FE6-457E-9943-4A45C82E194B}"/>
                </c:ext>
                <c:ext xmlns:c15="http://schemas.microsoft.com/office/drawing/2012/chart" uri="{CE6537A1-D6FC-4f65-9D91-7224C49458BB}">
                  <c15:layout/>
                </c:ext>
              </c:extLst>
            </c:dLbl>
            <c:dLbl>
              <c:idx val="4"/>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6FE6-457E-9943-4A45C82E194B}"/>
                </c:ext>
                <c:ext xmlns:c15="http://schemas.microsoft.com/office/drawing/2012/chart" uri="{CE6537A1-D6FC-4f65-9D91-7224C49458BB}">
                  <c15:layout/>
                </c:ext>
              </c:extLst>
            </c:dLbl>
            <c:dLbl>
              <c:idx val="12"/>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9-6FE6-457E-9943-4A45C82E194B}"/>
                </c:ext>
                <c:ext xmlns:c15="http://schemas.microsoft.com/office/drawing/2012/chart" uri="{CE6537A1-D6FC-4f65-9D91-7224C49458BB}">
                  <c15:layout/>
                </c:ext>
              </c:extLst>
            </c:dLbl>
            <c:dLbl>
              <c:idx val="13"/>
              <c:spPr>
                <a:noFill/>
                <a:ln>
                  <a:noFill/>
                </a:ln>
                <a:effectLst/>
              </c:spPr>
              <c:txPr>
                <a:bodyPr rot="-5400000" spcFirstLastPara="1" vertOverflow="ellipsis"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B-6FE6-457E-9943-4A45C82E194B}"/>
                </c:ext>
                <c:ext xmlns:c15="http://schemas.microsoft.com/office/drawing/2012/chart" uri="{CE6537A1-D6FC-4f65-9D91-7224C49458BB}">
                  <c15:layout/>
                </c:ext>
              </c:extLst>
            </c:dLbl>
            <c:dLbl>
              <c:idx val="19"/>
              <c:spPr>
                <a:noFill/>
                <a:ln>
                  <a:noFill/>
                </a:ln>
                <a:effectLst/>
              </c:spPr>
              <c:txPr>
                <a:bodyPr rot="-5400000" spcFirstLastPara="1" vertOverflow="ellipsis"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E-6FE6-457E-9943-4A45C82E194B}"/>
                </c:ext>
                <c:ext xmlns:c15="http://schemas.microsoft.com/office/drawing/2012/chart" uri="{CE6537A1-D6FC-4f65-9D91-7224C49458BB}">
                  <c15:layout/>
                </c:ext>
              </c:extLst>
            </c:dLbl>
            <c:spPr>
              <a:noFill/>
              <a:ln>
                <a:noFill/>
              </a:ln>
              <a:effectLst/>
            </c:spPr>
            <c:txPr>
              <a:bodyPr rot="-5400000" spcFirstLastPara="1" vertOverflow="ellipsis" wrap="square" anchor="ctr" anchorCtr="1"/>
              <a:lstStyle/>
              <a:p>
                <a:pPr>
                  <a:defRPr sz="800" b="0"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'малын тоо'!$P$21:$P$42</c:f>
              <c:strCache>
                <c:ptCount val="22"/>
                <c:pt idx="0">
                  <c:v>Архангай</c:v>
                </c:pt>
                <c:pt idx="1">
                  <c:v>Баян-Өлгий</c:v>
                </c:pt>
                <c:pt idx="2">
                  <c:v>Баянхонгор</c:v>
                </c:pt>
                <c:pt idx="3">
                  <c:v>Булган</c:v>
                </c:pt>
                <c:pt idx="4">
                  <c:v>Говь-Алтай</c:v>
                </c:pt>
                <c:pt idx="5">
                  <c:v>Говьсүмбэр</c:v>
                </c:pt>
                <c:pt idx="6">
                  <c:v>Дархан-Уул</c:v>
                </c:pt>
                <c:pt idx="7">
                  <c:v>Дорноговь</c:v>
                </c:pt>
                <c:pt idx="8">
                  <c:v>Дорнод</c:v>
                </c:pt>
                <c:pt idx="9">
                  <c:v>Дундговь</c:v>
                </c:pt>
                <c:pt idx="10">
                  <c:v>Завхан</c:v>
                </c:pt>
                <c:pt idx="11">
                  <c:v>Орхон</c:v>
                </c:pt>
                <c:pt idx="12">
                  <c:v>Өвөрхангай</c:v>
                </c:pt>
                <c:pt idx="13">
                  <c:v>Өмнөговь</c:v>
                </c:pt>
                <c:pt idx="14">
                  <c:v>Сүхбаатар</c:v>
                </c:pt>
                <c:pt idx="15">
                  <c:v>Сэлэнгэ</c:v>
                </c:pt>
                <c:pt idx="16">
                  <c:v>Төв</c:v>
                </c:pt>
                <c:pt idx="17">
                  <c:v>Увс</c:v>
                </c:pt>
                <c:pt idx="18">
                  <c:v>Ховд</c:v>
                </c:pt>
                <c:pt idx="19">
                  <c:v>Хөвсгөл</c:v>
                </c:pt>
                <c:pt idx="20">
                  <c:v>Хэнтий</c:v>
                </c:pt>
                <c:pt idx="21">
                  <c:v>Улаанбаатар</c:v>
                </c:pt>
              </c:strCache>
            </c:strRef>
          </c:cat>
          <c:val>
            <c:numRef>
              <c:f>'малын тоо'!$Q$21:$Q$42</c:f>
              <c:numCache>
                <c:formatCode>0</c:formatCode>
                <c:ptCount val="22"/>
                <c:pt idx="0">
                  <c:v>1312938</c:v>
                </c:pt>
                <c:pt idx="1">
                  <c:v>811636</c:v>
                </c:pt>
                <c:pt idx="2">
                  <c:v>2500444</c:v>
                </c:pt>
                <c:pt idx="3">
                  <c:v>935404</c:v>
                </c:pt>
                <c:pt idx="4">
                  <c:v>2081564</c:v>
                </c:pt>
                <c:pt idx="5">
                  <c:v>169300</c:v>
                </c:pt>
                <c:pt idx="6">
                  <c:v>81936</c:v>
                </c:pt>
                <c:pt idx="7">
                  <c:v>826355</c:v>
                </c:pt>
                <c:pt idx="8">
                  <c:v>513296</c:v>
                </c:pt>
                <c:pt idx="9">
                  <c:v>1536039</c:v>
                </c:pt>
                <c:pt idx="10">
                  <c:v>1159523</c:v>
                </c:pt>
                <c:pt idx="11">
                  <c:v>34751</c:v>
                </c:pt>
                <c:pt idx="12">
                  <c:v>2233223</c:v>
                </c:pt>
                <c:pt idx="13">
                  <c:v>1665657</c:v>
                </c:pt>
                <c:pt idx="14">
                  <c:v>1025249</c:v>
                </c:pt>
                <c:pt idx="15">
                  <c:v>430712</c:v>
                </c:pt>
                <c:pt idx="16">
                  <c:v>1450763</c:v>
                </c:pt>
                <c:pt idx="17">
                  <c:v>1103081</c:v>
                </c:pt>
                <c:pt idx="18">
                  <c:v>1514509</c:v>
                </c:pt>
                <c:pt idx="19">
                  <c:v>1872629</c:v>
                </c:pt>
                <c:pt idx="20">
                  <c:v>1342369</c:v>
                </c:pt>
                <c:pt idx="21">
                  <c:v>94415</c:v>
                </c:pt>
              </c:numCache>
            </c:numRef>
          </c:val>
          <c:extLst xmlns:c16r2="http://schemas.microsoft.com/office/drawing/2015/06/chart">
            <c:ext xmlns:c16="http://schemas.microsoft.com/office/drawing/2014/chart" uri="{C3380CC4-5D6E-409C-BE32-E72D297353CC}">
              <c16:uniqueId val="{0000001F-6FE6-457E-9943-4A45C82E194B}"/>
            </c:ext>
          </c:extLst>
        </c:ser>
        <c:dLbls>
          <c:dLblPos val="outEnd"/>
          <c:showLegendKey val="0"/>
          <c:showVal val="1"/>
          <c:showCatName val="0"/>
          <c:showSerName val="0"/>
          <c:showPercent val="0"/>
          <c:showBubbleSize val="0"/>
        </c:dLbls>
        <c:gapWidth val="30"/>
        <c:axId val="132920832"/>
        <c:axId val="132922368"/>
      </c:barChart>
      <c:catAx>
        <c:axId val="132920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0"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crossAx val="132922368"/>
        <c:crosses val="autoZero"/>
        <c:auto val="1"/>
        <c:lblAlgn val="ctr"/>
        <c:lblOffset val="100"/>
        <c:noMultiLvlLbl val="0"/>
      </c:catAx>
      <c:valAx>
        <c:axId val="132922368"/>
        <c:scaling>
          <c:orientation val="minMax"/>
        </c:scaling>
        <c:delete val="1"/>
        <c:axPos val="l"/>
        <c:numFmt formatCode="0" sourceLinked="1"/>
        <c:majorTickMark val="none"/>
        <c:minorTickMark val="none"/>
        <c:tickLblPos val="nextTo"/>
        <c:crossAx val="132920832"/>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192767919077882E-2"/>
          <c:y val="0.14714623323701737"/>
          <c:w val="0.34319549653134795"/>
          <c:h val="0.59414971864365762"/>
        </c:manualLayout>
      </c:layout>
      <c:doughnutChart>
        <c:varyColors val="1"/>
        <c:ser>
          <c:idx val="0"/>
          <c:order val="0"/>
          <c:tx>
            <c:strRef>
              <c:f>Sheet1!$B$1</c:f>
              <c:strCache>
                <c:ptCount val="1"/>
                <c:pt idx="0">
                  <c:v>2017 оны хүн ам, насны ангиллаар</c:v>
                </c:pt>
              </c:strCache>
            </c:strRef>
          </c:tx>
          <c:dPt>
            <c:idx val="0"/>
            <c:bubble3D val="0"/>
            <c:spPr>
              <a:solidFill>
                <a:srgbClr val="00B050"/>
              </a:solidFill>
              <a:ln w="19050">
                <a:solidFill>
                  <a:schemeClr val="lt1"/>
                </a:solidFill>
              </a:ln>
              <a:effectLst/>
            </c:spPr>
            <c:extLst xmlns:c16r2="http://schemas.microsoft.com/office/drawing/2015/06/chart">
              <c:ext xmlns:c16="http://schemas.microsoft.com/office/drawing/2014/chart" uri="{C3380CC4-5D6E-409C-BE32-E72D297353CC}">
                <c16:uniqueId val="{00000001-8924-44E8-8B75-6CCF44CE430A}"/>
              </c:ext>
            </c:extLst>
          </c:dPt>
          <c:dPt>
            <c:idx val="1"/>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3-8924-44E8-8B75-6CCF44CE430A}"/>
              </c:ext>
            </c:extLst>
          </c:dPt>
          <c:dPt>
            <c:idx val="2"/>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5-8924-44E8-8B75-6CCF44CE430A}"/>
              </c:ext>
            </c:extLst>
          </c:dPt>
          <c:dLbls>
            <c:dLbl>
              <c:idx val="0"/>
              <c:layout>
                <c:manualLayout>
                  <c:x val="-4.5076241742941186E-17"/>
                  <c:y val="-4.2566270152363788E-3"/>
                </c:manualLayout>
              </c:layout>
              <c:tx>
                <c:rich>
                  <a:bodyPr/>
                  <a:lstStyle/>
                  <a:p>
                    <a:r>
                      <a:rPr lang="en-US" sz="1100" dirty="0" smtClean="0"/>
                      <a:t>31.0</a:t>
                    </a:r>
                    <a:r>
                      <a:rPr lang="en-US" sz="1100" dirty="0"/>
                      <a:t>%</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8924-44E8-8B75-6CCF44CE430A}"/>
                </c:ext>
                <c:ext xmlns:c15="http://schemas.microsoft.com/office/drawing/2012/chart" uri="{CE6537A1-D6FC-4f65-9D91-7224C49458BB}"/>
              </c:extLst>
            </c:dLbl>
            <c:dLbl>
              <c:idx val="1"/>
              <c:layout>
                <c:manualLayout>
                  <c:x val="4.9174649964580696E-3"/>
                  <c:y val="4.2566270152363007E-3"/>
                </c:manualLayout>
              </c:layout>
              <c:tx>
                <c:rich>
                  <a:bodyPr/>
                  <a:lstStyle/>
                  <a:p>
                    <a:r>
                      <a:rPr lang="en-US" sz="1100" dirty="0" smtClean="0"/>
                      <a:t>63.0</a:t>
                    </a:r>
                    <a:r>
                      <a:rPr lang="en-US" sz="1100" dirty="0"/>
                      <a:t>%</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8924-44E8-8B75-6CCF44CE430A}"/>
                </c:ext>
                <c:ext xmlns:c15="http://schemas.microsoft.com/office/drawing/2012/chart" uri="{CE6537A1-D6FC-4f65-9D91-7224C49458BB}"/>
              </c:extLst>
            </c:dLbl>
            <c:dLbl>
              <c:idx val="2"/>
              <c:layout>
                <c:manualLayout>
                  <c:x val="4.9174649964580696E-3"/>
                  <c:y val="-2.979638910665465E-2"/>
                </c:manualLayout>
              </c:layout>
              <c:tx>
                <c:rich>
                  <a:bodyPr/>
                  <a:lstStyle/>
                  <a:p>
                    <a:r>
                      <a:rPr lang="en-US" sz="1100" dirty="0" smtClean="0"/>
                      <a:t>6.0%</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8924-44E8-8B75-6CCF44CE430A}"/>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Sheet1!$A$2:$A$4</c:f>
              <c:strCache>
                <c:ptCount val="3"/>
                <c:pt idx="0">
                  <c:v>Хүүхэд (0-14)</c:v>
                </c:pt>
                <c:pt idx="1">
                  <c:v>Хөдөлмөрийн насны хүн ам (15-59)</c:v>
                </c:pt>
                <c:pt idx="2">
                  <c:v>Тэтгэврийн насны хүн ам (60&lt;)</c:v>
                </c:pt>
              </c:strCache>
            </c:strRef>
          </c:cat>
          <c:val>
            <c:numRef>
              <c:f>Sheet1!$B$2:$B$4</c:f>
              <c:numCache>
                <c:formatCode>General</c:formatCode>
                <c:ptCount val="3"/>
                <c:pt idx="0">
                  <c:v>29.940056677517568</c:v>
                </c:pt>
                <c:pt idx="1">
                  <c:v>63.22703665075904</c:v>
                </c:pt>
                <c:pt idx="2">
                  <c:v>6.8329066717233973</c:v>
                </c:pt>
              </c:numCache>
            </c:numRef>
          </c:val>
          <c:extLst xmlns:c16r2="http://schemas.microsoft.com/office/drawing/2015/06/chart">
            <c:ext xmlns:c16="http://schemas.microsoft.com/office/drawing/2014/chart" uri="{C3380CC4-5D6E-409C-BE32-E72D297353CC}">
              <c16:uniqueId val="{00000006-8924-44E8-8B75-6CCF44CE430A}"/>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1.2293662491145175E-2"/>
          <c:y val="0.75692145986888915"/>
          <c:w val="0.45010563837698098"/>
          <c:h val="0.1790595401569187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Ажилгүйдлийн түвшин</c:v>
                </c:pt>
              </c:strCache>
            </c:strRef>
          </c:tx>
          <c:spPr>
            <a:solidFill>
              <a:schemeClr val="accent5"/>
            </a:solidFill>
            <a:ln w="19050" cap="flat" cmpd="sng" algn="ctr">
              <a:solidFill>
                <a:schemeClr val="lt1"/>
              </a:solidFill>
              <a:prstDash val="solid"/>
              <a:miter lim="800000"/>
            </a:ln>
            <a:effectLst/>
          </c:spPr>
          <c:invertIfNegative val="0"/>
          <c:dPt>
            <c:idx val="1"/>
            <c:invertIfNegative val="0"/>
            <c:bubble3D val="0"/>
            <c:spPr>
              <a:solidFill>
                <a:schemeClr val="accent5"/>
              </a:solidFill>
              <a:ln w="19050" cap="flat" cmpd="sng" algn="ctr">
                <a:solidFill>
                  <a:schemeClr val="lt1"/>
                </a:solidFill>
                <a:prstDash val="solid"/>
                <a:miter lim="800000"/>
              </a:ln>
              <a:effectLst/>
            </c:spPr>
            <c:extLst xmlns:c16r2="http://schemas.microsoft.com/office/drawing/2015/06/chart">
              <c:ext xmlns:c16="http://schemas.microsoft.com/office/drawing/2014/chart" uri="{C3380CC4-5D6E-409C-BE32-E72D297353CC}">
                <c16:uniqueId val="{00000001-6184-4462-A95C-E85694CA4B08}"/>
              </c:ext>
            </c:extLst>
          </c:dPt>
          <c:dPt>
            <c:idx val="2"/>
            <c:invertIfNegative val="0"/>
            <c:bubble3D val="0"/>
            <c:spPr>
              <a:solidFill>
                <a:schemeClr val="accent5"/>
              </a:solidFill>
              <a:ln w="19050" cap="flat" cmpd="sng" algn="ctr">
                <a:solidFill>
                  <a:schemeClr val="lt1"/>
                </a:solidFill>
                <a:prstDash val="solid"/>
                <a:miter lim="800000"/>
              </a:ln>
              <a:effectLst/>
            </c:spPr>
            <c:extLst xmlns:c16r2="http://schemas.microsoft.com/office/drawing/2015/06/chart">
              <c:ext xmlns:c16="http://schemas.microsoft.com/office/drawing/2014/chart" uri="{C3380CC4-5D6E-409C-BE32-E72D297353CC}">
                <c16:uniqueId val="{00000003-6184-4462-A95C-E85694CA4B08}"/>
              </c:ext>
            </c:extLst>
          </c:dPt>
          <c:dPt>
            <c:idx val="3"/>
            <c:invertIfNegative val="0"/>
            <c:bubble3D val="0"/>
            <c:spPr>
              <a:solidFill>
                <a:schemeClr val="accent5"/>
              </a:solidFill>
              <a:ln w="19050" cap="flat" cmpd="sng" algn="ctr">
                <a:solidFill>
                  <a:schemeClr val="lt1"/>
                </a:solidFill>
                <a:prstDash val="solid"/>
                <a:miter lim="800000"/>
              </a:ln>
              <a:effectLst/>
            </c:spPr>
            <c:extLst xmlns:c16r2="http://schemas.microsoft.com/office/drawing/2015/06/chart">
              <c:ext xmlns:c16="http://schemas.microsoft.com/office/drawing/2014/chart" uri="{C3380CC4-5D6E-409C-BE32-E72D297353CC}">
                <c16:uniqueId val="{00000005-6184-4462-A95C-E85694CA4B08}"/>
              </c:ext>
            </c:extLst>
          </c:dPt>
          <c:dPt>
            <c:idx val="4"/>
            <c:invertIfNegative val="0"/>
            <c:bubble3D val="0"/>
            <c:spPr>
              <a:solidFill>
                <a:schemeClr val="accent5"/>
              </a:solidFill>
              <a:ln w="19050" cap="flat" cmpd="sng" algn="ctr">
                <a:solidFill>
                  <a:schemeClr val="lt1"/>
                </a:solidFill>
                <a:prstDash val="solid"/>
                <a:miter lim="800000"/>
              </a:ln>
              <a:effectLst/>
            </c:spPr>
            <c:extLst xmlns:c16r2="http://schemas.microsoft.com/office/drawing/2015/06/chart">
              <c:ext xmlns:c16="http://schemas.microsoft.com/office/drawing/2014/chart" uri="{C3380CC4-5D6E-409C-BE32-E72D297353CC}">
                <c16:uniqueId val="{00000007-6184-4462-A95C-E85694CA4B08}"/>
              </c:ext>
            </c:extLst>
          </c:dPt>
          <c:dLbls>
            <c:dLbl>
              <c:idx val="0"/>
              <c:tx>
                <c:rich>
                  <a:bodyPr/>
                  <a:lstStyle/>
                  <a:p>
                    <a:r>
                      <a:rPr lang="en-US" dirty="0" smtClean="0"/>
                      <a:t>4.4</a:t>
                    </a:r>
                    <a:endParaRPr lang="en-US" dirty="0"/>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6184-4462-A95C-E85694CA4B08}"/>
                </c:ext>
                <c:ext xmlns:c15="http://schemas.microsoft.com/office/drawing/2012/chart" uri="{CE6537A1-D6FC-4f65-9D91-7224C49458BB}"/>
              </c:extLst>
            </c:dLbl>
            <c:dLbl>
              <c:idx val="1"/>
              <c:tx>
                <c:rich>
                  <a:bodyPr/>
                  <a:lstStyle/>
                  <a:p>
                    <a:r>
                      <a:rPr lang="en-US" dirty="0" smtClean="0"/>
                      <a:t>3.9</a:t>
                    </a:r>
                    <a:endParaRPr lang="en-US" dirty="0"/>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6184-4462-A95C-E85694CA4B08}"/>
                </c:ext>
                <c:ext xmlns:c15="http://schemas.microsoft.com/office/drawing/2012/chart" uri="{CE6537A1-D6FC-4f65-9D91-7224C49458BB}"/>
              </c:extLst>
            </c:dLbl>
            <c:dLbl>
              <c:idx val="2"/>
              <c:tx>
                <c:rich>
                  <a:bodyPr/>
                  <a:lstStyle/>
                  <a:p>
                    <a:r>
                      <a:rPr lang="en-US" dirty="0" smtClean="0"/>
                      <a:t>5</a:t>
                    </a:r>
                    <a:endParaRPr lang="en-US" dirty="0"/>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6184-4462-A95C-E85694CA4B08}"/>
                </c:ext>
                <c:ext xmlns:c15="http://schemas.microsoft.com/office/drawing/2012/chart" uri="{CE6537A1-D6FC-4f65-9D91-7224C49458BB}"/>
              </c:extLst>
            </c:dLbl>
            <c:dLbl>
              <c:idx val="3"/>
              <c:tx>
                <c:rich>
                  <a:bodyPr/>
                  <a:lstStyle/>
                  <a:p>
                    <a:r>
                      <a:rPr lang="en-US" dirty="0" smtClean="0"/>
                      <a:t>5</a:t>
                    </a:r>
                    <a:endParaRPr lang="en-US" dirty="0"/>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6184-4462-A95C-E85694CA4B08}"/>
                </c:ext>
                <c:ext xmlns:c15="http://schemas.microsoft.com/office/drawing/2012/chart" uri="{CE6537A1-D6FC-4f65-9D91-7224C49458BB}"/>
              </c:extLst>
            </c:dLbl>
            <c:dLbl>
              <c:idx val="4"/>
              <c:tx>
                <c:rich>
                  <a:bodyPr/>
                  <a:lstStyle/>
                  <a:p>
                    <a:r>
                      <a:rPr lang="en-US" dirty="0" smtClean="0"/>
                      <a:t>5.4%</a:t>
                    </a:r>
                    <a:endParaRPr lang="en-US" dirty="0"/>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6184-4462-A95C-E85694CA4B08}"/>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2013</c:v>
                </c:pt>
                <c:pt idx="1">
                  <c:v>2014</c:v>
                </c:pt>
                <c:pt idx="2">
                  <c:v>2015</c:v>
                </c:pt>
                <c:pt idx="3">
                  <c:v>2016</c:v>
                </c:pt>
                <c:pt idx="4">
                  <c:v>2017</c:v>
                </c:pt>
              </c:numCache>
            </c:numRef>
          </c:cat>
          <c:val>
            <c:numRef>
              <c:f>Sheet1!$B$2:$B$6</c:f>
              <c:numCache>
                <c:formatCode>General</c:formatCode>
                <c:ptCount val="5"/>
                <c:pt idx="0">
                  <c:v>4.4000000000000004</c:v>
                </c:pt>
                <c:pt idx="1">
                  <c:v>3.9</c:v>
                </c:pt>
                <c:pt idx="2">
                  <c:v>5</c:v>
                </c:pt>
                <c:pt idx="3">
                  <c:v>5</c:v>
                </c:pt>
                <c:pt idx="4">
                  <c:v>5.4</c:v>
                </c:pt>
              </c:numCache>
            </c:numRef>
          </c:val>
          <c:extLst xmlns:c16r2="http://schemas.microsoft.com/office/drawing/2015/06/chart">
            <c:ext xmlns:c16="http://schemas.microsoft.com/office/drawing/2014/chart" uri="{C3380CC4-5D6E-409C-BE32-E72D297353CC}">
              <c16:uniqueId val="{00000009-6184-4462-A95C-E85694CA4B08}"/>
            </c:ext>
          </c:extLst>
        </c:ser>
        <c:dLbls>
          <c:dLblPos val="outEnd"/>
          <c:showLegendKey val="0"/>
          <c:showVal val="1"/>
          <c:showCatName val="0"/>
          <c:showSerName val="0"/>
          <c:showPercent val="0"/>
          <c:showBubbleSize val="0"/>
        </c:dLbls>
        <c:gapWidth val="140"/>
        <c:axId val="122163968"/>
        <c:axId val="122172544"/>
      </c:barChart>
      <c:catAx>
        <c:axId val="122163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2172544"/>
        <c:crosses val="autoZero"/>
        <c:auto val="1"/>
        <c:lblAlgn val="ctr"/>
        <c:lblOffset val="100"/>
        <c:noMultiLvlLbl val="0"/>
      </c:catAx>
      <c:valAx>
        <c:axId val="122172544"/>
        <c:scaling>
          <c:orientation val="minMax"/>
        </c:scaling>
        <c:delete val="1"/>
        <c:axPos val="l"/>
        <c:numFmt formatCode="General" sourceLinked="1"/>
        <c:majorTickMark val="none"/>
        <c:minorTickMark val="none"/>
        <c:tickLblPos val="nextTo"/>
        <c:crossAx val="122163968"/>
        <c:crosses val="autoZero"/>
        <c:crossBetween val="between"/>
      </c:valAx>
      <c:spPr>
        <a:noFill/>
        <a:ln w="25400">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0769230769231E-2"/>
          <c:y val="6.3461548071100563E-2"/>
          <c:w val="0.91538461538461535"/>
          <c:h val="0.64258978931652289"/>
        </c:manualLayout>
      </c:layout>
      <c:barChart>
        <c:barDir val="col"/>
        <c:grouping val="clustered"/>
        <c:varyColors val="0"/>
        <c:ser>
          <c:idx val="0"/>
          <c:order val="0"/>
          <c:tx>
            <c:strRef>
              <c:f>Sheet1!$B$1</c:f>
              <c:strCache>
                <c:ptCount val="1"/>
                <c:pt idx="0">
                  <c:v>Нийт</c:v>
                </c:pt>
              </c:strCache>
            </c:strRef>
          </c:tx>
          <c:spPr>
            <a:solidFill>
              <a:schemeClr val="accent1"/>
            </a:solidFill>
            <a:ln>
              <a:noFill/>
            </a:ln>
            <a:effectLst/>
          </c:spPr>
          <c:invertIfNegative val="0"/>
          <c:dLbls>
            <c:dLbl>
              <c:idx val="0"/>
              <c:layout>
                <c:manualLayout>
                  <c:x val="-4.0421986745463479E-17"/>
                  <c:y val="0.18354605263157892"/>
                </c:manualLayout>
              </c:layout>
              <c:tx>
                <c:rich>
                  <a:bodyPr/>
                  <a:lstStyle/>
                  <a:p>
                    <a:r>
                      <a:rPr lang="en-US" dirty="0" smtClean="0"/>
                      <a:t>9701</a:t>
                    </a:r>
                    <a:endParaRPr lang="en-US" dirty="0"/>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1655-4D1B-B9CA-A9DB72949B4D}"/>
                </c:ext>
                <c:ext xmlns:c15="http://schemas.microsoft.com/office/drawing/2012/chart" uri="{CE6537A1-D6FC-4f65-9D91-7224C49458BB}"/>
              </c:extLst>
            </c:dLbl>
            <c:spPr>
              <a:noFill/>
              <a:ln>
                <a:noFill/>
              </a:ln>
              <a:effectLst/>
            </c:spPr>
            <c:txPr>
              <a:bodyPr rot="0" spcFirstLastPara="1" vertOverflow="ellipsis" horzOverflow="clip" vert="horz" wrap="square" lIns="0" tIns="19050" rIns="0" bIns="19050" anchor="ctr" anchorCtr="1">
                <a:spAutoFit/>
              </a:bodyPr>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ЕБС-д суралцаж байгаа малчин өрхийн хүүхэд</c:v>
                </c:pt>
              </c:strCache>
            </c:strRef>
          </c:cat>
          <c:val>
            <c:numRef>
              <c:f>Sheet1!$B$2</c:f>
              <c:numCache>
                <c:formatCode>General</c:formatCode>
                <c:ptCount val="1"/>
                <c:pt idx="0">
                  <c:v>2845</c:v>
                </c:pt>
              </c:numCache>
            </c:numRef>
          </c:val>
          <c:extLst xmlns:c16r2="http://schemas.microsoft.com/office/drawing/2015/06/chart">
            <c:ext xmlns:c16="http://schemas.microsoft.com/office/drawing/2014/chart" uri="{C3380CC4-5D6E-409C-BE32-E72D297353CC}">
              <c16:uniqueId val="{00000001-1655-4D1B-B9CA-A9DB72949B4D}"/>
            </c:ext>
          </c:extLst>
        </c:ser>
        <c:ser>
          <c:idx val="1"/>
          <c:order val="1"/>
          <c:tx>
            <c:strRef>
              <c:f>Sheet1!$C$1</c:f>
              <c:strCache>
                <c:ptCount val="1"/>
                <c:pt idx="0">
                  <c:v>Эмэгтэй</c:v>
                </c:pt>
              </c:strCache>
            </c:strRef>
          </c:tx>
          <c:spPr>
            <a:solidFill>
              <a:schemeClr val="accent2"/>
            </a:solidFill>
            <a:ln>
              <a:noFill/>
            </a:ln>
            <a:effectLst/>
          </c:spPr>
          <c:invertIfNegative val="0"/>
          <c:dLbls>
            <c:dLbl>
              <c:idx val="0"/>
              <c:tx>
                <c:rich>
                  <a:bodyPr rot="0" spcFirstLastPara="1" vertOverflow="ellipsis" horzOverflow="clip" vert="horz" wrap="square" lIns="0" tIns="19050" rIns="0" bIns="19050" anchor="ctr" anchorCtr="1">
                    <a:spAutoFit/>
                  </a:bodyPr>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r>
                      <a:rPr lang="en-US" dirty="0" smtClean="0"/>
                      <a:t>4892</a:t>
                    </a:r>
                    <a:endParaRPr lang="en-US" dirty="0"/>
                  </a:p>
                </c:rich>
              </c:tx>
              <c:spPr>
                <a:noFill/>
                <a:ln>
                  <a:noFill/>
                </a:ln>
                <a:effectLst/>
              </c:spPr>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1655-4D1B-B9CA-A9DB72949B4D}"/>
                </c:ext>
                <c:ext xmlns:c15="http://schemas.microsoft.com/office/drawing/2012/chart" uri="{CE6537A1-D6FC-4f65-9D91-7224C49458BB}">
                  <c15:spPr xmlns:c15="http://schemas.microsoft.com/office/drawing/2012/chart">
                    <a:prstGeom prst="rect">
                      <a:avLst/>
                    </a:prstGeom>
                    <a:noFill/>
                    <a:ln>
                      <a:noFill/>
                    </a:ln>
                  </c15:spPr>
                </c:ext>
              </c:extLst>
            </c:dLbl>
            <c:spPr>
              <a:noFill/>
              <a:ln>
                <a:noFill/>
              </a:ln>
              <a:effectLst/>
            </c:spPr>
            <c:txPr>
              <a:bodyPr rot="0" spcFirstLastPara="1" vertOverflow="ellipsis" vert="horz" wrap="square" lIns="38100" tIns="19050" rIns="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ЕБС-д суралцаж байгаа малчин өрхийн хүүхэд</c:v>
                </c:pt>
              </c:strCache>
            </c:strRef>
          </c:cat>
          <c:val>
            <c:numRef>
              <c:f>Sheet1!$C$2</c:f>
              <c:numCache>
                <c:formatCode>General</c:formatCode>
                <c:ptCount val="1"/>
                <c:pt idx="0">
                  <c:v>1457</c:v>
                </c:pt>
              </c:numCache>
            </c:numRef>
          </c:val>
          <c:extLst xmlns:c16r2="http://schemas.microsoft.com/office/drawing/2015/06/chart">
            <c:ext xmlns:c16="http://schemas.microsoft.com/office/drawing/2014/chart" uri="{C3380CC4-5D6E-409C-BE32-E72D297353CC}">
              <c16:uniqueId val="{00000003-1655-4D1B-B9CA-A9DB72949B4D}"/>
            </c:ext>
          </c:extLst>
        </c:ser>
        <c:dLbls>
          <c:dLblPos val="outEnd"/>
          <c:showLegendKey val="0"/>
          <c:showVal val="1"/>
          <c:showCatName val="0"/>
          <c:showSerName val="0"/>
          <c:showPercent val="0"/>
          <c:showBubbleSize val="0"/>
        </c:dLbls>
        <c:gapWidth val="50"/>
        <c:overlap val="-20"/>
        <c:axId val="122565760"/>
        <c:axId val="122567296"/>
      </c:barChart>
      <c:catAx>
        <c:axId val="122565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crossAx val="122567296"/>
        <c:crosses val="autoZero"/>
        <c:auto val="1"/>
        <c:lblAlgn val="ctr"/>
        <c:lblOffset val="100"/>
        <c:noMultiLvlLbl val="0"/>
      </c:catAx>
      <c:valAx>
        <c:axId val="122567296"/>
        <c:scaling>
          <c:orientation val="minMax"/>
        </c:scaling>
        <c:delete val="1"/>
        <c:axPos val="l"/>
        <c:numFmt formatCode="General" sourceLinked="1"/>
        <c:majorTickMark val="none"/>
        <c:minorTickMark val="none"/>
        <c:tickLblPos val="nextTo"/>
        <c:crossAx val="122565760"/>
        <c:crosses val="autoZero"/>
        <c:crossBetween val="between"/>
      </c:valAx>
      <c:spPr>
        <a:noFill/>
        <a:ln>
          <a:noFill/>
        </a:ln>
        <a:effectLst/>
      </c:spPr>
    </c:plotArea>
    <c:legend>
      <c:legendPos val="b"/>
      <c:layout>
        <c:manualLayout>
          <c:xMode val="edge"/>
          <c:yMode val="edge"/>
          <c:x val="0.52291736111111109"/>
          <c:y val="0.12841634870603849"/>
          <c:w val="0.37418888888888896"/>
          <c:h val="0.1567647111100578"/>
        </c:manualLayout>
      </c:layout>
      <c:overlay val="0"/>
      <c:spPr>
        <a:noFill/>
        <a:ln>
          <a:noFill/>
        </a:ln>
        <a:effectLst/>
      </c:spPr>
      <c:txPr>
        <a:bodyPr rot="0" spcFirstLastPara="1" vertOverflow="ellipsis" vert="horz" wrap="square" anchor="ctr" anchorCtr="1"/>
        <a:lstStyle/>
        <a:p>
          <a:pPr>
            <a:defRPr sz="600" b="0"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latin typeface="Arial" panose="020B0604020202020204" pitchFamily="34" charset="0"/>
          <a:cs typeface="Arial" panose="020B060402020202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553472222222223E-2"/>
          <c:y val="0.18134009009009006"/>
          <c:w val="0.58233888888888885"/>
          <c:h val="0.62955555555555553"/>
        </c:manualLayout>
      </c:layout>
      <c:pieChart>
        <c:varyColors val="1"/>
        <c:ser>
          <c:idx val="0"/>
          <c:order val="0"/>
          <c:tx>
            <c:strRef>
              <c:f>Sheet1!$B$1</c:f>
              <c:strCache>
                <c:ptCount val="1"/>
                <c:pt idx="0">
                  <c:v>Column1</c:v>
                </c:pt>
              </c:strCache>
            </c:strRef>
          </c:tx>
          <c:spPr>
            <a:solidFill>
              <a:schemeClr val="accent4"/>
            </a:solidFill>
            <a:ln w="6350"/>
          </c:spPr>
          <c:dPt>
            <c:idx val="0"/>
            <c:bubble3D val="0"/>
            <c:spPr>
              <a:solidFill>
                <a:schemeClr val="accent4"/>
              </a:solidFill>
              <a:ln w="6350">
                <a:solidFill>
                  <a:schemeClr val="lt1"/>
                </a:solidFill>
              </a:ln>
              <a:effectLst/>
            </c:spPr>
            <c:extLst xmlns:c16r2="http://schemas.microsoft.com/office/drawing/2015/06/chart">
              <c:ext xmlns:c16="http://schemas.microsoft.com/office/drawing/2014/chart" uri="{C3380CC4-5D6E-409C-BE32-E72D297353CC}">
                <c16:uniqueId val="{00000001-DA83-41A6-A5E7-38729126F83D}"/>
              </c:ext>
            </c:extLst>
          </c:dPt>
          <c:dPt>
            <c:idx val="1"/>
            <c:bubble3D val="0"/>
            <c:spPr>
              <a:solidFill>
                <a:schemeClr val="accent1"/>
              </a:solidFill>
              <a:ln w="6350">
                <a:solidFill>
                  <a:schemeClr val="lt1"/>
                </a:solidFill>
              </a:ln>
              <a:effectLst/>
            </c:spPr>
            <c:extLst xmlns:c16r2="http://schemas.microsoft.com/office/drawing/2015/06/chart">
              <c:ext xmlns:c16="http://schemas.microsoft.com/office/drawing/2014/chart" uri="{C3380CC4-5D6E-409C-BE32-E72D297353CC}">
                <c16:uniqueId val="{00000003-DA83-41A6-A5E7-38729126F83D}"/>
              </c:ext>
            </c:extLst>
          </c:dPt>
          <c:dLbls>
            <c:dLbl>
              <c:idx val="0"/>
              <c:tx>
                <c:rich>
                  <a:bodyPr rot="0" spcFirstLastPara="1" vertOverflow="ellipsis" horzOverflow="clip" vert="horz" wrap="square" lIns="38100" tIns="19050" rIns="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r>
                      <a:rPr lang="en-US" dirty="0" smtClean="0"/>
                      <a:t>2347</a:t>
                    </a:r>
                    <a:endParaRPr lang="en-US" dirty="0"/>
                  </a:p>
                </c:rich>
              </c:tx>
              <c:spPr>
                <a:noFill/>
                <a:ln>
                  <a:noFill/>
                </a:ln>
                <a:effectLst/>
              </c:spPr>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A83-41A6-A5E7-38729126F83D}"/>
                </c:ext>
                <c:ext xmlns:c15="http://schemas.microsoft.com/office/drawing/2012/chart" uri="{CE6537A1-D6FC-4f65-9D91-7224C49458BB}">
                  <c15:spPr xmlns:c15="http://schemas.microsoft.com/office/drawing/2012/chart">
                    <a:prstGeom prst="rect">
                      <a:avLst/>
                    </a:prstGeom>
                    <a:noFill/>
                    <a:ln>
                      <a:noFill/>
                    </a:ln>
                  </c15:spPr>
                </c:ext>
              </c:extLst>
            </c:dLbl>
            <c:dLbl>
              <c:idx val="1"/>
              <c:tx>
                <c:rich>
                  <a:bodyPr rot="0" spcFirstLastPara="1" vertOverflow="ellipsis" horzOverflow="clip" vert="horz" wrap="square" lIns="38100" tIns="19050" rIns="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r>
                      <a:rPr lang="en-US" dirty="0" smtClean="0"/>
                      <a:t>2313</a:t>
                    </a:r>
                    <a:endParaRPr lang="en-US" dirty="0"/>
                  </a:p>
                </c:rich>
              </c:tx>
              <c:spPr>
                <a:noFill/>
                <a:ln>
                  <a:noFill/>
                </a:ln>
                <a:effectLst/>
              </c:spPr>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DA83-41A6-A5E7-38729126F83D}"/>
                </c:ext>
                <c:ext xmlns:c15="http://schemas.microsoft.com/office/drawing/2012/chart" uri="{CE6537A1-D6FC-4f65-9D91-7224C49458BB}">
                  <c15:spPr xmlns:c15="http://schemas.microsoft.com/office/drawing/2012/chart">
                    <a:prstGeom prst="rect">
                      <a:avLst/>
                    </a:prstGeom>
                    <a:noFill/>
                    <a:ln>
                      <a:noFill/>
                    </a:ln>
                  </c15:spPr>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Sheet1!$A$2:$A$3</c:f>
              <c:strCache>
                <c:ptCount val="2"/>
                <c:pt idx="0">
                  <c:v>ЕБС-д суралцагчидаас дотуур байранд суух хүсэлт гаргасан</c:v>
                </c:pt>
                <c:pt idx="1">
                  <c:v>Амьдарч буй хүүхэд</c:v>
                </c:pt>
              </c:strCache>
            </c:strRef>
          </c:cat>
          <c:val>
            <c:numRef>
              <c:f>Sheet1!$B$2:$B$3</c:f>
              <c:numCache>
                <c:formatCode>General</c:formatCode>
                <c:ptCount val="2"/>
                <c:pt idx="0">
                  <c:v>917</c:v>
                </c:pt>
                <c:pt idx="1">
                  <c:v>868</c:v>
                </c:pt>
              </c:numCache>
            </c:numRef>
          </c:val>
          <c:extLst xmlns:c16r2="http://schemas.microsoft.com/office/drawing/2015/06/chart">
            <c:ext xmlns:c16="http://schemas.microsoft.com/office/drawing/2014/chart" uri="{C3380CC4-5D6E-409C-BE32-E72D297353CC}">
              <c16:uniqueId val="{00000004-DA83-41A6-A5E7-38729126F83D}"/>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55994326418438789"/>
          <c:y val="0.30818918918918919"/>
          <c:w val="0.42535773829881673"/>
          <c:h val="0.49017492492492493"/>
        </c:manualLayout>
      </c:layout>
      <c:overlay val="0"/>
      <c:spPr>
        <a:noFill/>
        <a:ln>
          <a:noFill/>
        </a:ln>
        <a:effectLst/>
      </c:spPr>
      <c:txPr>
        <a:bodyPr rot="0" spcFirstLastPara="1" vertOverflow="ellipsis" vert="horz" wrap="square" anchor="ctr" anchorCtr="1"/>
        <a:lstStyle/>
        <a:p>
          <a:pPr>
            <a:defRPr sz="500" b="0" i="0" u="none" strike="noStrike" kern="1200" baseline="0">
              <a:solidFill>
                <a:srgbClr val="002060"/>
              </a:solidFill>
              <a:effectLst/>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600" b="0" i="0" u="none" strike="noStrike" kern="1200" spc="0" baseline="0">
                <a:solidFill>
                  <a:srgbClr val="002060"/>
                </a:solidFill>
                <a:latin typeface="Arial" panose="020B0604020202020204" pitchFamily="34" charset="0"/>
                <a:ea typeface="+mn-ea"/>
                <a:cs typeface="Arial" panose="020B0604020202020204" pitchFamily="34" charset="0"/>
              </a:defRPr>
            </a:pPr>
            <a:r>
              <a:rPr lang="mn-MN" sz="600" dirty="0">
                <a:solidFill>
                  <a:srgbClr val="002060"/>
                </a:solidFill>
              </a:rPr>
              <a:t>Техникийн болон мэргэжлийн боловсролын сургалтын байгууллагад суралцагчид</a:t>
            </a:r>
            <a:endParaRPr lang="en-US" sz="600" dirty="0">
              <a:solidFill>
                <a:srgbClr val="002060"/>
              </a:solidFill>
            </a:endParaRPr>
          </a:p>
        </c:rich>
      </c:tx>
      <c:layout>
        <c:manualLayout>
          <c:xMode val="edge"/>
          <c:yMode val="edge"/>
          <c:x val="0.2182445652173913"/>
          <c:y val="5.4227430555555553E-2"/>
        </c:manualLayout>
      </c:layout>
      <c:overlay val="0"/>
      <c:spPr>
        <a:noFill/>
        <a:ln>
          <a:noFill/>
        </a:ln>
        <a:effectLst/>
      </c:spPr>
    </c:title>
    <c:autoTitleDeleted val="0"/>
    <c:plotArea>
      <c:layout>
        <c:manualLayout>
          <c:layoutTarget val="inner"/>
          <c:xMode val="edge"/>
          <c:yMode val="edge"/>
          <c:x val="0.31534652615632836"/>
          <c:y val="0.36374249249249252"/>
          <c:w val="0.61433555379237836"/>
          <c:h val="0.5695157657657657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1-74FE-4760-93B0-CE9D52D1674F}"/>
              </c:ext>
            </c:extLst>
          </c:dPt>
          <c:dLbls>
            <c:dLbl>
              <c:idx val="0"/>
              <c:tx>
                <c:rich>
                  <a:bodyPr rot="0" spcFirstLastPara="1" vertOverflow="ellipsis" vert="horz" wrap="square" lIns="38100" tIns="19050" rIns="38100" bIns="19050" anchor="ctr" anchorCtr="1">
                    <a:spAutoFit/>
                  </a:bodyPr>
                  <a:lstStyle/>
                  <a:p>
                    <a:pPr>
                      <a:defRPr sz="1000" b="0" i="0" u="none" strike="noStrike" kern="1200" baseline="0">
                        <a:solidFill>
                          <a:schemeClr val="accent2"/>
                        </a:solidFill>
                        <a:latin typeface="Arial" panose="020B0604020202020204" pitchFamily="34" charset="0"/>
                        <a:ea typeface="+mn-ea"/>
                        <a:cs typeface="Arial" panose="020B0604020202020204" pitchFamily="34" charset="0"/>
                      </a:defRPr>
                    </a:pPr>
                    <a:r>
                      <a:rPr lang="en-US" sz="1000" dirty="0" smtClean="0"/>
                      <a:t>506</a:t>
                    </a:r>
                    <a:endParaRPr lang="en-US" sz="1000" dirty="0"/>
                  </a:p>
                </c:rich>
              </c:tx>
              <c:spPr>
                <a:noFill/>
                <a:ln>
                  <a:noFill/>
                </a:ln>
                <a:effectLst/>
              </c:sp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74FE-4760-93B0-CE9D52D1674F}"/>
                </c:ext>
                <c:ext xmlns:c15="http://schemas.microsoft.com/office/drawing/2012/chart" uri="{CE6537A1-D6FC-4f65-9D91-7224C49458BB}"/>
              </c:extLst>
            </c:dLbl>
            <c:dLbl>
              <c:idx val="1"/>
              <c:tx>
                <c:rich>
                  <a:bodyPr rot="0" spcFirstLastPara="1" vertOverflow="ellipsis" vert="horz" wrap="square" lIns="38100" tIns="19050" rIns="38100" bIns="19050" anchor="ctr" anchorCtr="1">
                    <a:noAutofit/>
                  </a:bodyPr>
                  <a:lstStyle/>
                  <a:p>
                    <a:pPr>
                      <a:defRPr sz="1000" b="0" i="0" u="none" strike="noStrike" kern="1200" baseline="0">
                        <a:solidFill>
                          <a:srgbClr val="002060"/>
                        </a:solidFill>
                        <a:latin typeface="Arial" panose="020B0604020202020204" pitchFamily="34" charset="0"/>
                        <a:ea typeface="+mn-ea"/>
                        <a:cs typeface="Arial" panose="020B0604020202020204" pitchFamily="34" charset="0"/>
                      </a:defRPr>
                    </a:pPr>
                    <a:r>
                      <a:rPr lang="en-US" sz="1000" dirty="0" smtClean="0"/>
                      <a:t>1093</a:t>
                    </a:r>
                    <a:endParaRPr lang="en-US" sz="1000" dirty="0"/>
                  </a:p>
                </c:rich>
              </c:tx>
              <c:spPr>
                <a:noFill/>
                <a:ln>
                  <a:noFill/>
                </a:ln>
                <a:effectLst/>
              </c:sp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74FE-4760-93B0-CE9D52D1674F}"/>
                </c:ext>
                <c:ext xmlns:c15="http://schemas.microsoft.com/office/drawing/2012/chart" uri="{CE6537A1-D6FC-4f65-9D91-7224C49458BB}">
                  <c15:layout>
                    <c:manualLayout>
                      <c:w val="0.21178261907771831"/>
                      <c:h val="0.26458333333333334"/>
                    </c:manualLayout>
                  </c15:layout>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Эмэгтэй</c:v>
                </c:pt>
                <c:pt idx="1">
                  <c:v>Нийт</c:v>
                </c:pt>
              </c:strCache>
            </c:strRef>
          </c:cat>
          <c:val>
            <c:numRef>
              <c:f>Sheet1!$B$2:$B$3</c:f>
              <c:numCache>
                <c:formatCode>General</c:formatCode>
                <c:ptCount val="2"/>
                <c:pt idx="0">
                  <c:v>214</c:v>
                </c:pt>
                <c:pt idx="1">
                  <c:v>630</c:v>
                </c:pt>
              </c:numCache>
            </c:numRef>
          </c:val>
          <c:extLst xmlns:c16r2="http://schemas.microsoft.com/office/drawing/2015/06/chart">
            <c:ext xmlns:c16="http://schemas.microsoft.com/office/drawing/2014/chart" uri="{C3380CC4-5D6E-409C-BE32-E72D297353CC}">
              <c16:uniqueId val="{00000003-74FE-4760-93B0-CE9D52D1674F}"/>
            </c:ext>
          </c:extLst>
        </c:ser>
        <c:dLbls>
          <c:showLegendKey val="0"/>
          <c:showVal val="0"/>
          <c:showCatName val="0"/>
          <c:showSerName val="0"/>
          <c:showPercent val="0"/>
          <c:showBubbleSize val="0"/>
        </c:dLbls>
        <c:gapWidth val="20"/>
        <c:axId val="122364288"/>
        <c:axId val="122365824"/>
      </c:barChart>
      <c:catAx>
        <c:axId val="1223642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crossAx val="122365824"/>
        <c:crosses val="autoZero"/>
        <c:auto val="1"/>
        <c:lblAlgn val="ctr"/>
        <c:lblOffset val="100"/>
        <c:noMultiLvlLbl val="0"/>
      </c:catAx>
      <c:valAx>
        <c:axId val="122365824"/>
        <c:scaling>
          <c:orientation val="minMax"/>
        </c:scaling>
        <c:delete val="1"/>
        <c:axPos val="b"/>
        <c:numFmt formatCode="General" sourceLinked="1"/>
        <c:majorTickMark val="none"/>
        <c:minorTickMark val="none"/>
        <c:tickLblPos val="nextTo"/>
        <c:crossAx val="12236428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СӨБ</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Ихтамир</c:v>
                </c:pt>
                <c:pt idx="1">
                  <c:v>Хангай </c:v>
                </c:pt>
                <c:pt idx="2">
                  <c:v>Тариат</c:v>
                </c:pt>
                <c:pt idx="3">
                  <c:v>Чулуут</c:v>
                </c:pt>
                <c:pt idx="4">
                  <c:v>Өндөр-улаан</c:v>
                </c:pt>
                <c:pt idx="5">
                  <c:v>Эрдэнэмандал</c:v>
                </c:pt>
                <c:pt idx="6">
                  <c:v>Цэцэрлэг</c:v>
                </c:pt>
                <c:pt idx="7">
                  <c:v>Жаргалант</c:v>
                </c:pt>
                <c:pt idx="8">
                  <c:v>Хайрхан</c:v>
                </c:pt>
                <c:pt idx="9">
                  <c:v>Батцэнгэл</c:v>
                </c:pt>
                <c:pt idx="10">
                  <c:v>Өлзийт</c:v>
                </c:pt>
                <c:pt idx="11">
                  <c:v>Өгийнуур</c:v>
                </c:pt>
                <c:pt idx="12">
                  <c:v>Хотонт</c:v>
                </c:pt>
                <c:pt idx="13">
                  <c:v>Төвшрүүлэх</c:v>
                </c:pt>
                <c:pt idx="14">
                  <c:v>Цэнхэр</c:v>
                </c:pt>
                <c:pt idx="15">
                  <c:v>Хашаат</c:v>
                </c:pt>
                <c:pt idx="16">
                  <c:v>Булган</c:v>
                </c:pt>
                <c:pt idx="17">
                  <c:v>Эрдэнэбулган</c:v>
                </c:pt>
                <c:pt idx="18">
                  <c:v>Цахир</c:v>
                </c:pt>
              </c:strCache>
            </c:strRef>
          </c:cat>
          <c:val>
            <c:numRef>
              <c:f>Sheet1!$B$2:$B$20</c:f>
              <c:numCache>
                <c:formatCode>General</c:formatCode>
                <c:ptCount val="19"/>
                <c:pt idx="0">
                  <c:v>1</c:v>
                </c:pt>
                <c:pt idx="1">
                  <c:v>1</c:v>
                </c:pt>
                <c:pt idx="2">
                  <c:v>1</c:v>
                </c:pt>
                <c:pt idx="3">
                  <c:v>1</c:v>
                </c:pt>
                <c:pt idx="4">
                  <c:v>1</c:v>
                </c:pt>
                <c:pt idx="5">
                  <c:v>1</c:v>
                </c:pt>
                <c:pt idx="6">
                  <c:v>1</c:v>
                </c:pt>
                <c:pt idx="7">
                  <c:v>1</c:v>
                </c:pt>
                <c:pt idx="8">
                  <c:v>1</c:v>
                </c:pt>
                <c:pt idx="9">
                  <c:v>1</c:v>
                </c:pt>
                <c:pt idx="10">
                  <c:v>1</c:v>
                </c:pt>
                <c:pt idx="11">
                  <c:v>1</c:v>
                </c:pt>
                <c:pt idx="12">
                  <c:v>2</c:v>
                </c:pt>
                <c:pt idx="13">
                  <c:v>1</c:v>
                </c:pt>
                <c:pt idx="14">
                  <c:v>1</c:v>
                </c:pt>
                <c:pt idx="15">
                  <c:v>1</c:v>
                </c:pt>
                <c:pt idx="16">
                  <c:v>1</c:v>
                </c:pt>
                <c:pt idx="17">
                  <c:v>17</c:v>
                </c:pt>
                <c:pt idx="18">
                  <c:v>1</c:v>
                </c:pt>
              </c:numCache>
            </c:numRef>
          </c:val>
          <c:extLst xmlns:c16r2="http://schemas.microsoft.com/office/drawing/2015/06/chart">
            <c:ext xmlns:c16="http://schemas.microsoft.com/office/drawing/2014/chart" uri="{C3380CC4-5D6E-409C-BE32-E72D297353CC}">
              <c16:uniqueId val="{00000000-5259-4862-BBE9-4165A35A6ACA}"/>
            </c:ext>
          </c:extLst>
        </c:ser>
        <c:ser>
          <c:idx val="1"/>
          <c:order val="1"/>
          <c:tx>
            <c:strRef>
              <c:f>Sheet1!$C$1</c:f>
              <c:strCache>
                <c:ptCount val="1"/>
                <c:pt idx="0">
                  <c:v>ЕБС</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Ихтамир</c:v>
                </c:pt>
                <c:pt idx="1">
                  <c:v>Хангай </c:v>
                </c:pt>
                <c:pt idx="2">
                  <c:v>Тариат</c:v>
                </c:pt>
                <c:pt idx="3">
                  <c:v>Чулуут</c:v>
                </c:pt>
                <c:pt idx="4">
                  <c:v>Өндөр-улаан</c:v>
                </c:pt>
                <c:pt idx="5">
                  <c:v>Эрдэнэмандал</c:v>
                </c:pt>
                <c:pt idx="6">
                  <c:v>Цэцэрлэг</c:v>
                </c:pt>
                <c:pt idx="7">
                  <c:v>Жаргалант</c:v>
                </c:pt>
                <c:pt idx="8">
                  <c:v>Хайрхан</c:v>
                </c:pt>
                <c:pt idx="9">
                  <c:v>Батцэнгэл</c:v>
                </c:pt>
                <c:pt idx="10">
                  <c:v>Өлзийт</c:v>
                </c:pt>
                <c:pt idx="11">
                  <c:v>Өгийнуур</c:v>
                </c:pt>
                <c:pt idx="12">
                  <c:v>Хотонт</c:v>
                </c:pt>
                <c:pt idx="13">
                  <c:v>Төвшрүүлэх</c:v>
                </c:pt>
                <c:pt idx="14">
                  <c:v>Цэнхэр</c:v>
                </c:pt>
                <c:pt idx="15">
                  <c:v>Хашаат</c:v>
                </c:pt>
                <c:pt idx="16">
                  <c:v>Булган</c:v>
                </c:pt>
                <c:pt idx="17">
                  <c:v>Эрдэнэбулган</c:v>
                </c:pt>
                <c:pt idx="18">
                  <c:v>Цахир</c:v>
                </c:pt>
              </c:strCache>
            </c:strRef>
          </c:cat>
          <c:val>
            <c:numRef>
              <c:f>Sheet1!$C$2:$C$20</c:f>
              <c:numCache>
                <c:formatCode>General</c:formatCode>
                <c:ptCount val="19"/>
                <c:pt idx="0">
                  <c:v>1</c:v>
                </c:pt>
                <c:pt idx="1">
                  <c:v>1</c:v>
                </c:pt>
                <c:pt idx="2">
                  <c:v>2</c:v>
                </c:pt>
                <c:pt idx="3">
                  <c:v>2</c:v>
                </c:pt>
                <c:pt idx="4">
                  <c:v>2</c:v>
                </c:pt>
                <c:pt idx="5">
                  <c:v>1</c:v>
                </c:pt>
                <c:pt idx="6">
                  <c:v>1</c:v>
                </c:pt>
                <c:pt idx="7">
                  <c:v>2</c:v>
                </c:pt>
                <c:pt idx="8">
                  <c:v>1</c:v>
                </c:pt>
                <c:pt idx="9">
                  <c:v>1</c:v>
                </c:pt>
                <c:pt idx="10">
                  <c:v>1</c:v>
                </c:pt>
                <c:pt idx="11">
                  <c:v>1</c:v>
                </c:pt>
                <c:pt idx="12">
                  <c:v>2</c:v>
                </c:pt>
                <c:pt idx="13">
                  <c:v>1</c:v>
                </c:pt>
                <c:pt idx="14">
                  <c:v>1</c:v>
                </c:pt>
                <c:pt idx="15">
                  <c:v>1</c:v>
                </c:pt>
                <c:pt idx="16">
                  <c:v>1</c:v>
                </c:pt>
                <c:pt idx="17">
                  <c:v>10</c:v>
                </c:pt>
                <c:pt idx="18">
                  <c:v>1</c:v>
                </c:pt>
              </c:numCache>
            </c:numRef>
          </c:val>
          <c:extLst xmlns:c16r2="http://schemas.microsoft.com/office/drawing/2015/06/chart">
            <c:ext xmlns:c16="http://schemas.microsoft.com/office/drawing/2014/chart" uri="{C3380CC4-5D6E-409C-BE32-E72D297353CC}">
              <c16:uniqueId val="{00000001-5259-4862-BBE9-4165A35A6ACA}"/>
            </c:ext>
          </c:extLst>
        </c:ser>
        <c:dLbls>
          <c:dLblPos val="inEnd"/>
          <c:showLegendKey val="0"/>
          <c:showVal val="1"/>
          <c:showCatName val="0"/>
          <c:showSerName val="0"/>
          <c:showPercent val="0"/>
          <c:showBubbleSize val="0"/>
        </c:dLbls>
        <c:gapWidth val="20"/>
        <c:overlap val="100"/>
        <c:axId val="122471936"/>
        <c:axId val="122473472"/>
      </c:barChart>
      <c:catAx>
        <c:axId val="122471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2473472"/>
        <c:crosses val="autoZero"/>
        <c:auto val="1"/>
        <c:lblAlgn val="ctr"/>
        <c:lblOffset val="100"/>
        <c:noMultiLvlLbl val="0"/>
      </c:catAx>
      <c:valAx>
        <c:axId val="122473472"/>
        <c:scaling>
          <c:orientation val="minMax"/>
        </c:scaling>
        <c:delete val="1"/>
        <c:axPos val="l"/>
        <c:numFmt formatCode="0%" sourceLinked="1"/>
        <c:majorTickMark val="none"/>
        <c:minorTickMark val="none"/>
        <c:tickLblPos val="nextTo"/>
        <c:crossAx val="122471936"/>
        <c:crosses val="autoZero"/>
        <c:crossBetween val="between"/>
      </c:valAx>
      <c:spPr>
        <a:noFill/>
        <a:ln>
          <a:noFill/>
        </a:ln>
        <a:effectLst/>
      </c:spPr>
    </c:plotArea>
    <c:legend>
      <c:legendPos val="b"/>
      <c:layout>
        <c:manualLayout>
          <c:xMode val="edge"/>
          <c:yMode val="edge"/>
          <c:x val="0.40094809128164888"/>
          <c:y val="0.89068567365449247"/>
          <c:w val="0.20326023869358212"/>
          <c:h val="9.908593367252596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233322485182743E-2"/>
          <c:y val="2.013719796430961E-2"/>
          <c:w val="0.93765592410859189"/>
          <c:h val="0.70471298370303159"/>
        </c:manualLayout>
      </c:layout>
      <c:barChart>
        <c:barDir val="col"/>
        <c:grouping val="clustered"/>
        <c:varyColors val="0"/>
        <c:ser>
          <c:idx val="0"/>
          <c:order val="0"/>
          <c:spPr>
            <a:solidFill>
              <a:schemeClr val="accent5">
                <a:lumMod val="40000"/>
                <a:lumOff val="60000"/>
              </a:schemeClr>
            </a:solidFill>
            <a:ln>
              <a:noFill/>
            </a:ln>
            <a:effectLst/>
          </c:spPr>
          <c:invertIfNegative val="0"/>
          <c:dPt>
            <c:idx val="0"/>
            <c:invertIfNegative val="0"/>
            <c:bubble3D val="0"/>
            <c:spPr>
              <a:solidFill>
                <a:schemeClr val="accent2">
                  <a:lumMod val="40000"/>
                  <a:lumOff val="60000"/>
                </a:schemeClr>
              </a:solidFill>
              <a:ln>
                <a:noFill/>
              </a:ln>
              <a:effectLst/>
            </c:spPr>
            <c:extLst xmlns:c16r2="http://schemas.microsoft.com/office/drawing/2015/06/chart">
              <c:ext xmlns:c16="http://schemas.microsoft.com/office/drawing/2014/chart" uri="{C3380CC4-5D6E-409C-BE32-E72D297353CC}">
                <c16:uniqueId val="{00000001-8AE4-4202-8AA2-47D9F6E76355}"/>
              </c:ext>
            </c:extLst>
          </c:dPt>
          <c:dPt>
            <c:idx val="1"/>
            <c:invertIfNegative val="0"/>
            <c:bubble3D val="0"/>
            <c:spPr>
              <a:solidFill>
                <a:schemeClr val="accent2">
                  <a:lumMod val="60000"/>
                  <a:lumOff val="40000"/>
                </a:schemeClr>
              </a:solidFill>
              <a:ln>
                <a:noFill/>
              </a:ln>
              <a:effectLst/>
            </c:spPr>
            <c:extLst xmlns:c16r2="http://schemas.microsoft.com/office/drawing/2015/06/chart">
              <c:ext xmlns:c16="http://schemas.microsoft.com/office/drawing/2014/chart" uri="{C3380CC4-5D6E-409C-BE32-E72D297353CC}">
                <c16:uniqueId val="{00000003-8AE4-4202-8AA2-47D9F6E76355}"/>
              </c:ext>
            </c:extLst>
          </c:dPt>
          <c:dPt>
            <c:idx val="2"/>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5-8AE4-4202-8AA2-47D9F6E76355}"/>
              </c:ext>
            </c:extLst>
          </c:dPt>
          <c:dPt>
            <c:idx val="3"/>
            <c:invertIfNegative val="0"/>
            <c:bubble3D val="0"/>
            <c:spPr>
              <a:solidFill>
                <a:schemeClr val="accent2">
                  <a:lumMod val="75000"/>
                </a:schemeClr>
              </a:solidFill>
              <a:ln>
                <a:noFill/>
              </a:ln>
              <a:effectLst/>
            </c:spPr>
            <c:extLst xmlns:c16r2="http://schemas.microsoft.com/office/drawing/2015/06/chart">
              <c:ext xmlns:c16="http://schemas.microsoft.com/office/drawing/2014/chart" uri="{C3380CC4-5D6E-409C-BE32-E72D297353CC}">
                <c16:uniqueId val="{00000007-8AE4-4202-8AA2-47D9F6E76355}"/>
              </c:ext>
            </c:extLst>
          </c:dPt>
          <c:dPt>
            <c:idx val="4"/>
            <c:invertIfNegative val="0"/>
            <c:bubble3D val="0"/>
            <c:spPr>
              <a:solidFill>
                <a:schemeClr val="accent3">
                  <a:lumMod val="60000"/>
                  <a:lumOff val="40000"/>
                </a:schemeClr>
              </a:solidFill>
              <a:ln>
                <a:noFill/>
              </a:ln>
              <a:effectLst/>
            </c:spPr>
            <c:extLst xmlns:c16r2="http://schemas.microsoft.com/office/drawing/2015/06/chart">
              <c:ext xmlns:c16="http://schemas.microsoft.com/office/drawing/2014/chart" uri="{C3380CC4-5D6E-409C-BE32-E72D297353CC}">
                <c16:uniqueId val="{00000009-8AE4-4202-8AA2-47D9F6E76355}"/>
              </c:ext>
            </c:extLst>
          </c:dPt>
          <c:dPt>
            <c:idx val="5"/>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B-8AE4-4202-8AA2-47D9F6E76355}"/>
              </c:ext>
            </c:extLst>
          </c:dPt>
          <c:dPt>
            <c:idx val="6"/>
            <c:invertIfNegative val="0"/>
            <c:bubble3D val="0"/>
            <c:spPr>
              <a:solidFill>
                <a:schemeClr val="accent3">
                  <a:lumMod val="75000"/>
                </a:schemeClr>
              </a:solidFill>
              <a:ln>
                <a:noFill/>
              </a:ln>
              <a:effectLst/>
            </c:spPr>
            <c:extLst xmlns:c16r2="http://schemas.microsoft.com/office/drawing/2015/06/chart">
              <c:ext xmlns:c16="http://schemas.microsoft.com/office/drawing/2014/chart" uri="{C3380CC4-5D6E-409C-BE32-E72D297353CC}">
                <c16:uniqueId val="{0000000D-8AE4-4202-8AA2-47D9F6E76355}"/>
              </c:ext>
            </c:extLst>
          </c:dPt>
          <c:dPt>
            <c:idx val="7"/>
            <c:invertIfNegative val="0"/>
            <c:bubble3D val="0"/>
            <c:spPr>
              <a:solidFill>
                <a:schemeClr val="accent6">
                  <a:lumMod val="40000"/>
                  <a:lumOff val="60000"/>
                </a:schemeClr>
              </a:solidFill>
              <a:ln>
                <a:noFill/>
              </a:ln>
              <a:effectLst/>
            </c:spPr>
            <c:extLst xmlns:c16r2="http://schemas.microsoft.com/office/drawing/2015/06/chart">
              <c:ext xmlns:c16="http://schemas.microsoft.com/office/drawing/2014/chart" uri="{C3380CC4-5D6E-409C-BE32-E72D297353CC}">
                <c16:uniqueId val="{0000000F-8AE4-4202-8AA2-47D9F6E76355}"/>
              </c:ext>
            </c:extLst>
          </c:dPt>
          <c:dPt>
            <c:idx val="8"/>
            <c:invertIfNegative val="0"/>
            <c:bubble3D val="0"/>
            <c:spPr>
              <a:solidFill>
                <a:schemeClr val="accent6">
                  <a:lumMod val="60000"/>
                  <a:lumOff val="40000"/>
                </a:schemeClr>
              </a:solidFill>
              <a:ln>
                <a:noFill/>
              </a:ln>
              <a:effectLst/>
            </c:spPr>
            <c:extLst xmlns:c16r2="http://schemas.microsoft.com/office/drawing/2015/06/chart">
              <c:ext xmlns:c16="http://schemas.microsoft.com/office/drawing/2014/chart" uri="{C3380CC4-5D6E-409C-BE32-E72D297353CC}">
                <c16:uniqueId val="{00000011-8AE4-4202-8AA2-47D9F6E76355}"/>
              </c:ext>
            </c:extLst>
          </c:dPt>
          <c:dPt>
            <c:idx val="9"/>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13-8AE4-4202-8AA2-47D9F6E76355}"/>
              </c:ext>
            </c:extLst>
          </c:dPt>
          <c:dPt>
            <c:idx val="10"/>
            <c:invertIfNegative val="0"/>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5-8AE4-4202-8AA2-47D9F6E76355}"/>
              </c:ext>
            </c:extLst>
          </c:dPt>
          <c:dLbls>
            <c:spPr>
              <a:noFill/>
              <a:ln>
                <a:noFill/>
              </a:ln>
              <a:effectLst/>
            </c:spPr>
            <c:txPr>
              <a:bodyPr rot="-5400000" spcFirstLastPara="1" vertOverflow="ellipsis"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'малын тоо'!$P$25:$P$39</c:f>
              <c:strCache>
                <c:ptCount val="15"/>
                <c:pt idx="0">
                  <c:v>Чулуут</c:v>
                </c:pt>
                <c:pt idx="1">
                  <c:v>Эрдэнэбулган</c:v>
                </c:pt>
                <c:pt idx="2">
                  <c:v>Тариат</c:v>
                </c:pt>
                <c:pt idx="3">
                  <c:v>Жаргалант</c:v>
                </c:pt>
                <c:pt idx="4">
                  <c:v>Өлзийт</c:v>
                </c:pt>
                <c:pt idx="5">
                  <c:v>Өгий-нуур</c:v>
                </c:pt>
                <c:pt idx="6">
                  <c:v>Цэнхэр</c:v>
                </c:pt>
                <c:pt idx="7">
                  <c:v>Хотонт</c:v>
                </c:pt>
                <c:pt idx="8">
                  <c:v>Цэцэрлэг</c:v>
                </c:pt>
                <c:pt idx="9">
                  <c:v>Хайрхан</c:v>
                </c:pt>
                <c:pt idx="10">
                  <c:v>Хашаат</c:v>
                </c:pt>
                <c:pt idx="11">
                  <c:v>Өндөр-улаан</c:v>
                </c:pt>
                <c:pt idx="12">
                  <c:v>Ихтамир</c:v>
                </c:pt>
                <c:pt idx="13">
                  <c:v>Батцэнгэл</c:v>
                </c:pt>
                <c:pt idx="14">
                  <c:v>Эрдэнэмандал</c:v>
                </c:pt>
              </c:strCache>
            </c:strRef>
          </c:cat>
          <c:val>
            <c:numRef>
              <c:f>'малын тоо'!$Q$25:$Q$39</c:f>
              <c:numCache>
                <c:formatCode>General</c:formatCode>
                <c:ptCount val="15"/>
                <c:pt idx="0">
                  <c:v>187525</c:v>
                </c:pt>
                <c:pt idx="1">
                  <c:v>195364</c:v>
                </c:pt>
                <c:pt idx="2">
                  <c:v>239199</c:v>
                </c:pt>
                <c:pt idx="3">
                  <c:v>273713</c:v>
                </c:pt>
                <c:pt idx="4">
                  <c:v>282624</c:v>
                </c:pt>
                <c:pt idx="5">
                  <c:v>291549</c:v>
                </c:pt>
                <c:pt idx="6">
                  <c:v>297498</c:v>
                </c:pt>
                <c:pt idx="7">
                  <c:v>316011</c:v>
                </c:pt>
                <c:pt idx="8">
                  <c:v>319019</c:v>
                </c:pt>
                <c:pt idx="9">
                  <c:v>326972</c:v>
                </c:pt>
                <c:pt idx="10">
                  <c:v>328066</c:v>
                </c:pt>
                <c:pt idx="11">
                  <c:v>328226</c:v>
                </c:pt>
                <c:pt idx="12">
                  <c:v>338655</c:v>
                </c:pt>
                <c:pt idx="13">
                  <c:v>372546</c:v>
                </c:pt>
                <c:pt idx="14">
                  <c:v>473612</c:v>
                </c:pt>
              </c:numCache>
            </c:numRef>
          </c:val>
          <c:extLst xmlns:c16r2="http://schemas.microsoft.com/office/drawing/2015/06/chart">
            <c:ext xmlns:c16="http://schemas.microsoft.com/office/drawing/2014/chart" uri="{C3380CC4-5D6E-409C-BE32-E72D297353CC}">
              <c16:uniqueId val="{0000001E-8AE4-4202-8AA2-47D9F6E76355}"/>
            </c:ext>
          </c:extLst>
        </c:ser>
        <c:dLbls>
          <c:dLblPos val="inEnd"/>
          <c:showLegendKey val="0"/>
          <c:showVal val="1"/>
          <c:showCatName val="0"/>
          <c:showSerName val="0"/>
          <c:showPercent val="0"/>
          <c:showBubbleSize val="0"/>
        </c:dLbls>
        <c:gapWidth val="30"/>
        <c:axId val="129444480"/>
        <c:axId val="129464192"/>
      </c:barChart>
      <c:catAx>
        <c:axId val="129444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crossAx val="129464192"/>
        <c:crosses val="autoZero"/>
        <c:auto val="1"/>
        <c:lblAlgn val="ctr"/>
        <c:lblOffset val="100"/>
        <c:noMultiLvlLbl val="0"/>
      </c:catAx>
      <c:valAx>
        <c:axId val="129464192"/>
        <c:scaling>
          <c:orientation val="minMax"/>
        </c:scaling>
        <c:delete val="1"/>
        <c:axPos val="l"/>
        <c:numFmt formatCode="General" sourceLinked="1"/>
        <c:majorTickMark val="none"/>
        <c:minorTickMark val="none"/>
        <c:tickLblPos val="nextTo"/>
        <c:crossAx val="129444480"/>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0.06357</cdr:x>
      <cdr:y>0</cdr:y>
    </cdr:from>
    <cdr:to>
      <cdr:x>0.44585</cdr:x>
      <cdr:y>0.11347</cdr:y>
    </cdr:to>
    <cdr:sp macro="" textlink="">
      <cdr:nvSpPr>
        <cdr:cNvPr id="2" name="TextBox 12">
          <a:extLst xmlns:a="http://schemas.openxmlformats.org/drawingml/2006/main">
            <a:ext uri="{FF2B5EF4-FFF2-40B4-BE49-F238E27FC236}">
              <a16:creationId xmlns:lc="http://schemas.openxmlformats.org/drawingml/2006/lockedCanvas" xmlns="" xmlns:a16="http://schemas.microsoft.com/office/drawing/2014/main" xmlns:p="http://schemas.openxmlformats.org/presentationml/2006/main" xmlns:r="http://schemas.openxmlformats.org/officeDocument/2006/relationships" id="{CB0F2555-2067-4743-95D4-84283F6122EB}"/>
            </a:ext>
          </a:extLst>
        </cdr:cNvPr>
        <cdr:cNvSpPr txBox="1"/>
      </cdr:nvSpPr>
      <cdr:spPr>
        <a:xfrm xmlns:a="http://schemas.openxmlformats.org/drawingml/2006/main">
          <a:off x="310007" y="-377834"/>
          <a:ext cx="1864194" cy="338554"/>
        </a:xfrm>
        <a:prstGeom xmlns:a="http://schemas.openxmlformats.org/drawingml/2006/main" prst="rect">
          <a:avLst/>
        </a:prstGeom>
        <a:noFill xmlns:a="http://schemas.openxmlformats.org/drawingml/2006/main"/>
        <a:ln xmlns:a="http://schemas.openxmlformats.org/drawingml/2006/main">
          <a:solidFill>
            <a:schemeClr val="accent1"/>
          </a:solidFill>
        </a:l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just"/>
          <a:r>
            <a:rPr lang="mn-MN" sz="800" dirty="0">
              <a:solidFill>
                <a:srgbClr val="002060"/>
              </a:solidFill>
              <a:latin typeface="Arial" panose="020B0604020202020204" pitchFamily="34" charset="0"/>
              <a:cs typeface="Arial" panose="020B0604020202020204" pitchFamily="34" charset="0"/>
            </a:rPr>
            <a:t>Нийт хүн амд хөдөлмөрийн насны хүн амын эзлэх хувь, 2017 оноор</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1475" y="561441"/>
            <a:ext cx="4210050" cy="1194353"/>
          </a:xfrm>
        </p:spPr>
        <p:txBody>
          <a:bodyPr anchor="b"/>
          <a:lstStyle>
            <a:lvl1pPr algn="ctr">
              <a:defRPr sz="3001"/>
            </a:lvl1pPr>
          </a:lstStyle>
          <a:p>
            <a:r>
              <a:rPr lang="en-US"/>
              <a:t>Click to edit Master title style</a:t>
            </a:r>
            <a:endParaRPr lang="en-US" dirty="0"/>
          </a:p>
        </p:txBody>
      </p:sp>
      <p:sp>
        <p:nvSpPr>
          <p:cNvPr id="3" name="Subtitle 2"/>
          <p:cNvSpPr>
            <a:spLocks noGrp="1"/>
          </p:cNvSpPr>
          <p:nvPr>
            <p:ph type="subTitle" idx="1"/>
          </p:nvPr>
        </p:nvSpPr>
        <p:spPr>
          <a:xfrm>
            <a:off x="619125" y="1801853"/>
            <a:ext cx="3714750" cy="828264"/>
          </a:xfrm>
        </p:spPr>
        <p:txBody>
          <a:bodyPr/>
          <a:lstStyle>
            <a:lvl1pPr marL="0" indent="0" algn="ctr">
              <a:buNone/>
              <a:defRPr sz="1200"/>
            </a:lvl1pPr>
            <a:lvl2pPr marL="228691" indent="0" algn="ctr">
              <a:buNone/>
              <a:defRPr sz="1000"/>
            </a:lvl2pPr>
            <a:lvl3pPr marL="457383" indent="0" algn="ctr">
              <a:buNone/>
              <a:defRPr sz="900"/>
            </a:lvl3pPr>
            <a:lvl4pPr marL="686074" indent="0" algn="ctr">
              <a:buNone/>
              <a:defRPr sz="800"/>
            </a:lvl4pPr>
            <a:lvl5pPr marL="914766" indent="0" algn="ctr">
              <a:buNone/>
              <a:defRPr sz="800"/>
            </a:lvl5pPr>
            <a:lvl6pPr marL="1143457" indent="0" algn="ctr">
              <a:buNone/>
              <a:defRPr sz="800"/>
            </a:lvl6pPr>
            <a:lvl7pPr marL="1372149" indent="0" algn="ctr">
              <a:buNone/>
              <a:defRPr sz="800"/>
            </a:lvl7pPr>
            <a:lvl8pPr marL="1600840" indent="0" algn="ctr">
              <a:buNone/>
              <a:defRPr sz="800"/>
            </a:lvl8pPr>
            <a:lvl9pPr marL="1829532" indent="0" algn="ctr">
              <a:buNone/>
              <a:defRPr sz="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D3A9FD-33C6-4B0C-BFB0-8DFD33CA7A04}" type="datetimeFigureOut">
              <a:rPr lang="mn-MN" smtClean="0"/>
              <a:t>18.09.19</a:t>
            </a:fld>
            <a:endParaRPr lang="mn-MN"/>
          </a:p>
        </p:txBody>
      </p:sp>
      <p:sp>
        <p:nvSpPr>
          <p:cNvPr id="5" name="Footer Placeholder 4"/>
          <p:cNvSpPr>
            <a:spLocks noGrp="1"/>
          </p:cNvSpPr>
          <p:nvPr>
            <p:ph type="ftr" sz="quarter" idx="11"/>
          </p:nvPr>
        </p:nvSpPr>
        <p:spPr/>
        <p:txBody>
          <a:bodyPr/>
          <a:lstStyle/>
          <a:p>
            <a:endParaRPr lang="mn-MN"/>
          </a:p>
        </p:txBody>
      </p:sp>
      <p:sp>
        <p:nvSpPr>
          <p:cNvPr id="6" name="Slide Number Placeholder 5"/>
          <p:cNvSpPr>
            <a:spLocks noGrp="1"/>
          </p:cNvSpPr>
          <p:nvPr>
            <p:ph type="sldNum" sz="quarter" idx="12"/>
          </p:nvPr>
        </p:nvSpPr>
        <p:spPr/>
        <p:txBody>
          <a:bodyPr/>
          <a:lstStyle/>
          <a:p>
            <a:fld id="{6DE86898-0AB5-478B-895C-CA20EAE99C71}" type="slidenum">
              <a:rPr lang="mn-MN" smtClean="0"/>
              <a:t>‹#›</a:t>
            </a:fld>
            <a:endParaRPr lang="mn-MN"/>
          </a:p>
        </p:txBody>
      </p:sp>
    </p:spTree>
    <p:extLst>
      <p:ext uri="{BB962C8B-B14F-4D97-AF65-F5344CB8AC3E}">
        <p14:creationId xmlns:p14="http://schemas.microsoft.com/office/powerpoint/2010/main" val="3154722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D3A9FD-33C6-4B0C-BFB0-8DFD33CA7A04}" type="datetimeFigureOut">
              <a:rPr lang="mn-MN" smtClean="0"/>
              <a:t>18.09.19</a:t>
            </a:fld>
            <a:endParaRPr lang="mn-MN"/>
          </a:p>
        </p:txBody>
      </p:sp>
      <p:sp>
        <p:nvSpPr>
          <p:cNvPr id="5" name="Footer Placeholder 4"/>
          <p:cNvSpPr>
            <a:spLocks noGrp="1"/>
          </p:cNvSpPr>
          <p:nvPr>
            <p:ph type="ftr" sz="quarter" idx="11"/>
          </p:nvPr>
        </p:nvSpPr>
        <p:spPr/>
        <p:txBody>
          <a:bodyPr/>
          <a:lstStyle/>
          <a:p>
            <a:endParaRPr lang="mn-MN"/>
          </a:p>
        </p:txBody>
      </p:sp>
      <p:sp>
        <p:nvSpPr>
          <p:cNvPr id="6" name="Slide Number Placeholder 5"/>
          <p:cNvSpPr>
            <a:spLocks noGrp="1"/>
          </p:cNvSpPr>
          <p:nvPr>
            <p:ph type="sldNum" sz="quarter" idx="12"/>
          </p:nvPr>
        </p:nvSpPr>
        <p:spPr/>
        <p:txBody>
          <a:bodyPr/>
          <a:lstStyle/>
          <a:p>
            <a:fld id="{6DE86898-0AB5-478B-895C-CA20EAE99C71}" type="slidenum">
              <a:rPr lang="mn-MN" smtClean="0"/>
              <a:t>‹#›</a:t>
            </a:fld>
            <a:endParaRPr lang="mn-MN"/>
          </a:p>
        </p:txBody>
      </p:sp>
    </p:spTree>
    <p:extLst>
      <p:ext uri="{BB962C8B-B14F-4D97-AF65-F5344CB8AC3E}">
        <p14:creationId xmlns:p14="http://schemas.microsoft.com/office/powerpoint/2010/main" val="89162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44491" y="182647"/>
            <a:ext cx="1067991" cy="290726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40519" y="182647"/>
            <a:ext cx="3142059" cy="290726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D3A9FD-33C6-4B0C-BFB0-8DFD33CA7A04}" type="datetimeFigureOut">
              <a:rPr lang="mn-MN" smtClean="0"/>
              <a:t>18.09.19</a:t>
            </a:fld>
            <a:endParaRPr lang="mn-MN"/>
          </a:p>
        </p:txBody>
      </p:sp>
      <p:sp>
        <p:nvSpPr>
          <p:cNvPr id="5" name="Footer Placeholder 4"/>
          <p:cNvSpPr>
            <a:spLocks noGrp="1"/>
          </p:cNvSpPr>
          <p:nvPr>
            <p:ph type="ftr" sz="quarter" idx="11"/>
          </p:nvPr>
        </p:nvSpPr>
        <p:spPr/>
        <p:txBody>
          <a:bodyPr/>
          <a:lstStyle/>
          <a:p>
            <a:endParaRPr lang="mn-MN"/>
          </a:p>
        </p:txBody>
      </p:sp>
      <p:sp>
        <p:nvSpPr>
          <p:cNvPr id="6" name="Slide Number Placeholder 5"/>
          <p:cNvSpPr>
            <a:spLocks noGrp="1"/>
          </p:cNvSpPr>
          <p:nvPr>
            <p:ph type="sldNum" sz="quarter" idx="12"/>
          </p:nvPr>
        </p:nvSpPr>
        <p:spPr/>
        <p:txBody>
          <a:bodyPr/>
          <a:lstStyle/>
          <a:p>
            <a:fld id="{6DE86898-0AB5-478B-895C-CA20EAE99C71}" type="slidenum">
              <a:rPr lang="mn-MN" smtClean="0"/>
              <a:t>‹#›</a:t>
            </a:fld>
            <a:endParaRPr lang="mn-MN"/>
          </a:p>
        </p:txBody>
      </p:sp>
    </p:spTree>
    <p:extLst>
      <p:ext uri="{BB962C8B-B14F-4D97-AF65-F5344CB8AC3E}">
        <p14:creationId xmlns:p14="http://schemas.microsoft.com/office/powerpoint/2010/main" val="25067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D3A9FD-33C6-4B0C-BFB0-8DFD33CA7A04}" type="datetimeFigureOut">
              <a:rPr lang="mn-MN" smtClean="0"/>
              <a:t>18.09.19</a:t>
            </a:fld>
            <a:endParaRPr lang="mn-MN"/>
          </a:p>
        </p:txBody>
      </p:sp>
      <p:sp>
        <p:nvSpPr>
          <p:cNvPr id="5" name="Footer Placeholder 4"/>
          <p:cNvSpPr>
            <a:spLocks noGrp="1"/>
          </p:cNvSpPr>
          <p:nvPr>
            <p:ph type="ftr" sz="quarter" idx="11"/>
          </p:nvPr>
        </p:nvSpPr>
        <p:spPr/>
        <p:txBody>
          <a:bodyPr/>
          <a:lstStyle/>
          <a:p>
            <a:endParaRPr lang="mn-MN"/>
          </a:p>
        </p:txBody>
      </p:sp>
      <p:sp>
        <p:nvSpPr>
          <p:cNvPr id="6" name="Slide Number Placeholder 5"/>
          <p:cNvSpPr>
            <a:spLocks noGrp="1"/>
          </p:cNvSpPr>
          <p:nvPr>
            <p:ph type="sldNum" sz="quarter" idx="12"/>
          </p:nvPr>
        </p:nvSpPr>
        <p:spPr/>
        <p:txBody>
          <a:bodyPr/>
          <a:lstStyle/>
          <a:p>
            <a:fld id="{6DE86898-0AB5-478B-895C-CA20EAE99C71}" type="slidenum">
              <a:rPr lang="mn-MN" smtClean="0"/>
              <a:t>‹#›</a:t>
            </a:fld>
            <a:endParaRPr lang="mn-MN"/>
          </a:p>
        </p:txBody>
      </p:sp>
    </p:spTree>
    <p:extLst>
      <p:ext uri="{BB962C8B-B14F-4D97-AF65-F5344CB8AC3E}">
        <p14:creationId xmlns:p14="http://schemas.microsoft.com/office/powerpoint/2010/main" val="366240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7939" y="855266"/>
            <a:ext cx="4271963" cy="1427029"/>
          </a:xfrm>
        </p:spPr>
        <p:txBody>
          <a:bodyPr anchor="b"/>
          <a:lstStyle>
            <a:lvl1pPr>
              <a:defRPr sz="3001"/>
            </a:lvl1pPr>
          </a:lstStyle>
          <a:p>
            <a:r>
              <a:rPr lang="en-US"/>
              <a:t>Click to edit Master title style</a:t>
            </a:r>
            <a:endParaRPr lang="en-US" dirty="0"/>
          </a:p>
        </p:txBody>
      </p:sp>
      <p:sp>
        <p:nvSpPr>
          <p:cNvPr id="3" name="Text Placeholder 2"/>
          <p:cNvSpPr>
            <a:spLocks noGrp="1"/>
          </p:cNvSpPr>
          <p:nvPr>
            <p:ph type="body" idx="1"/>
          </p:nvPr>
        </p:nvSpPr>
        <p:spPr>
          <a:xfrm>
            <a:off x="337939" y="2295795"/>
            <a:ext cx="4271963" cy="750441"/>
          </a:xfrm>
        </p:spPr>
        <p:txBody>
          <a:bodyPr/>
          <a:lstStyle>
            <a:lvl1pPr marL="0" indent="0">
              <a:buNone/>
              <a:defRPr sz="1200">
                <a:solidFill>
                  <a:schemeClr val="tx1"/>
                </a:solidFill>
              </a:defRPr>
            </a:lvl1pPr>
            <a:lvl2pPr marL="228691" indent="0">
              <a:buNone/>
              <a:defRPr sz="1000">
                <a:solidFill>
                  <a:schemeClr val="tx1">
                    <a:tint val="75000"/>
                  </a:schemeClr>
                </a:solidFill>
              </a:defRPr>
            </a:lvl2pPr>
            <a:lvl3pPr marL="457383" indent="0">
              <a:buNone/>
              <a:defRPr sz="900">
                <a:solidFill>
                  <a:schemeClr val="tx1">
                    <a:tint val="75000"/>
                  </a:schemeClr>
                </a:solidFill>
              </a:defRPr>
            </a:lvl3pPr>
            <a:lvl4pPr marL="686074" indent="0">
              <a:buNone/>
              <a:defRPr sz="800">
                <a:solidFill>
                  <a:schemeClr val="tx1">
                    <a:tint val="75000"/>
                  </a:schemeClr>
                </a:solidFill>
              </a:defRPr>
            </a:lvl4pPr>
            <a:lvl5pPr marL="914766" indent="0">
              <a:buNone/>
              <a:defRPr sz="800">
                <a:solidFill>
                  <a:schemeClr val="tx1">
                    <a:tint val="75000"/>
                  </a:schemeClr>
                </a:solidFill>
              </a:defRPr>
            </a:lvl5pPr>
            <a:lvl6pPr marL="1143457" indent="0">
              <a:buNone/>
              <a:defRPr sz="800">
                <a:solidFill>
                  <a:schemeClr val="tx1">
                    <a:tint val="75000"/>
                  </a:schemeClr>
                </a:solidFill>
              </a:defRPr>
            </a:lvl6pPr>
            <a:lvl7pPr marL="1372149" indent="0">
              <a:buNone/>
              <a:defRPr sz="800">
                <a:solidFill>
                  <a:schemeClr val="tx1">
                    <a:tint val="75000"/>
                  </a:schemeClr>
                </a:solidFill>
              </a:defRPr>
            </a:lvl7pPr>
            <a:lvl8pPr marL="1600840" indent="0">
              <a:buNone/>
              <a:defRPr sz="800">
                <a:solidFill>
                  <a:schemeClr val="tx1">
                    <a:tint val="75000"/>
                  </a:schemeClr>
                </a:solidFill>
              </a:defRPr>
            </a:lvl8pPr>
            <a:lvl9pPr marL="1829532" indent="0">
              <a:buNone/>
              <a:defRPr sz="8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D3A9FD-33C6-4B0C-BFB0-8DFD33CA7A04}" type="datetimeFigureOut">
              <a:rPr lang="mn-MN" smtClean="0"/>
              <a:t>18.09.19</a:t>
            </a:fld>
            <a:endParaRPr lang="mn-MN"/>
          </a:p>
        </p:txBody>
      </p:sp>
      <p:sp>
        <p:nvSpPr>
          <p:cNvPr id="5" name="Footer Placeholder 4"/>
          <p:cNvSpPr>
            <a:spLocks noGrp="1"/>
          </p:cNvSpPr>
          <p:nvPr>
            <p:ph type="ftr" sz="quarter" idx="11"/>
          </p:nvPr>
        </p:nvSpPr>
        <p:spPr/>
        <p:txBody>
          <a:bodyPr/>
          <a:lstStyle/>
          <a:p>
            <a:endParaRPr lang="mn-MN"/>
          </a:p>
        </p:txBody>
      </p:sp>
      <p:sp>
        <p:nvSpPr>
          <p:cNvPr id="6" name="Slide Number Placeholder 5"/>
          <p:cNvSpPr>
            <a:spLocks noGrp="1"/>
          </p:cNvSpPr>
          <p:nvPr>
            <p:ph type="sldNum" sz="quarter" idx="12"/>
          </p:nvPr>
        </p:nvSpPr>
        <p:spPr/>
        <p:txBody>
          <a:bodyPr/>
          <a:lstStyle/>
          <a:p>
            <a:fld id="{6DE86898-0AB5-478B-895C-CA20EAE99C71}" type="slidenum">
              <a:rPr lang="mn-MN" smtClean="0"/>
              <a:t>‹#›</a:t>
            </a:fld>
            <a:endParaRPr lang="mn-MN"/>
          </a:p>
        </p:txBody>
      </p:sp>
    </p:spTree>
    <p:extLst>
      <p:ext uri="{BB962C8B-B14F-4D97-AF65-F5344CB8AC3E}">
        <p14:creationId xmlns:p14="http://schemas.microsoft.com/office/powerpoint/2010/main" val="3305906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40519" y="913235"/>
            <a:ext cx="2105025" cy="21766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507456" y="913235"/>
            <a:ext cx="2105025" cy="21766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D3A9FD-33C6-4B0C-BFB0-8DFD33CA7A04}" type="datetimeFigureOut">
              <a:rPr lang="mn-MN" smtClean="0"/>
              <a:t>18.09.19</a:t>
            </a:fld>
            <a:endParaRPr lang="mn-MN"/>
          </a:p>
        </p:txBody>
      </p:sp>
      <p:sp>
        <p:nvSpPr>
          <p:cNvPr id="6" name="Footer Placeholder 5"/>
          <p:cNvSpPr>
            <a:spLocks noGrp="1"/>
          </p:cNvSpPr>
          <p:nvPr>
            <p:ph type="ftr" sz="quarter" idx="11"/>
          </p:nvPr>
        </p:nvSpPr>
        <p:spPr/>
        <p:txBody>
          <a:bodyPr/>
          <a:lstStyle/>
          <a:p>
            <a:endParaRPr lang="mn-MN"/>
          </a:p>
        </p:txBody>
      </p:sp>
      <p:sp>
        <p:nvSpPr>
          <p:cNvPr id="7" name="Slide Number Placeholder 6"/>
          <p:cNvSpPr>
            <a:spLocks noGrp="1"/>
          </p:cNvSpPr>
          <p:nvPr>
            <p:ph type="sldNum" sz="quarter" idx="12"/>
          </p:nvPr>
        </p:nvSpPr>
        <p:spPr/>
        <p:txBody>
          <a:bodyPr/>
          <a:lstStyle/>
          <a:p>
            <a:fld id="{6DE86898-0AB5-478B-895C-CA20EAE99C71}" type="slidenum">
              <a:rPr lang="mn-MN" smtClean="0"/>
              <a:t>‹#›</a:t>
            </a:fld>
            <a:endParaRPr lang="mn-MN"/>
          </a:p>
        </p:txBody>
      </p:sp>
    </p:spTree>
    <p:extLst>
      <p:ext uri="{BB962C8B-B14F-4D97-AF65-F5344CB8AC3E}">
        <p14:creationId xmlns:p14="http://schemas.microsoft.com/office/powerpoint/2010/main" val="1935659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1164" y="182648"/>
            <a:ext cx="4271963" cy="6630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341164" y="840971"/>
            <a:ext cx="2095351" cy="412147"/>
          </a:xfrm>
        </p:spPr>
        <p:txBody>
          <a:bodyPr anchor="b"/>
          <a:lstStyle>
            <a:lvl1pPr marL="0" indent="0">
              <a:buNone/>
              <a:defRPr sz="1200" b="1"/>
            </a:lvl1pPr>
            <a:lvl2pPr marL="228691" indent="0">
              <a:buNone/>
              <a:defRPr sz="1000" b="1"/>
            </a:lvl2pPr>
            <a:lvl3pPr marL="457383" indent="0">
              <a:buNone/>
              <a:defRPr sz="900" b="1"/>
            </a:lvl3pPr>
            <a:lvl4pPr marL="686074" indent="0">
              <a:buNone/>
              <a:defRPr sz="800" b="1"/>
            </a:lvl4pPr>
            <a:lvl5pPr marL="914766" indent="0">
              <a:buNone/>
              <a:defRPr sz="800" b="1"/>
            </a:lvl5pPr>
            <a:lvl6pPr marL="1143457" indent="0">
              <a:buNone/>
              <a:defRPr sz="800" b="1"/>
            </a:lvl6pPr>
            <a:lvl7pPr marL="1372149" indent="0">
              <a:buNone/>
              <a:defRPr sz="800" b="1"/>
            </a:lvl7pPr>
            <a:lvl8pPr marL="1600840" indent="0">
              <a:buNone/>
              <a:defRPr sz="800" b="1"/>
            </a:lvl8pPr>
            <a:lvl9pPr marL="1829532" indent="0">
              <a:buNone/>
              <a:defRPr sz="800" b="1"/>
            </a:lvl9pPr>
          </a:lstStyle>
          <a:p>
            <a:pPr lvl="0"/>
            <a:r>
              <a:rPr lang="en-US"/>
              <a:t>Edit Master text styles</a:t>
            </a:r>
          </a:p>
        </p:txBody>
      </p:sp>
      <p:sp>
        <p:nvSpPr>
          <p:cNvPr id="4" name="Content Placeholder 3"/>
          <p:cNvSpPr>
            <a:spLocks noGrp="1"/>
          </p:cNvSpPr>
          <p:nvPr>
            <p:ph sz="half" idx="2"/>
          </p:nvPr>
        </p:nvSpPr>
        <p:spPr>
          <a:xfrm>
            <a:off x="341164" y="1253118"/>
            <a:ext cx="2095351" cy="18431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507457" y="840971"/>
            <a:ext cx="2105670" cy="412147"/>
          </a:xfrm>
        </p:spPr>
        <p:txBody>
          <a:bodyPr anchor="b"/>
          <a:lstStyle>
            <a:lvl1pPr marL="0" indent="0">
              <a:buNone/>
              <a:defRPr sz="1200" b="1"/>
            </a:lvl1pPr>
            <a:lvl2pPr marL="228691" indent="0">
              <a:buNone/>
              <a:defRPr sz="1000" b="1"/>
            </a:lvl2pPr>
            <a:lvl3pPr marL="457383" indent="0">
              <a:buNone/>
              <a:defRPr sz="900" b="1"/>
            </a:lvl3pPr>
            <a:lvl4pPr marL="686074" indent="0">
              <a:buNone/>
              <a:defRPr sz="800" b="1"/>
            </a:lvl4pPr>
            <a:lvl5pPr marL="914766" indent="0">
              <a:buNone/>
              <a:defRPr sz="800" b="1"/>
            </a:lvl5pPr>
            <a:lvl6pPr marL="1143457" indent="0">
              <a:buNone/>
              <a:defRPr sz="800" b="1"/>
            </a:lvl6pPr>
            <a:lvl7pPr marL="1372149" indent="0">
              <a:buNone/>
              <a:defRPr sz="800" b="1"/>
            </a:lvl7pPr>
            <a:lvl8pPr marL="1600840" indent="0">
              <a:buNone/>
              <a:defRPr sz="800" b="1"/>
            </a:lvl8pPr>
            <a:lvl9pPr marL="1829532" indent="0">
              <a:buNone/>
              <a:defRPr sz="800" b="1"/>
            </a:lvl9pPr>
          </a:lstStyle>
          <a:p>
            <a:pPr lvl="0"/>
            <a:r>
              <a:rPr lang="en-US"/>
              <a:t>Edit Master text styles</a:t>
            </a:r>
          </a:p>
        </p:txBody>
      </p:sp>
      <p:sp>
        <p:nvSpPr>
          <p:cNvPr id="6" name="Content Placeholder 5"/>
          <p:cNvSpPr>
            <a:spLocks noGrp="1"/>
          </p:cNvSpPr>
          <p:nvPr>
            <p:ph sz="quarter" idx="4"/>
          </p:nvPr>
        </p:nvSpPr>
        <p:spPr>
          <a:xfrm>
            <a:off x="2507457" y="1253118"/>
            <a:ext cx="2105670" cy="18431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D3A9FD-33C6-4B0C-BFB0-8DFD33CA7A04}" type="datetimeFigureOut">
              <a:rPr lang="mn-MN" smtClean="0"/>
              <a:t>18.09.19</a:t>
            </a:fld>
            <a:endParaRPr lang="mn-MN"/>
          </a:p>
        </p:txBody>
      </p:sp>
      <p:sp>
        <p:nvSpPr>
          <p:cNvPr id="8" name="Footer Placeholder 7"/>
          <p:cNvSpPr>
            <a:spLocks noGrp="1"/>
          </p:cNvSpPr>
          <p:nvPr>
            <p:ph type="ftr" sz="quarter" idx="11"/>
          </p:nvPr>
        </p:nvSpPr>
        <p:spPr/>
        <p:txBody>
          <a:bodyPr/>
          <a:lstStyle/>
          <a:p>
            <a:endParaRPr lang="mn-MN"/>
          </a:p>
        </p:txBody>
      </p:sp>
      <p:sp>
        <p:nvSpPr>
          <p:cNvPr id="9" name="Slide Number Placeholder 8"/>
          <p:cNvSpPr>
            <a:spLocks noGrp="1"/>
          </p:cNvSpPr>
          <p:nvPr>
            <p:ph type="sldNum" sz="quarter" idx="12"/>
          </p:nvPr>
        </p:nvSpPr>
        <p:spPr/>
        <p:txBody>
          <a:bodyPr/>
          <a:lstStyle/>
          <a:p>
            <a:fld id="{6DE86898-0AB5-478B-895C-CA20EAE99C71}" type="slidenum">
              <a:rPr lang="mn-MN" smtClean="0"/>
              <a:t>‹#›</a:t>
            </a:fld>
            <a:endParaRPr lang="mn-MN"/>
          </a:p>
        </p:txBody>
      </p:sp>
    </p:spTree>
    <p:extLst>
      <p:ext uri="{BB962C8B-B14F-4D97-AF65-F5344CB8AC3E}">
        <p14:creationId xmlns:p14="http://schemas.microsoft.com/office/powerpoint/2010/main" val="3017167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D3A9FD-33C6-4B0C-BFB0-8DFD33CA7A04}" type="datetimeFigureOut">
              <a:rPr lang="mn-MN" smtClean="0"/>
              <a:t>18.09.19</a:t>
            </a:fld>
            <a:endParaRPr lang="mn-MN"/>
          </a:p>
        </p:txBody>
      </p:sp>
      <p:sp>
        <p:nvSpPr>
          <p:cNvPr id="4" name="Footer Placeholder 3"/>
          <p:cNvSpPr>
            <a:spLocks noGrp="1"/>
          </p:cNvSpPr>
          <p:nvPr>
            <p:ph type="ftr" sz="quarter" idx="11"/>
          </p:nvPr>
        </p:nvSpPr>
        <p:spPr/>
        <p:txBody>
          <a:bodyPr/>
          <a:lstStyle/>
          <a:p>
            <a:endParaRPr lang="mn-MN"/>
          </a:p>
        </p:txBody>
      </p:sp>
      <p:sp>
        <p:nvSpPr>
          <p:cNvPr id="5" name="Slide Number Placeholder 4"/>
          <p:cNvSpPr>
            <a:spLocks noGrp="1"/>
          </p:cNvSpPr>
          <p:nvPr>
            <p:ph type="sldNum" sz="quarter" idx="12"/>
          </p:nvPr>
        </p:nvSpPr>
        <p:spPr/>
        <p:txBody>
          <a:bodyPr/>
          <a:lstStyle/>
          <a:p>
            <a:fld id="{6DE86898-0AB5-478B-895C-CA20EAE99C71}" type="slidenum">
              <a:rPr lang="mn-MN" smtClean="0"/>
              <a:t>‹#›</a:t>
            </a:fld>
            <a:endParaRPr lang="mn-MN"/>
          </a:p>
        </p:txBody>
      </p:sp>
    </p:spTree>
    <p:extLst>
      <p:ext uri="{BB962C8B-B14F-4D97-AF65-F5344CB8AC3E}">
        <p14:creationId xmlns:p14="http://schemas.microsoft.com/office/powerpoint/2010/main" val="3302948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D3A9FD-33C6-4B0C-BFB0-8DFD33CA7A04}" type="datetimeFigureOut">
              <a:rPr lang="mn-MN" smtClean="0"/>
              <a:t>18.09.19</a:t>
            </a:fld>
            <a:endParaRPr lang="mn-MN"/>
          </a:p>
        </p:txBody>
      </p:sp>
      <p:sp>
        <p:nvSpPr>
          <p:cNvPr id="3" name="Footer Placeholder 2"/>
          <p:cNvSpPr>
            <a:spLocks noGrp="1"/>
          </p:cNvSpPr>
          <p:nvPr>
            <p:ph type="ftr" sz="quarter" idx="11"/>
          </p:nvPr>
        </p:nvSpPr>
        <p:spPr/>
        <p:txBody>
          <a:bodyPr/>
          <a:lstStyle/>
          <a:p>
            <a:endParaRPr lang="mn-MN"/>
          </a:p>
        </p:txBody>
      </p:sp>
      <p:sp>
        <p:nvSpPr>
          <p:cNvPr id="4" name="Slide Number Placeholder 3"/>
          <p:cNvSpPr>
            <a:spLocks noGrp="1"/>
          </p:cNvSpPr>
          <p:nvPr>
            <p:ph type="sldNum" sz="quarter" idx="12"/>
          </p:nvPr>
        </p:nvSpPr>
        <p:spPr/>
        <p:txBody>
          <a:bodyPr/>
          <a:lstStyle/>
          <a:p>
            <a:fld id="{6DE86898-0AB5-478B-895C-CA20EAE99C71}" type="slidenum">
              <a:rPr lang="mn-MN" smtClean="0"/>
              <a:t>‹#›</a:t>
            </a:fld>
            <a:endParaRPr lang="mn-MN"/>
          </a:p>
        </p:txBody>
      </p:sp>
    </p:spTree>
    <p:extLst>
      <p:ext uri="{BB962C8B-B14F-4D97-AF65-F5344CB8AC3E}">
        <p14:creationId xmlns:p14="http://schemas.microsoft.com/office/powerpoint/2010/main" val="3212159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1164" y="228706"/>
            <a:ext cx="1597471" cy="800471"/>
          </a:xfrm>
        </p:spPr>
        <p:txBody>
          <a:bodyPr anchor="b"/>
          <a:lstStyle>
            <a:lvl1pPr>
              <a:defRPr sz="1601"/>
            </a:lvl1pPr>
          </a:lstStyle>
          <a:p>
            <a:r>
              <a:rPr lang="en-US"/>
              <a:t>Click to edit Master title style</a:t>
            </a:r>
            <a:endParaRPr lang="en-US" dirty="0"/>
          </a:p>
        </p:txBody>
      </p:sp>
      <p:sp>
        <p:nvSpPr>
          <p:cNvPr id="3" name="Content Placeholder 2"/>
          <p:cNvSpPr>
            <a:spLocks noGrp="1"/>
          </p:cNvSpPr>
          <p:nvPr>
            <p:ph idx="1"/>
          </p:nvPr>
        </p:nvSpPr>
        <p:spPr>
          <a:xfrm>
            <a:off x="2105670" y="493942"/>
            <a:ext cx="2507456" cy="2437941"/>
          </a:xfrm>
        </p:spPr>
        <p:txBody>
          <a:bodyPr/>
          <a:lstStyle>
            <a:lvl1pPr>
              <a:defRPr sz="1601"/>
            </a:lvl1pPr>
            <a:lvl2pPr>
              <a:defRPr sz="1401"/>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1164" y="1029176"/>
            <a:ext cx="1597471" cy="1906677"/>
          </a:xfrm>
        </p:spPr>
        <p:txBody>
          <a:bodyPr/>
          <a:lstStyle>
            <a:lvl1pPr marL="0" indent="0">
              <a:buNone/>
              <a:defRPr sz="800"/>
            </a:lvl1pPr>
            <a:lvl2pPr marL="228691" indent="0">
              <a:buNone/>
              <a:defRPr sz="700"/>
            </a:lvl2pPr>
            <a:lvl3pPr marL="457383" indent="0">
              <a:buNone/>
              <a:defRPr sz="600"/>
            </a:lvl3pPr>
            <a:lvl4pPr marL="686074" indent="0">
              <a:buNone/>
              <a:defRPr sz="500"/>
            </a:lvl4pPr>
            <a:lvl5pPr marL="914766" indent="0">
              <a:buNone/>
              <a:defRPr sz="500"/>
            </a:lvl5pPr>
            <a:lvl6pPr marL="1143457" indent="0">
              <a:buNone/>
              <a:defRPr sz="500"/>
            </a:lvl6pPr>
            <a:lvl7pPr marL="1372149" indent="0">
              <a:buNone/>
              <a:defRPr sz="500"/>
            </a:lvl7pPr>
            <a:lvl8pPr marL="1600840" indent="0">
              <a:buNone/>
              <a:defRPr sz="500"/>
            </a:lvl8pPr>
            <a:lvl9pPr marL="1829532" indent="0">
              <a:buNone/>
              <a:defRPr sz="500"/>
            </a:lvl9pPr>
          </a:lstStyle>
          <a:p>
            <a:pPr lvl="0"/>
            <a:r>
              <a:rPr lang="en-US"/>
              <a:t>Edit Master text styles</a:t>
            </a:r>
          </a:p>
        </p:txBody>
      </p:sp>
      <p:sp>
        <p:nvSpPr>
          <p:cNvPr id="5" name="Date Placeholder 4"/>
          <p:cNvSpPr>
            <a:spLocks noGrp="1"/>
          </p:cNvSpPr>
          <p:nvPr>
            <p:ph type="dt" sz="half" idx="10"/>
          </p:nvPr>
        </p:nvSpPr>
        <p:spPr/>
        <p:txBody>
          <a:bodyPr/>
          <a:lstStyle/>
          <a:p>
            <a:fld id="{55D3A9FD-33C6-4B0C-BFB0-8DFD33CA7A04}" type="datetimeFigureOut">
              <a:rPr lang="mn-MN" smtClean="0"/>
              <a:t>18.09.19</a:t>
            </a:fld>
            <a:endParaRPr lang="mn-MN"/>
          </a:p>
        </p:txBody>
      </p:sp>
      <p:sp>
        <p:nvSpPr>
          <p:cNvPr id="6" name="Footer Placeholder 5"/>
          <p:cNvSpPr>
            <a:spLocks noGrp="1"/>
          </p:cNvSpPr>
          <p:nvPr>
            <p:ph type="ftr" sz="quarter" idx="11"/>
          </p:nvPr>
        </p:nvSpPr>
        <p:spPr/>
        <p:txBody>
          <a:bodyPr/>
          <a:lstStyle/>
          <a:p>
            <a:endParaRPr lang="mn-MN"/>
          </a:p>
        </p:txBody>
      </p:sp>
      <p:sp>
        <p:nvSpPr>
          <p:cNvPr id="7" name="Slide Number Placeholder 6"/>
          <p:cNvSpPr>
            <a:spLocks noGrp="1"/>
          </p:cNvSpPr>
          <p:nvPr>
            <p:ph type="sldNum" sz="quarter" idx="12"/>
          </p:nvPr>
        </p:nvSpPr>
        <p:spPr/>
        <p:txBody>
          <a:bodyPr/>
          <a:lstStyle/>
          <a:p>
            <a:fld id="{6DE86898-0AB5-478B-895C-CA20EAE99C71}" type="slidenum">
              <a:rPr lang="mn-MN" smtClean="0"/>
              <a:t>‹#›</a:t>
            </a:fld>
            <a:endParaRPr lang="mn-MN"/>
          </a:p>
        </p:txBody>
      </p:sp>
    </p:spTree>
    <p:extLst>
      <p:ext uri="{BB962C8B-B14F-4D97-AF65-F5344CB8AC3E}">
        <p14:creationId xmlns:p14="http://schemas.microsoft.com/office/powerpoint/2010/main" val="2514730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1164" y="228706"/>
            <a:ext cx="1597471" cy="800471"/>
          </a:xfrm>
        </p:spPr>
        <p:txBody>
          <a:bodyPr anchor="b"/>
          <a:lstStyle>
            <a:lvl1pPr>
              <a:defRPr sz="1601"/>
            </a:lvl1pPr>
          </a:lstStyle>
          <a:p>
            <a:r>
              <a:rPr lang="en-US"/>
              <a:t>Click to edit Master title style</a:t>
            </a:r>
            <a:endParaRPr lang="en-US" dirty="0"/>
          </a:p>
        </p:txBody>
      </p:sp>
      <p:sp>
        <p:nvSpPr>
          <p:cNvPr id="3" name="Picture Placeholder 2"/>
          <p:cNvSpPr>
            <a:spLocks noGrp="1" noChangeAspect="1"/>
          </p:cNvSpPr>
          <p:nvPr>
            <p:ph type="pic" idx="1"/>
          </p:nvPr>
        </p:nvSpPr>
        <p:spPr>
          <a:xfrm>
            <a:off x="2105670" y="493942"/>
            <a:ext cx="2507456" cy="2437941"/>
          </a:xfrm>
        </p:spPr>
        <p:txBody>
          <a:bodyPr anchor="t"/>
          <a:lstStyle>
            <a:lvl1pPr marL="0" indent="0">
              <a:buNone/>
              <a:defRPr sz="1601"/>
            </a:lvl1pPr>
            <a:lvl2pPr marL="228691" indent="0">
              <a:buNone/>
              <a:defRPr sz="1401"/>
            </a:lvl2pPr>
            <a:lvl3pPr marL="457383" indent="0">
              <a:buNone/>
              <a:defRPr sz="1200"/>
            </a:lvl3pPr>
            <a:lvl4pPr marL="686074" indent="0">
              <a:buNone/>
              <a:defRPr sz="1000"/>
            </a:lvl4pPr>
            <a:lvl5pPr marL="914766" indent="0">
              <a:buNone/>
              <a:defRPr sz="1000"/>
            </a:lvl5pPr>
            <a:lvl6pPr marL="1143457" indent="0">
              <a:buNone/>
              <a:defRPr sz="1000"/>
            </a:lvl6pPr>
            <a:lvl7pPr marL="1372149" indent="0">
              <a:buNone/>
              <a:defRPr sz="1000"/>
            </a:lvl7pPr>
            <a:lvl8pPr marL="1600840" indent="0">
              <a:buNone/>
              <a:defRPr sz="1000"/>
            </a:lvl8pPr>
            <a:lvl9pPr marL="1829532" indent="0">
              <a:buNone/>
              <a:defRPr sz="1000"/>
            </a:lvl9pPr>
          </a:lstStyle>
          <a:p>
            <a:r>
              <a:rPr lang="en-US"/>
              <a:t>Click icon to add picture</a:t>
            </a:r>
            <a:endParaRPr lang="en-US" dirty="0"/>
          </a:p>
        </p:txBody>
      </p:sp>
      <p:sp>
        <p:nvSpPr>
          <p:cNvPr id="4" name="Text Placeholder 3"/>
          <p:cNvSpPr>
            <a:spLocks noGrp="1"/>
          </p:cNvSpPr>
          <p:nvPr>
            <p:ph type="body" sz="half" idx="2"/>
          </p:nvPr>
        </p:nvSpPr>
        <p:spPr>
          <a:xfrm>
            <a:off x="341164" y="1029176"/>
            <a:ext cx="1597471" cy="1906677"/>
          </a:xfrm>
        </p:spPr>
        <p:txBody>
          <a:bodyPr/>
          <a:lstStyle>
            <a:lvl1pPr marL="0" indent="0">
              <a:buNone/>
              <a:defRPr sz="800"/>
            </a:lvl1pPr>
            <a:lvl2pPr marL="228691" indent="0">
              <a:buNone/>
              <a:defRPr sz="700"/>
            </a:lvl2pPr>
            <a:lvl3pPr marL="457383" indent="0">
              <a:buNone/>
              <a:defRPr sz="600"/>
            </a:lvl3pPr>
            <a:lvl4pPr marL="686074" indent="0">
              <a:buNone/>
              <a:defRPr sz="500"/>
            </a:lvl4pPr>
            <a:lvl5pPr marL="914766" indent="0">
              <a:buNone/>
              <a:defRPr sz="500"/>
            </a:lvl5pPr>
            <a:lvl6pPr marL="1143457" indent="0">
              <a:buNone/>
              <a:defRPr sz="500"/>
            </a:lvl6pPr>
            <a:lvl7pPr marL="1372149" indent="0">
              <a:buNone/>
              <a:defRPr sz="500"/>
            </a:lvl7pPr>
            <a:lvl8pPr marL="1600840" indent="0">
              <a:buNone/>
              <a:defRPr sz="500"/>
            </a:lvl8pPr>
            <a:lvl9pPr marL="1829532" indent="0">
              <a:buNone/>
              <a:defRPr sz="500"/>
            </a:lvl9pPr>
          </a:lstStyle>
          <a:p>
            <a:pPr lvl="0"/>
            <a:r>
              <a:rPr lang="en-US"/>
              <a:t>Edit Master text styles</a:t>
            </a:r>
          </a:p>
        </p:txBody>
      </p:sp>
      <p:sp>
        <p:nvSpPr>
          <p:cNvPr id="5" name="Date Placeholder 4"/>
          <p:cNvSpPr>
            <a:spLocks noGrp="1"/>
          </p:cNvSpPr>
          <p:nvPr>
            <p:ph type="dt" sz="half" idx="10"/>
          </p:nvPr>
        </p:nvSpPr>
        <p:spPr/>
        <p:txBody>
          <a:bodyPr/>
          <a:lstStyle/>
          <a:p>
            <a:fld id="{55D3A9FD-33C6-4B0C-BFB0-8DFD33CA7A04}" type="datetimeFigureOut">
              <a:rPr lang="mn-MN" smtClean="0"/>
              <a:t>18.09.19</a:t>
            </a:fld>
            <a:endParaRPr lang="mn-MN"/>
          </a:p>
        </p:txBody>
      </p:sp>
      <p:sp>
        <p:nvSpPr>
          <p:cNvPr id="6" name="Footer Placeholder 5"/>
          <p:cNvSpPr>
            <a:spLocks noGrp="1"/>
          </p:cNvSpPr>
          <p:nvPr>
            <p:ph type="ftr" sz="quarter" idx="11"/>
          </p:nvPr>
        </p:nvSpPr>
        <p:spPr/>
        <p:txBody>
          <a:bodyPr/>
          <a:lstStyle/>
          <a:p>
            <a:endParaRPr lang="mn-MN"/>
          </a:p>
        </p:txBody>
      </p:sp>
      <p:sp>
        <p:nvSpPr>
          <p:cNvPr id="7" name="Slide Number Placeholder 6"/>
          <p:cNvSpPr>
            <a:spLocks noGrp="1"/>
          </p:cNvSpPr>
          <p:nvPr>
            <p:ph type="sldNum" sz="quarter" idx="12"/>
          </p:nvPr>
        </p:nvSpPr>
        <p:spPr/>
        <p:txBody>
          <a:bodyPr/>
          <a:lstStyle/>
          <a:p>
            <a:fld id="{6DE86898-0AB5-478B-895C-CA20EAE99C71}" type="slidenum">
              <a:rPr lang="mn-MN" smtClean="0"/>
              <a:t>‹#›</a:t>
            </a:fld>
            <a:endParaRPr lang="mn-MN"/>
          </a:p>
        </p:txBody>
      </p:sp>
    </p:spTree>
    <p:extLst>
      <p:ext uri="{BB962C8B-B14F-4D97-AF65-F5344CB8AC3E}">
        <p14:creationId xmlns:p14="http://schemas.microsoft.com/office/powerpoint/2010/main" val="798305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0519" y="182648"/>
            <a:ext cx="4271963" cy="6630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40519" y="913235"/>
            <a:ext cx="4271963" cy="217667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40519" y="3179648"/>
            <a:ext cx="1114425" cy="182647"/>
          </a:xfrm>
          <a:prstGeom prst="rect">
            <a:avLst/>
          </a:prstGeom>
        </p:spPr>
        <p:txBody>
          <a:bodyPr vert="horz" lIns="91440" tIns="45720" rIns="91440" bIns="45720" rtlCol="0" anchor="ctr"/>
          <a:lstStyle>
            <a:lvl1pPr algn="l">
              <a:defRPr sz="600">
                <a:solidFill>
                  <a:schemeClr val="tx1">
                    <a:tint val="75000"/>
                  </a:schemeClr>
                </a:solidFill>
              </a:defRPr>
            </a:lvl1pPr>
          </a:lstStyle>
          <a:p>
            <a:fld id="{55D3A9FD-33C6-4B0C-BFB0-8DFD33CA7A04}" type="datetimeFigureOut">
              <a:rPr lang="mn-MN" smtClean="0"/>
              <a:t>18.09.19</a:t>
            </a:fld>
            <a:endParaRPr lang="mn-MN"/>
          </a:p>
        </p:txBody>
      </p:sp>
      <p:sp>
        <p:nvSpPr>
          <p:cNvPr id="5" name="Footer Placeholder 4"/>
          <p:cNvSpPr>
            <a:spLocks noGrp="1"/>
          </p:cNvSpPr>
          <p:nvPr>
            <p:ph type="ftr" sz="quarter" idx="3"/>
          </p:nvPr>
        </p:nvSpPr>
        <p:spPr>
          <a:xfrm>
            <a:off x="1640681" y="3179648"/>
            <a:ext cx="1671638" cy="182647"/>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mn-MN"/>
          </a:p>
        </p:txBody>
      </p:sp>
      <p:sp>
        <p:nvSpPr>
          <p:cNvPr id="6" name="Slide Number Placeholder 5"/>
          <p:cNvSpPr>
            <a:spLocks noGrp="1"/>
          </p:cNvSpPr>
          <p:nvPr>
            <p:ph type="sldNum" sz="quarter" idx="4"/>
          </p:nvPr>
        </p:nvSpPr>
        <p:spPr>
          <a:xfrm>
            <a:off x="3498056" y="3179648"/>
            <a:ext cx="1114425" cy="182647"/>
          </a:xfrm>
          <a:prstGeom prst="rect">
            <a:avLst/>
          </a:prstGeom>
        </p:spPr>
        <p:txBody>
          <a:bodyPr vert="horz" lIns="91440" tIns="45720" rIns="91440" bIns="45720" rtlCol="0" anchor="ctr"/>
          <a:lstStyle>
            <a:lvl1pPr algn="r">
              <a:defRPr sz="600">
                <a:solidFill>
                  <a:schemeClr val="tx1">
                    <a:tint val="75000"/>
                  </a:schemeClr>
                </a:solidFill>
              </a:defRPr>
            </a:lvl1pPr>
          </a:lstStyle>
          <a:p>
            <a:fld id="{6DE86898-0AB5-478B-895C-CA20EAE99C71}" type="slidenum">
              <a:rPr lang="mn-MN" smtClean="0"/>
              <a:t>‹#›</a:t>
            </a:fld>
            <a:endParaRPr lang="mn-MN"/>
          </a:p>
        </p:txBody>
      </p:sp>
    </p:spTree>
    <p:extLst>
      <p:ext uri="{BB962C8B-B14F-4D97-AF65-F5344CB8AC3E}">
        <p14:creationId xmlns:p14="http://schemas.microsoft.com/office/powerpoint/2010/main" val="22676456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383" rtl="0" eaLnBrk="1" latinLnBrk="0" hangingPunct="1">
        <a:lnSpc>
          <a:spcPct val="90000"/>
        </a:lnSpc>
        <a:spcBef>
          <a:spcPct val="0"/>
        </a:spcBef>
        <a:buNone/>
        <a:defRPr sz="2201" kern="1200">
          <a:solidFill>
            <a:schemeClr val="tx1"/>
          </a:solidFill>
          <a:latin typeface="+mj-lt"/>
          <a:ea typeface="+mj-ea"/>
          <a:cs typeface="+mj-cs"/>
        </a:defRPr>
      </a:lvl1pPr>
    </p:titleStyle>
    <p:bodyStyle>
      <a:lvl1pPr marL="114346" indent="-114346" algn="l" defTabSz="457383" rtl="0" eaLnBrk="1" latinLnBrk="0" hangingPunct="1">
        <a:lnSpc>
          <a:spcPct val="90000"/>
        </a:lnSpc>
        <a:spcBef>
          <a:spcPts val="500"/>
        </a:spcBef>
        <a:buFont typeface="Arial" panose="020B0604020202020204" pitchFamily="34" charset="0"/>
        <a:buChar char="•"/>
        <a:defRPr sz="1401" kern="1200">
          <a:solidFill>
            <a:schemeClr val="tx1"/>
          </a:solidFill>
          <a:latin typeface="+mn-lt"/>
          <a:ea typeface="+mn-ea"/>
          <a:cs typeface="+mn-cs"/>
        </a:defRPr>
      </a:lvl1pPr>
      <a:lvl2pPr marL="343037" indent="-114346" algn="l" defTabSz="457383" rtl="0" eaLnBrk="1" latinLnBrk="0" hangingPunct="1">
        <a:lnSpc>
          <a:spcPct val="90000"/>
        </a:lnSpc>
        <a:spcBef>
          <a:spcPts val="250"/>
        </a:spcBef>
        <a:buFont typeface="Arial" panose="020B0604020202020204" pitchFamily="34" charset="0"/>
        <a:buChar char="•"/>
        <a:defRPr sz="1200" kern="1200">
          <a:solidFill>
            <a:schemeClr val="tx1"/>
          </a:solidFill>
          <a:latin typeface="+mn-lt"/>
          <a:ea typeface="+mn-ea"/>
          <a:cs typeface="+mn-cs"/>
        </a:defRPr>
      </a:lvl2pPr>
      <a:lvl3pPr marL="571729" indent="-114346" algn="l" defTabSz="457383" rtl="0" eaLnBrk="1" latinLnBrk="0" hangingPunct="1">
        <a:lnSpc>
          <a:spcPct val="90000"/>
        </a:lnSpc>
        <a:spcBef>
          <a:spcPts val="250"/>
        </a:spcBef>
        <a:buFont typeface="Arial" panose="020B0604020202020204" pitchFamily="34" charset="0"/>
        <a:buChar char="•"/>
        <a:defRPr sz="1000" kern="1200">
          <a:solidFill>
            <a:schemeClr val="tx1"/>
          </a:solidFill>
          <a:latin typeface="+mn-lt"/>
          <a:ea typeface="+mn-ea"/>
          <a:cs typeface="+mn-cs"/>
        </a:defRPr>
      </a:lvl3pPr>
      <a:lvl4pPr marL="800420" indent="-114346" algn="l" defTabSz="457383"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4pPr>
      <a:lvl5pPr marL="1029111" indent="-114346" algn="l" defTabSz="457383"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5pPr>
      <a:lvl6pPr marL="1257803" indent="-114346" algn="l" defTabSz="457383"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6494" indent="-114346" algn="l" defTabSz="457383"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5186" indent="-114346" algn="l" defTabSz="457383"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3877" indent="-114346" algn="l" defTabSz="457383"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457383" rtl="0" eaLnBrk="1" latinLnBrk="0" hangingPunct="1">
        <a:defRPr sz="900" kern="1200">
          <a:solidFill>
            <a:schemeClr val="tx1"/>
          </a:solidFill>
          <a:latin typeface="+mn-lt"/>
          <a:ea typeface="+mn-ea"/>
          <a:cs typeface="+mn-cs"/>
        </a:defRPr>
      </a:lvl1pPr>
      <a:lvl2pPr marL="228691" algn="l" defTabSz="457383" rtl="0" eaLnBrk="1" latinLnBrk="0" hangingPunct="1">
        <a:defRPr sz="900" kern="1200">
          <a:solidFill>
            <a:schemeClr val="tx1"/>
          </a:solidFill>
          <a:latin typeface="+mn-lt"/>
          <a:ea typeface="+mn-ea"/>
          <a:cs typeface="+mn-cs"/>
        </a:defRPr>
      </a:lvl2pPr>
      <a:lvl3pPr marL="457383" algn="l" defTabSz="457383" rtl="0" eaLnBrk="1" latinLnBrk="0" hangingPunct="1">
        <a:defRPr sz="900" kern="1200">
          <a:solidFill>
            <a:schemeClr val="tx1"/>
          </a:solidFill>
          <a:latin typeface="+mn-lt"/>
          <a:ea typeface="+mn-ea"/>
          <a:cs typeface="+mn-cs"/>
        </a:defRPr>
      </a:lvl3pPr>
      <a:lvl4pPr marL="686074" algn="l" defTabSz="457383" rtl="0" eaLnBrk="1" latinLnBrk="0" hangingPunct="1">
        <a:defRPr sz="900" kern="1200">
          <a:solidFill>
            <a:schemeClr val="tx1"/>
          </a:solidFill>
          <a:latin typeface="+mn-lt"/>
          <a:ea typeface="+mn-ea"/>
          <a:cs typeface="+mn-cs"/>
        </a:defRPr>
      </a:lvl4pPr>
      <a:lvl5pPr marL="914766" algn="l" defTabSz="457383" rtl="0" eaLnBrk="1" latinLnBrk="0" hangingPunct="1">
        <a:defRPr sz="900" kern="1200">
          <a:solidFill>
            <a:schemeClr val="tx1"/>
          </a:solidFill>
          <a:latin typeface="+mn-lt"/>
          <a:ea typeface="+mn-ea"/>
          <a:cs typeface="+mn-cs"/>
        </a:defRPr>
      </a:lvl5pPr>
      <a:lvl6pPr marL="1143457" algn="l" defTabSz="457383" rtl="0" eaLnBrk="1" latinLnBrk="0" hangingPunct="1">
        <a:defRPr sz="900" kern="1200">
          <a:solidFill>
            <a:schemeClr val="tx1"/>
          </a:solidFill>
          <a:latin typeface="+mn-lt"/>
          <a:ea typeface="+mn-ea"/>
          <a:cs typeface="+mn-cs"/>
        </a:defRPr>
      </a:lvl6pPr>
      <a:lvl7pPr marL="1372149" algn="l" defTabSz="457383" rtl="0" eaLnBrk="1" latinLnBrk="0" hangingPunct="1">
        <a:defRPr sz="900" kern="1200">
          <a:solidFill>
            <a:schemeClr val="tx1"/>
          </a:solidFill>
          <a:latin typeface="+mn-lt"/>
          <a:ea typeface="+mn-ea"/>
          <a:cs typeface="+mn-cs"/>
        </a:defRPr>
      </a:lvl7pPr>
      <a:lvl8pPr marL="1600840" algn="l" defTabSz="457383" rtl="0" eaLnBrk="1" latinLnBrk="0" hangingPunct="1">
        <a:defRPr sz="900" kern="1200">
          <a:solidFill>
            <a:schemeClr val="tx1"/>
          </a:solidFill>
          <a:latin typeface="+mn-lt"/>
          <a:ea typeface="+mn-ea"/>
          <a:cs typeface="+mn-cs"/>
        </a:defRPr>
      </a:lvl8pPr>
      <a:lvl9pPr marL="1829532" algn="l" defTabSz="457383"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7.png"/><Relationship Id="rId7" Type="http://schemas.openxmlformats.org/officeDocument/2006/relationships/image" Target="../media/image18.jpe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chart" Target="../charts/chart7.xml"/><Relationship Id="rId5" Type="http://schemas.openxmlformats.org/officeDocument/2006/relationships/chart" Target="../charts/chart6.xml"/><Relationship Id="rId10" Type="http://schemas.openxmlformats.org/officeDocument/2006/relationships/image" Target="../media/image14.png"/><Relationship Id="rId4" Type="http://schemas.openxmlformats.org/officeDocument/2006/relationships/chart" Target="../charts/chart5.xml"/><Relationship Id="rId9"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chart" Target="../charts/chart1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4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chart" Target="../charts/chart1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chart" Target="../charts/chart1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hart" Target="../charts/chart14.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chart" Target="../charts/chart1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16.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17.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5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18.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19.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5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2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5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arkhangai.nso.mn/"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7383" y="1007792"/>
            <a:ext cx="3082496" cy="1361297"/>
          </a:xfrm>
          <a:prstGeom prst="rect">
            <a:avLst/>
          </a:prstGeom>
        </p:spPr>
      </p:pic>
      <p:pic>
        <p:nvPicPr>
          <p:cNvPr id="6" name="Picture 2" descr="C:\Users\khorolmaa.NSO\Desktop\14f9cf5f433e070ca5cad8221af494ce.jpg">
            <a:extLst>
              <a:ext uri="{FF2B5EF4-FFF2-40B4-BE49-F238E27FC236}">
                <a16:creationId xmlns="" xmlns:a16="http://schemas.microsoft.com/office/drawing/2014/main" id="{BC912D1C-4909-4CF4-BDEF-71D3094D56D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477" y="123023"/>
            <a:ext cx="1421118" cy="76970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mandakhzorig\AppData\Local\Microsoft\Windows\INetCache\Content.Word\NSO-LOGO.PNG">
            <a:extLst>
              <a:ext uri="{FF2B5EF4-FFF2-40B4-BE49-F238E27FC236}">
                <a16:creationId xmlns="" xmlns:a16="http://schemas.microsoft.com/office/drawing/2014/main" id="{0DBECC6C-E697-446C-9888-942158B6DD4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9521" y="193418"/>
            <a:ext cx="685402" cy="579949"/>
          </a:xfrm>
          <a:prstGeom prst="rect">
            <a:avLst/>
          </a:prstGeom>
          <a:noFill/>
          <a:ln>
            <a:noFill/>
          </a:ln>
        </p:spPr>
      </p:pic>
      <p:sp>
        <p:nvSpPr>
          <p:cNvPr id="8" name="TextBox 7">
            <a:extLst>
              <a:ext uri="{FF2B5EF4-FFF2-40B4-BE49-F238E27FC236}">
                <a16:creationId xmlns="" xmlns:a16="http://schemas.microsoft.com/office/drawing/2014/main" id="{DBAB7373-E254-450A-BA8C-D91E7C4BCE36}"/>
              </a:ext>
            </a:extLst>
          </p:cNvPr>
          <p:cNvSpPr txBox="1"/>
          <p:nvPr/>
        </p:nvSpPr>
        <p:spPr>
          <a:xfrm>
            <a:off x="1020902" y="2932634"/>
            <a:ext cx="1027056" cy="307777"/>
          </a:xfrm>
          <a:prstGeom prst="rect">
            <a:avLst/>
          </a:prstGeom>
          <a:noFill/>
        </p:spPr>
        <p:txBody>
          <a:bodyPr wrap="square" rtlCol="0">
            <a:spAutoFit/>
          </a:bodyPr>
          <a:lstStyle/>
          <a:p>
            <a:r>
              <a:rPr lang="en-US" sz="1400" dirty="0">
                <a:solidFill>
                  <a:srgbClr val="002060"/>
                </a:solidFill>
                <a:latin typeface="Arial" panose="020B0604020202020204" pitchFamily="34" charset="0"/>
                <a:cs typeface="Arial" panose="020B0604020202020204" pitchFamily="34" charset="0"/>
              </a:rPr>
              <a:t>2018 </a:t>
            </a:r>
            <a:r>
              <a:rPr lang="mn-MN" sz="1400" dirty="0">
                <a:solidFill>
                  <a:srgbClr val="002060"/>
                </a:solidFill>
                <a:latin typeface="Arial" panose="020B0604020202020204" pitchFamily="34" charset="0"/>
                <a:cs typeface="Arial" panose="020B0604020202020204" pitchFamily="34" charset="0"/>
              </a:rPr>
              <a:t>он</a:t>
            </a:r>
          </a:p>
        </p:txBody>
      </p:sp>
      <p:sp>
        <p:nvSpPr>
          <p:cNvPr id="9" name="TextBox 8">
            <a:extLst>
              <a:ext uri="{FF2B5EF4-FFF2-40B4-BE49-F238E27FC236}">
                <a16:creationId xmlns="" xmlns:a16="http://schemas.microsoft.com/office/drawing/2014/main" id="{38633E32-DF07-409D-8FC7-D8F7E25990C3}"/>
              </a:ext>
            </a:extLst>
          </p:cNvPr>
          <p:cNvSpPr txBox="1"/>
          <p:nvPr/>
        </p:nvSpPr>
        <p:spPr>
          <a:xfrm>
            <a:off x="199154" y="2192456"/>
            <a:ext cx="2854413" cy="646331"/>
          </a:xfrm>
          <a:prstGeom prst="rect">
            <a:avLst/>
          </a:prstGeom>
          <a:noFill/>
        </p:spPr>
        <p:txBody>
          <a:bodyPr wrap="square" rtlCol="0">
            <a:spAutoFit/>
          </a:bodyPr>
          <a:lstStyle/>
          <a:p>
            <a:r>
              <a:rPr lang="mn-MN" sz="1200" cap="all" dirty="0">
                <a:solidFill>
                  <a:srgbClr val="FFB000"/>
                </a:solidFill>
                <a:latin typeface="Arial" panose="020B0604020202020204" pitchFamily="34" charset="0"/>
                <a:cs typeface="Arial" panose="020B0604020202020204" pitchFamily="34" charset="0"/>
              </a:rPr>
              <a:t>Газар нутгийн хэмжээ:</a:t>
            </a:r>
          </a:p>
          <a:p>
            <a:r>
              <a:rPr lang="en-US" sz="2400" dirty="0" smtClean="0">
                <a:solidFill>
                  <a:schemeClr val="accent1"/>
                </a:solidFill>
                <a:latin typeface="Arial" panose="020B0604020202020204" pitchFamily="34" charset="0"/>
                <a:cs typeface="Arial" panose="020B0604020202020204" pitchFamily="34" charset="0"/>
              </a:rPr>
              <a:t>55</a:t>
            </a:r>
            <a:r>
              <a:rPr lang="mn-MN" sz="2400" dirty="0" smtClean="0">
                <a:solidFill>
                  <a:schemeClr val="accent1"/>
                </a:solidFill>
                <a:latin typeface="Arial" panose="020B0604020202020204" pitchFamily="34" charset="0"/>
                <a:cs typeface="Arial" panose="020B0604020202020204" pitchFamily="34" charset="0"/>
              </a:rPr>
              <a:t>.</a:t>
            </a:r>
            <a:r>
              <a:rPr lang="en-US" sz="2400" dirty="0" smtClean="0">
                <a:solidFill>
                  <a:schemeClr val="accent1"/>
                </a:solidFill>
                <a:latin typeface="Arial" panose="020B0604020202020204" pitchFamily="34" charset="0"/>
                <a:cs typeface="Arial" panose="020B0604020202020204" pitchFamily="34" charset="0"/>
              </a:rPr>
              <a:t>3 </a:t>
            </a:r>
            <a:r>
              <a:rPr lang="mn-MN" sz="1600" dirty="0" smtClean="0">
                <a:solidFill>
                  <a:srgbClr val="FFB000"/>
                </a:solidFill>
                <a:latin typeface="Arial" panose="020B0604020202020204" pitchFamily="34" charset="0"/>
                <a:cs typeface="Arial" panose="020B0604020202020204" pitchFamily="34" charset="0"/>
              </a:rPr>
              <a:t> мян.кв.км</a:t>
            </a:r>
            <a:endParaRPr lang="mn-MN" sz="2400" dirty="0">
              <a:solidFill>
                <a:srgbClr val="FFB00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 xmlns:a16="http://schemas.microsoft.com/office/drawing/2014/main" id="{D6B11D61-5B4B-484E-B036-5323E6E78B30}"/>
              </a:ext>
            </a:extLst>
          </p:cNvPr>
          <p:cNvSpPr txBox="1"/>
          <p:nvPr/>
        </p:nvSpPr>
        <p:spPr>
          <a:xfrm>
            <a:off x="185670" y="924442"/>
            <a:ext cx="2519515" cy="369332"/>
          </a:xfrm>
          <a:prstGeom prst="rect">
            <a:avLst/>
          </a:prstGeom>
          <a:noFill/>
        </p:spPr>
        <p:txBody>
          <a:bodyPr wrap="square" rtlCol="0">
            <a:spAutoFit/>
          </a:bodyPr>
          <a:lstStyle/>
          <a:p>
            <a:r>
              <a:rPr lang="mn-MN" dirty="0" smtClean="0">
                <a:ln w="10160">
                  <a:solidFill>
                    <a:srgbClr val="FFB000"/>
                  </a:solidFill>
                  <a:prstDash val="solid"/>
                </a:ln>
                <a:solidFill>
                  <a:srgbClr val="FFB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  АРХАНГАЙ  </a:t>
            </a:r>
            <a:r>
              <a:rPr lang="mn-MN" dirty="0">
                <a:ln w="10160">
                  <a:solidFill>
                    <a:srgbClr val="FFB000"/>
                  </a:solidFill>
                  <a:prstDash val="solid"/>
                </a:ln>
                <a:solidFill>
                  <a:srgbClr val="FFB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АЙМАГ</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0327" y="193419"/>
            <a:ext cx="526894" cy="579949"/>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80210" y="235010"/>
            <a:ext cx="376061" cy="373960"/>
          </a:xfrm>
          <a:prstGeom prst="rect">
            <a:avLst/>
          </a:prstGeom>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50919" y="2343315"/>
            <a:ext cx="2196982" cy="990943"/>
          </a:xfrm>
          <a:prstGeom prst="rect">
            <a:avLst/>
          </a:prstGeom>
        </p:spPr>
      </p:pic>
    </p:spTree>
    <p:extLst>
      <p:ext uri="{BB962C8B-B14F-4D97-AF65-F5344CB8AC3E}">
        <p14:creationId xmlns:p14="http://schemas.microsoft.com/office/powerpoint/2010/main" val="21746399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6DA05852-6DE2-46BF-8510-417C8DD11220}"/>
              </a:ext>
            </a:extLst>
          </p:cNvPr>
          <p:cNvGrpSpPr/>
          <p:nvPr/>
        </p:nvGrpSpPr>
        <p:grpSpPr>
          <a:xfrm>
            <a:off x="359227" y="69655"/>
            <a:ext cx="4519482" cy="215444"/>
            <a:chOff x="359227" y="69655"/>
            <a:chExt cx="4519482" cy="215444"/>
          </a:xfrm>
        </p:grpSpPr>
        <p:cxnSp>
          <p:nvCxnSpPr>
            <p:cNvPr id="4" name="Straight Connector 3">
              <a:extLst>
                <a:ext uri="{FF2B5EF4-FFF2-40B4-BE49-F238E27FC236}">
                  <a16:creationId xmlns="" xmlns:a16="http://schemas.microsoft.com/office/drawing/2014/main" id="{3C4D6C66-4042-49C1-BDD8-50AC3BF273F4}"/>
                </a:ext>
              </a:extLst>
            </p:cNvPr>
            <p:cNvCxnSpPr>
              <a:cxnSpLocks/>
            </p:cNvCxnSpPr>
            <p:nvPr/>
          </p:nvCxnSpPr>
          <p:spPr>
            <a:xfrm flipH="1">
              <a:off x="359227" y="176893"/>
              <a:ext cx="270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 xmlns:a16="http://schemas.microsoft.com/office/drawing/2014/main" id="{98C6ECB6-45EC-493C-8C47-21AB21A72AEA}"/>
                </a:ext>
              </a:extLst>
            </p:cNvPr>
            <p:cNvSpPr txBox="1"/>
            <p:nvPr/>
          </p:nvSpPr>
          <p:spPr>
            <a:xfrm>
              <a:off x="3039744" y="69655"/>
              <a:ext cx="1838965" cy="215444"/>
            </a:xfrm>
            <a:prstGeom prst="rect">
              <a:avLst/>
            </a:prstGeom>
            <a:noFill/>
          </p:spPr>
          <p:txBody>
            <a:bodyPr wrap="none" rtlCol="0">
              <a:spAutoFit/>
            </a:bodyPr>
            <a:lstStyle/>
            <a:p>
              <a:r>
                <a:rPr lang="mn-MN" sz="800" dirty="0">
                  <a:solidFill>
                    <a:srgbClr val="002060"/>
                  </a:solidFill>
                  <a:latin typeface="Arial" panose="020B0604020202020204" pitchFamily="34" charset="0"/>
                  <a:cs typeface="Arial" panose="020B0604020202020204" pitchFamily="34" charset="0"/>
                </a:rPr>
                <a:t>АЙМГИЙН ЕРӨНХИЙ МЭДЭЭЛЭЛ</a:t>
              </a:r>
            </a:p>
          </p:txBody>
        </p:sp>
      </p:grpSp>
      <p:grpSp>
        <p:nvGrpSpPr>
          <p:cNvPr id="8" name="Group 7">
            <a:extLst>
              <a:ext uri="{FF2B5EF4-FFF2-40B4-BE49-F238E27FC236}">
                <a16:creationId xmlns="" xmlns:a16="http://schemas.microsoft.com/office/drawing/2014/main" id="{0F4FC7D5-AA91-438F-805B-ED398A7E96A0}"/>
              </a:ext>
            </a:extLst>
          </p:cNvPr>
          <p:cNvGrpSpPr/>
          <p:nvPr/>
        </p:nvGrpSpPr>
        <p:grpSpPr>
          <a:xfrm>
            <a:off x="159171" y="3181417"/>
            <a:ext cx="4778477" cy="180000"/>
            <a:chOff x="159171" y="3181417"/>
            <a:chExt cx="4778477" cy="180000"/>
          </a:xfrm>
        </p:grpSpPr>
        <p:sp>
          <p:nvSpPr>
            <p:cNvPr id="9" name="Rectangle: Rounded Corners 8">
              <a:extLst>
                <a:ext uri="{FF2B5EF4-FFF2-40B4-BE49-F238E27FC236}">
                  <a16:creationId xmlns="" xmlns:a16="http://schemas.microsoft.com/office/drawing/2014/main" id="{FD713E3E-67FE-494F-A54A-7FE8E9884DA2}"/>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9</a:t>
              </a:r>
              <a:endParaRPr lang="mn-MN" sz="900" dirty="0">
                <a:solidFill>
                  <a:srgbClr val="002060"/>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 xmlns:a16="http://schemas.microsoft.com/office/drawing/2014/main" id="{BDC33717-0D17-4179-ACE1-EF25BF70C2D7}"/>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939A738C-9D7F-43EA-B535-D30C3C407F5D}"/>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xmlns="" id="{A65FBAC5-8C31-4ED1-A844-DAA93BB8E762}"/>
              </a:ext>
            </a:extLst>
          </p:cNvPr>
          <p:cNvSpPr txBox="1"/>
          <p:nvPr/>
        </p:nvSpPr>
        <p:spPr>
          <a:xfrm>
            <a:off x="216121" y="349623"/>
            <a:ext cx="4662588" cy="2462213"/>
          </a:xfrm>
          <a:prstGeom prst="rect">
            <a:avLst/>
          </a:prstGeom>
          <a:noFill/>
        </p:spPr>
        <p:txBody>
          <a:bodyPr wrap="square" rtlCol="0">
            <a:spAutoFit/>
          </a:bodyPr>
          <a:lstStyle/>
          <a:p>
            <a:pPr algn="just"/>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Нутгийн брэнд бүтээгдэхүүн, үйлчилгээ</a:t>
            </a:r>
          </a:p>
          <a:p>
            <a:pPr algn="just"/>
            <a:endParaRPr lang="en-US" sz="12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Архангайд үйлдвэрлэв үзэсгэлэн худалдаагаар Сарлагийн сүүн хурууд-ааруул, сүү сүүн бүтээгдэхүүн, сарлагийн хөөврөн цамц, ороолт, үхрийн борцны үйлдвэрлэлийг аймгийн бренд бүтээгдэхүүнээр шалгаруулсан. Сүүлийн жилүүдэд цагаан идээний үзэсгэлэн худалдаа, айрагны баярыг жил бүр зохион байгуулж байна.</a:t>
            </a:r>
            <a:endPar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2016 </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оноос цагаан сарын өмнө Улаанбаатар хотод Архангайн цагаан идээний үзэсгэлэн худалдааг тогтмол зохион байгуулдаг боллоо.</a:t>
            </a:r>
            <a:endPar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Аялал жуулчлалын үйлчилгээг аймагт хөгжлийн тэргүүлэх салбаруудын нэгээр тодорхойлон хөгжүүлж байна. Орхон-Тайхар-Хорго, Өгийнуур-Хөшөө цайдам, Цэнхэр-Хөхнуур зэрэг аялалын олон маршрут нээн үйлчилж байна.</a:t>
            </a:r>
            <a:endPar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Tree>
    <p:extLst>
      <p:ext uri="{BB962C8B-B14F-4D97-AF65-F5344CB8AC3E}">
        <p14:creationId xmlns:p14="http://schemas.microsoft.com/office/powerpoint/2010/main" val="21037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6DA05852-6DE2-46BF-8510-417C8DD11220}"/>
              </a:ext>
            </a:extLst>
          </p:cNvPr>
          <p:cNvGrpSpPr/>
          <p:nvPr/>
        </p:nvGrpSpPr>
        <p:grpSpPr>
          <a:xfrm>
            <a:off x="359227" y="69655"/>
            <a:ext cx="4519482" cy="215444"/>
            <a:chOff x="359227" y="69655"/>
            <a:chExt cx="4519482" cy="215444"/>
          </a:xfrm>
        </p:grpSpPr>
        <p:cxnSp>
          <p:nvCxnSpPr>
            <p:cNvPr id="4" name="Straight Connector 3">
              <a:extLst>
                <a:ext uri="{FF2B5EF4-FFF2-40B4-BE49-F238E27FC236}">
                  <a16:creationId xmlns="" xmlns:a16="http://schemas.microsoft.com/office/drawing/2014/main" id="{3C4D6C66-4042-49C1-BDD8-50AC3BF273F4}"/>
                </a:ext>
              </a:extLst>
            </p:cNvPr>
            <p:cNvCxnSpPr>
              <a:cxnSpLocks/>
            </p:cNvCxnSpPr>
            <p:nvPr/>
          </p:nvCxnSpPr>
          <p:spPr>
            <a:xfrm flipH="1">
              <a:off x="359227" y="176893"/>
              <a:ext cx="270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 xmlns:a16="http://schemas.microsoft.com/office/drawing/2014/main" id="{98C6ECB6-45EC-493C-8C47-21AB21A72AEA}"/>
                </a:ext>
              </a:extLst>
            </p:cNvPr>
            <p:cNvSpPr txBox="1"/>
            <p:nvPr/>
          </p:nvSpPr>
          <p:spPr>
            <a:xfrm>
              <a:off x="3039744" y="69655"/>
              <a:ext cx="1838965" cy="215444"/>
            </a:xfrm>
            <a:prstGeom prst="rect">
              <a:avLst/>
            </a:prstGeom>
            <a:noFill/>
          </p:spPr>
          <p:txBody>
            <a:bodyPr wrap="none" rtlCol="0">
              <a:spAutoFit/>
            </a:bodyPr>
            <a:lstStyle/>
            <a:p>
              <a:r>
                <a:rPr lang="mn-MN" sz="800" dirty="0">
                  <a:solidFill>
                    <a:srgbClr val="002060"/>
                  </a:solidFill>
                  <a:latin typeface="Arial" panose="020B0604020202020204" pitchFamily="34" charset="0"/>
                  <a:cs typeface="Arial" panose="020B0604020202020204" pitchFamily="34" charset="0"/>
                </a:rPr>
                <a:t>АЙМГИЙН ЕРӨНХИЙ МЭДЭЭЛЭЛ</a:t>
              </a:r>
            </a:p>
          </p:txBody>
        </p:sp>
      </p:grpSp>
      <p:sp>
        <p:nvSpPr>
          <p:cNvPr id="11" name="TextBox 10">
            <a:extLst>
              <a:ext uri="{FF2B5EF4-FFF2-40B4-BE49-F238E27FC236}">
                <a16:creationId xmlns="" xmlns:a16="http://schemas.microsoft.com/office/drawing/2014/main" id="{A65FBAC5-8C31-4ED1-A844-DAA93BB8E762}"/>
              </a:ext>
            </a:extLst>
          </p:cNvPr>
          <p:cNvSpPr txBox="1"/>
          <p:nvPr/>
        </p:nvSpPr>
        <p:spPr>
          <a:xfrm>
            <a:off x="216121" y="349623"/>
            <a:ext cx="4662588" cy="2462213"/>
          </a:xfrm>
          <a:prstGeom prst="rect">
            <a:avLst/>
          </a:prstGeom>
          <a:noFill/>
        </p:spPr>
        <p:txBody>
          <a:bodyPr wrap="square" rtlCol="0">
            <a:spAutoFit/>
          </a:bodyPr>
          <a:lstStyle/>
          <a:p>
            <a:pPr algn="just"/>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Тээвэр, харилцаа холбоо</a:t>
            </a:r>
          </a:p>
          <a:p>
            <a:pPr algn="just"/>
            <a:endParaRPr lang="en-US" sz="12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Техникийн хяналтын үзлэгт хамрагдсан авто машин бүгд</a:t>
            </a:r>
          </a:p>
          <a:p>
            <a:pPr marL="1085850" lvl="2" indent="-171450" algn="just">
              <a:buFont typeface="Arial" panose="020B0604020202020204" pitchFamily="34" charset="0"/>
              <a:buChar char="•"/>
            </a:pPr>
            <a:r>
              <a:rPr lang="en-US"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9</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482</a:t>
            </a:r>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Суудлын авто машин</a:t>
            </a:r>
          </a:p>
          <a:p>
            <a:pPr marL="1085850" lvl="2" indent="-171450" algn="just">
              <a:buFont typeface="Arial" panose="020B0604020202020204" pitchFamily="34" charset="0"/>
              <a:buChar char="•"/>
            </a:pPr>
            <a:r>
              <a:rPr lang="en-US"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4</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492</a:t>
            </a:r>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Ачааны автобус</a:t>
            </a:r>
          </a:p>
          <a:p>
            <a:pPr marL="1085850" lvl="2" indent="-171450" algn="just">
              <a:buFont typeface="Arial" panose="020B0604020202020204" pitchFamily="34" charset="0"/>
              <a:buChar char="•"/>
            </a:pPr>
            <a:r>
              <a:rPr lang="en-US"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4</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308</a:t>
            </a:r>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Автобус</a:t>
            </a:r>
          </a:p>
          <a:p>
            <a:pPr marL="1085850" lvl="2" indent="-171450" algn="just">
              <a:buFont typeface="Arial" panose="020B0604020202020204" pitchFamily="34" charset="0"/>
              <a:buChar char="•"/>
            </a:pPr>
            <a:r>
              <a:rPr lang="en-US"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373</a:t>
            </a:r>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Тусгай зориулалтын </a:t>
            </a:r>
          </a:p>
          <a:p>
            <a:pPr marL="1085850" lvl="2" indent="-171450" algn="just">
              <a:buFont typeface="Arial" panose="020B0604020202020204" pitchFamily="34" charset="0"/>
              <a:buChar char="•"/>
            </a:pPr>
            <a:r>
              <a:rPr lang="en-US"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65</a:t>
            </a:r>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Ашигласан хугацаагаар: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3</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жил хүртэл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300</a:t>
            </a:r>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1085850" lvl="2" indent="-171450" algn="just">
              <a:buFont typeface="Arial" panose="020B0604020202020204" pitchFamily="34" charset="0"/>
              <a:buChar char="•"/>
            </a:pP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4-9</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жил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1 100</a:t>
            </a:r>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1085850" lvl="2" indent="-171450" algn="just">
              <a:buFont typeface="Arial" panose="020B0604020202020204" pitchFamily="34" charset="0"/>
              <a:buChar char="•"/>
            </a:pP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10</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-аас дээш жил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8 082</a:t>
            </a:r>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grpSp>
        <p:nvGrpSpPr>
          <p:cNvPr id="8" name="Group 7">
            <a:extLst>
              <a:ext uri="{FF2B5EF4-FFF2-40B4-BE49-F238E27FC236}">
                <a16:creationId xmlns="" xmlns:a16="http://schemas.microsoft.com/office/drawing/2014/main" id="{9ADB6D0F-7A20-4CD6-9887-695814BD8EB6}"/>
              </a:ext>
            </a:extLst>
          </p:cNvPr>
          <p:cNvGrpSpPr/>
          <p:nvPr/>
        </p:nvGrpSpPr>
        <p:grpSpPr>
          <a:xfrm>
            <a:off x="159171" y="3181417"/>
            <a:ext cx="4778477" cy="180000"/>
            <a:chOff x="159171" y="3181417"/>
            <a:chExt cx="4778477" cy="180000"/>
          </a:xfrm>
        </p:grpSpPr>
        <p:sp>
          <p:nvSpPr>
            <p:cNvPr id="9" name="Rectangle: Rounded Corners 8">
              <a:extLst>
                <a:ext uri="{FF2B5EF4-FFF2-40B4-BE49-F238E27FC236}">
                  <a16:creationId xmlns="" xmlns:a16="http://schemas.microsoft.com/office/drawing/2014/main" id="{758BDA23-FF7C-46F8-94A0-077208055154}"/>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10</a:t>
              </a:r>
              <a:endParaRPr lang="mn-MN" sz="900" dirty="0">
                <a:solidFill>
                  <a:srgbClr val="002060"/>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 xmlns:a16="http://schemas.microsoft.com/office/drawing/2014/main" id="{8300301A-DC2E-4D75-9A74-FB553C1604EE}"/>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724DDF81-1219-42AB-821A-D7B80832F389}"/>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Tree>
    <p:extLst>
      <p:ext uri="{BB962C8B-B14F-4D97-AF65-F5344CB8AC3E}">
        <p14:creationId xmlns:p14="http://schemas.microsoft.com/office/powerpoint/2010/main" val="3084710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6DA05852-6DE2-46BF-8510-417C8DD11220}"/>
              </a:ext>
            </a:extLst>
          </p:cNvPr>
          <p:cNvGrpSpPr/>
          <p:nvPr/>
        </p:nvGrpSpPr>
        <p:grpSpPr>
          <a:xfrm>
            <a:off x="359227" y="69655"/>
            <a:ext cx="4519482" cy="215444"/>
            <a:chOff x="359227" y="69655"/>
            <a:chExt cx="4519482" cy="215444"/>
          </a:xfrm>
        </p:grpSpPr>
        <p:cxnSp>
          <p:nvCxnSpPr>
            <p:cNvPr id="4" name="Straight Connector 3">
              <a:extLst>
                <a:ext uri="{FF2B5EF4-FFF2-40B4-BE49-F238E27FC236}">
                  <a16:creationId xmlns="" xmlns:a16="http://schemas.microsoft.com/office/drawing/2014/main" id="{3C4D6C66-4042-49C1-BDD8-50AC3BF273F4}"/>
                </a:ext>
              </a:extLst>
            </p:cNvPr>
            <p:cNvCxnSpPr>
              <a:cxnSpLocks/>
            </p:cNvCxnSpPr>
            <p:nvPr/>
          </p:nvCxnSpPr>
          <p:spPr>
            <a:xfrm flipH="1">
              <a:off x="359227" y="176893"/>
              <a:ext cx="270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 xmlns:a16="http://schemas.microsoft.com/office/drawing/2014/main" id="{98C6ECB6-45EC-493C-8C47-21AB21A72AEA}"/>
                </a:ext>
              </a:extLst>
            </p:cNvPr>
            <p:cNvSpPr txBox="1"/>
            <p:nvPr/>
          </p:nvSpPr>
          <p:spPr>
            <a:xfrm>
              <a:off x="3039744" y="69655"/>
              <a:ext cx="1838965" cy="215444"/>
            </a:xfrm>
            <a:prstGeom prst="rect">
              <a:avLst/>
            </a:prstGeom>
            <a:noFill/>
          </p:spPr>
          <p:txBody>
            <a:bodyPr wrap="none" rtlCol="0">
              <a:spAutoFit/>
            </a:bodyPr>
            <a:lstStyle/>
            <a:p>
              <a:r>
                <a:rPr lang="mn-MN" sz="800" dirty="0">
                  <a:solidFill>
                    <a:srgbClr val="002060"/>
                  </a:solidFill>
                  <a:latin typeface="Arial" panose="020B0604020202020204" pitchFamily="34" charset="0"/>
                  <a:cs typeface="Arial" panose="020B0604020202020204" pitchFamily="34" charset="0"/>
                </a:rPr>
                <a:t>АЙМГИЙН ЕРӨНХИЙ МЭДЭЭЛЭЛ</a:t>
              </a:r>
            </a:p>
          </p:txBody>
        </p:sp>
      </p:grpSp>
      <p:sp>
        <p:nvSpPr>
          <p:cNvPr id="11" name="TextBox 10">
            <a:extLst>
              <a:ext uri="{FF2B5EF4-FFF2-40B4-BE49-F238E27FC236}">
                <a16:creationId xmlns="" xmlns:a16="http://schemas.microsoft.com/office/drawing/2014/main" id="{A65FBAC5-8C31-4ED1-A844-DAA93BB8E762}"/>
              </a:ext>
            </a:extLst>
          </p:cNvPr>
          <p:cNvSpPr txBox="1"/>
          <p:nvPr/>
        </p:nvSpPr>
        <p:spPr>
          <a:xfrm>
            <a:off x="216121" y="349623"/>
            <a:ext cx="4662588" cy="2769989"/>
          </a:xfrm>
          <a:prstGeom prst="rect">
            <a:avLst/>
          </a:prstGeom>
          <a:noFill/>
        </p:spPr>
        <p:txBody>
          <a:bodyPr wrap="square" rtlCol="0">
            <a:spAutoFit/>
          </a:bodyPr>
          <a:lstStyle/>
          <a:p>
            <a:pPr algn="just"/>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Барилга, орон сууц, нийтийн аж ахуй</a:t>
            </a:r>
          </a:p>
          <a:p>
            <a:pPr algn="just"/>
            <a:endParaRPr lang="en-US" sz="12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Дотоодын барилгын байгууллагуудын гүйцэтгэсэн барилга угсралт их засварын ажил</a:t>
            </a:r>
          </a:p>
          <a:p>
            <a:pPr marL="1085850" lvl="2" indent="-171450" algn="just">
              <a:buFont typeface="Arial" panose="020B0604020202020204" pitchFamily="34" charset="0"/>
              <a:buChar char="•"/>
            </a:pP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9 399 050.0</a:t>
            </a:r>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Ус түгээс цэгийн тоо</a:t>
            </a:r>
          </a:p>
          <a:p>
            <a:pPr marL="1085850" lvl="2" indent="-171450" algn="just">
              <a:buFont typeface="Arial" panose="020B0604020202020204" pitchFamily="34" charset="0"/>
              <a:buChar char="•"/>
            </a:pP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32</a:t>
            </a:r>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Зөөврийн ус хэрэглэдэг өрх</a:t>
            </a:r>
          </a:p>
          <a:p>
            <a:pPr marL="1085850" lvl="2" indent="-171450" algn="just">
              <a:buFont typeface="Arial" panose="020B0604020202020204" pitchFamily="34" charset="0"/>
              <a:buChar char="•"/>
            </a:pP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16 086</a:t>
            </a:r>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Ус тээврийн машины тоо</a:t>
            </a:r>
          </a:p>
          <a:p>
            <a:pPr marL="1085850" lvl="2" indent="-171450" algn="just">
              <a:buFont typeface="Arial" panose="020B0604020202020204" pitchFamily="34" charset="0"/>
              <a:buChar char="•"/>
            </a:pP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6</a:t>
            </a: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Хог устгах цэг</a:t>
            </a:r>
          </a:p>
          <a:p>
            <a:pPr marL="1085850" lvl="2" indent="-171450" algn="just">
              <a:buFont typeface="Arial" panose="020B0604020202020204" pitchFamily="34" charset="0"/>
              <a:buChar char="•"/>
            </a:pP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19</a:t>
            </a:r>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Хог тээврийн машины тоо</a:t>
            </a:r>
          </a:p>
          <a:p>
            <a:pPr marL="1085850" lvl="2" indent="-171450" algn="just">
              <a:buFont typeface="Arial" panose="020B0604020202020204" pitchFamily="34" charset="0"/>
              <a:buChar char="•"/>
            </a:pP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25</a:t>
            </a:r>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Халуун усны цэгийн тоо</a:t>
            </a:r>
          </a:p>
          <a:p>
            <a:pPr marL="1085850" lvl="2" indent="-171450" algn="just">
              <a:buFont typeface="Arial" panose="020B0604020202020204" pitchFamily="34" charset="0"/>
              <a:buChar char="•"/>
            </a:pP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33</a:t>
            </a:r>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grpSp>
        <p:nvGrpSpPr>
          <p:cNvPr id="8" name="Group 7">
            <a:extLst>
              <a:ext uri="{FF2B5EF4-FFF2-40B4-BE49-F238E27FC236}">
                <a16:creationId xmlns="" xmlns:a16="http://schemas.microsoft.com/office/drawing/2014/main" id="{9ADB6D0F-7A20-4CD6-9887-695814BD8EB6}"/>
              </a:ext>
            </a:extLst>
          </p:cNvPr>
          <p:cNvGrpSpPr/>
          <p:nvPr/>
        </p:nvGrpSpPr>
        <p:grpSpPr>
          <a:xfrm>
            <a:off x="159171" y="3181417"/>
            <a:ext cx="4778477" cy="180000"/>
            <a:chOff x="159171" y="3181417"/>
            <a:chExt cx="4778477" cy="180000"/>
          </a:xfrm>
        </p:grpSpPr>
        <p:sp>
          <p:nvSpPr>
            <p:cNvPr id="9" name="Rectangle: Rounded Corners 8">
              <a:extLst>
                <a:ext uri="{FF2B5EF4-FFF2-40B4-BE49-F238E27FC236}">
                  <a16:creationId xmlns="" xmlns:a16="http://schemas.microsoft.com/office/drawing/2014/main" id="{758BDA23-FF7C-46F8-94A0-077208055154}"/>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11</a:t>
              </a:r>
              <a:endParaRPr lang="mn-MN" sz="900" dirty="0">
                <a:solidFill>
                  <a:srgbClr val="002060"/>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 xmlns:a16="http://schemas.microsoft.com/office/drawing/2014/main" id="{8300301A-DC2E-4D75-9A74-FB553C1604EE}"/>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724DDF81-1219-42AB-821A-D7B80832F389}"/>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Tree>
    <p:extLst>
      <p:ext uri="{BB962C8B-B14F-4D97-AF65-F5344CB8AC3E}">
        <p14:creationId xmlns:p14="http://schemas.microsoft.com/office/powerpoint/2010/main" val="2679786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 xmlns:a16="http://schemas.microsoft.com/office/drawing/2014/main" id="{1E4B7AA4-1F3F-4496-A90F-2CD04120EB86}"/>
              </a:ext>
            </a:extLst>
          </p:cNvPr>
          <p:cNvGrpSpPr/>
          <p:nvPr/>
        </p:nvGrpSpPr>
        <p:grpSpPr>
          <a:xfrm>
            <a:off x="159171" y="3181417"/>
            <a:ext cx="4778477" cy="180000"/>
            <a:chOff x="159171" y="3181417"/>
            <a:chExt cx="4778477" cy="180000"/>
          </a:xfrm>
        </p:grpSpPr>
        <p:sp>
          <p:nvSpPr>
            <p:cNvPr id="9" name="Rectangle: Rounded Corners 8">
              <a:extLst>
                <a:ext uri="{FF2B5EF4-FFF2-40B4-BE49-F238E27FC236}">
                  <a16:creationId xmlns="" xmlns:a16="http://schemas.microsoft.com/office/drawing/2014/main" id="{B67D74ED-4F64-465B-8B9F-D240FB105713}"/>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12</a:t>
              </a:r>
              <a:endParaRPr lang="mn-MN" sz="900" dirty="0">
                <a:solidFill>
                  <a:srgbClr val="002060"/>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 xmlns:a16="http://schemas.microsoft.com/office/drawing/2014/main" id="{10A89517-80ED-439A-B55F-1712162A8443}"/>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C92A6099-23AA-47AA-8074-DA1E9F7D50AC}"/>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11" name="TextBox 10">
            <a:extLst>
              <a:ext uri="{FF2B5EF4-FFF2-40B4-BE49-F238E27FC236}">
                <a16:creationId xmlns="" xmlns:a16="http://schemas.microsoft.com/office/drawing/2014/main" id="{FEE91D79-2EFC-4325-B44B-E87CC9065DEB}"/>
              </a:ext>
            </a:extLst>
          </p:cNvPr>
          <p:cNvSpPr txBox="1"/>
          <p:nvPr/>
        </p:nvSpPr>
        <p:spPr>
          <a:xfrm>
            <a:off x="216121" y="349623"/>
            <a:ext cx="4662588" cy="2462213"/>
          </a:xfrm>
          <a:prstGeom prst="rect">
            <a:avLst/>
          </a:prstGeom>
          <a:noFill/>
        </p:spPr>
        <p:txBody>
          <a:bodyPr wrap="square" rtlCol="0">
            <a:spAutoFit/>
          </a:bodyPr>
          <a:lstStyle/>
          <a:p>
            <a:pPr algn="just"/>
            <a:r>
              <a:rPr lang="mn-MN" sz="1200" dirty="0">
                <a:solidFill>
                  <a:srgbClr val="00B050"/>
                </a:solidFill>
                <a:latin typeface="Arial" panose="020B0604020202020204" pitchFamily="34" charset="0"/>
                <a:ea typeface="Times New Roman" panose="02020603050405020304" pitchFamily="18" charset="0"/>
                <a:cs typeface="Arial" panose="020B0604020202020204" pitchFamily="34" charset="0"/>
              </a:rPr>
              <a:t>Байгаль орчин</a:t>
            </a:r>
          </a:p>
          <a:p>
            <a:pPr algn="just"/>
            <a:endParaRPr lang="en-US" sz="12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Ойн сан бүхий газар </a:t>
            </a:r>
            <a:r>
              <a:rPr lang="en-US" sz="1000" dirty="0" smtClean="0">
                <a:solidFill>
                  <a:srgbClr val="00B050"/>
                </a:solidFill>
                <a:latin typeface="Arial" panose="020B0604020202020204" pitchFamily="34" charset="0"/>
                <a:ea typeface="Times New Roman" panose="02020603050405020304" pitchFamily="18" charset="0"/>
                <a:cs typeface="Arial" panose="020B0604020202020204" pitchFamily="34" charset="0"/>
              </a:rPr>
              <a:t>1008.6</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en-US"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r>
              <a:rPr lang="mn-MN" sz="1000" dirty="0">
                <a:solidFill>
                  <a:srgbClr val="00B050"/>
                </a:solidFill>
                <a:latin typeface="Arial" panose="020B0604020202020204" pitchFamily="34" charset="0"/>
                <a:ea typeface="Times New Roman" panose="02020603050405020304" pitchFamily="18" charset="0"/>
                <a:cs typeface="Arial" panose="020B0604020202020204" pitchFamily="34" charset="0"/>
              </a:rPr>
              <a:t>мян.га</a:t>
            </a:r>
            <a:r>
              <a:rPr lang="en-US"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1085850" lvl="2" indent="-171450" algn="just">
              <a:buFont typeface="Arial" panose="020B0604020202020204" pitchFamily="34" charset="0"/>
              <a:buChar char="•"/>
            </a:pP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Ойн модоор бүрхэгдсэн газар</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smtClean="0">
                <a:solidFill>
                  <a:srgbClr val="00B050"/>
                </a:solidFill>
                <a:latin typeface="Arial" panose="020B0604020202020204" pitchFamily="34" charset="0"/>
                <a:ea typeface="Times New Roman" panose="02020603050405020304" pitchFamily="18" charset="0"/>
                <a:cs typeface="Arial" panose="020B0604020202020204" pitchFamily="34" charset="0"/>
              </a:rPr>
              <a:t>808.25</a:t>
            </a:r>
            <a:endParaRPr lang="mn-MN" sz="1000" dirty="0">
              <a:solidFill>
                <a:srgbClr val="00B050"/>
              </a:solidFill>
              <a:latin typeface="Arial" panose="020B0604020202020204" pitchFamily="34" charset="0"/>
              <a:ea typeface="Times New Roman" panose="02020603050405020304" pitchFamily="18" charset="0"/>
              <a:cs typeface="Arial" panose="020B0604020202020204" pitchFamily="34" charset="0"/>
            </a:endParaRPr>
          </a:p>
          <a:p>
            <a:pPr marL="1085850" lvl="2" indent="-171450" algn="just">
              <a:buFont typeface="Arial" panose="020B0604020202020204" pitchFamily="34" charset="0"/>
              <a:buChar char="•"/>
            </a:pP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Ой модыг огтолсон газар </a:t>
            </a:r>
            <a:r>
              <a:rPr lang="mn-MN" sz="1000" dirty="0" smtClean="0">
                <a:solidFill>
                  <a:srgbClr val="00B050"/>
                </a:solidFill>
                <a:latin typeface="Arial" panose="020B0604020202020204" pitchFamily="34" charset="0"/>
                <a:ea typeface="Times New Roman" panose="02020603050405020304" pitchFamily="18" charset="0"/>
                <a:cs typeface="Arial" panose="020B0604020202020204" pitchFamily="34" charset="0"/>
              </a:rPr>
              <a:t>13.792</a:t>
            </a:r>
            <a:endParaRPr lang="mn-MN" sz="1000" dirty="0">
              <a:solidFill>
                <a:srgbClr val="00B050"/>
              </a:solidFill>
              <a:latin typeface="Arial" panose="020B0604020202020204" pitchFamily="34" charset="0"/>
              <a:ea typeface="Times New Roman" panose="02020603050405020304" pitchFamily="18" charset="0"/>
              <a:cs typeface="Arial" panose="020B0604020202020204" pitchFamily="34" charset="0"/>
            </a:endParaRPr>
          </a:p>
          <a:p>
            <a:pPr marL="1085850" lvl="2" indent="-171450" algn="just">
              <a:buFont typeface="Arial" panose="020B0604020202020204" pitchFamily="34" charset="0"/>
              <a:buChar char="•"/>
            </a:pP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Мод үржүүлгийн газар </a:t>
            </a:r>
            <a:r>
              <a:rPr lang="mn-MN" sz="1000" dirty="0" smtClean="0">
                <a:solidFill>
                  <a:srgbClr val="00B050"/>
                </a:solidFill>
                <a:latin typeface="Arial" panose="020B0604020202020204" pitchFamily="34" charset="0"/>
                <a:ea typeface="Times New Roman" panose="02020603050405020304" pitchFamily="18" charset="0"/>
                <a:cs typeface="Arial" panose="020B0604020202020204" pitchFamily="34" charset="0"/>
              </a:rPr>
              <a:t>0.051</a:t>
            </a:r>
          </a:p>
          <a:p>
            <a:pPr marL="1085850" lvl="2" indent="-171450" algn="just">
              <a:buFont typeface="Arial" panose="020B0604020202020204" pitchFamily="34" charset="0"/>
              <a:buChar char="•"/>
            </a:pP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Ой тэлэн ургах нөөц газар </a:t>
            </a:r>
            <a:r>
              <a:rPr lang="mn-MN" sz="1000" dirty="0" smtClean="0">
                <a:solidFill>
                  <a:srgbClr val="00B050"/>
                </a:solidFill>
                <a:latin typeface="Arial" panose="020B0604020202020204" pitchFamily="34" charset="0"/>
                <a:ea typeface="Times New Roman" panose="02020603050405020304" pitchFamily="18" charset="0"/>
                <a:cs typeface="Arial" panose="020B0604020202020204" pitchFamily="34" charset="0"/>
              </a:rPr>
              <a:t>11.857</a:t>
            </a:r>
          </a:p>
          <a:p>
            <a:pPr marL="1085850" lvl="2" indent="-171450" algn="just">
              <a:buFont typeface="Arial" panose="020B0604020202020204" pitchFamily="34" charset="0"/>
              <a:buChar char="•"/>
            </a:pP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Ойн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сангийн бусад газар </a:t>
            </a:r>
            <a:r>
              <a:rPr lang="mn-MN" sz="1000" dirty="0" smtClean="0">
                <a:solidFill>
                  <a:srgbClr val="00B050"/>
                </a:solidFill>
                <a:latin typeface="Arial" panose="020B0604020202020204" pitchFamily="34" charset="0"/>
                <a:ea typeface="Times New Roman" panose="02020603050405020304" pitchFamily="18" charset="0"/>
                <a:cs typeface="Arial" panose="020B0604020202020204" pitchFamily="34" charset="0"/>
              </a:rPr>
              <a:t>17.184</a:t>
            </a:r>
            <a:endParaRPr lang="mn-MN" sz="1000" dirty="0">
              <a:solidFill>
                <a:srgbClr val="00B05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Гадаргын ус нийт гол горхи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858</a:t>
            </a:r>
            <a:endParaRPr lang="mn-MN" sz="1000" dirty="0">
              <a:solidFill>
                <a:srgbClr val="00B050"/>
              </a:solidFill>
              <a:latin typeface="Arial" panose="020B0604020202020204" pitchFamily="34" charset="0"/>
              <a:ea typeface="Times New Roman" panose="02020603050405020304" pitchFamily="18" charset="0"/>
              <a:cs typeface="Arial" panose="020B0604020202020204" pitchFamily="34" charset="0"/>
            </a:endParaRPr>
          </a:p>
          <a:p>
            <a:pPr marL="1085850" lvl="2" indent="-171450" algn="just">
              <a:buFont typeface="Arial" panose="020B0604020202020204" pitchFamily="34" charset="0"/>
              <a:buChar char="•"/>
            </a:pP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Ширгэсэн</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smtClean="0">
                <a:solidFill>
                  <a:srgbClr val="00B050"/>
                </a:solidFill>
                <a:latin typeface="Arial" panose="020B0604020202020204" pitchFamily="34" charset="0"/>
                <a:ea typeface="Times New Roman" panose="02020603050405020304" pitchFamily="18" charset="0"/>
                <a:cs typeface="Arial" panose="020B0604020202020204" pitchFamily="34" charset="0"/>
              </a:rPr>
              <a:t>15</a:t>
            </a:r>
            <a:endParaRPr lang="mn-MN" sz="1000" dirty="0">
              <a:solidFill>
                <a:srgbClr val="00B05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Рашаан нийт </a:t>
            </a:r>
            <a:r>
              <a:rPr lang="mn-MN" sz="1000" dirty="0" smtClean="0">
                <a:solidFill>
                  <a:srgbClr val="00B050"/>
                </a:solidFill>
                <a:latin typeface="Arial" panose="020B0604020202020204" pitchFamily="34" charset="0"/>
                <a:ea typeface="Times New Roman" panose="02020603050405020304" pitchFamily="18" charset="0"/>
                <a:cs typeface="Arial" panose="020B0604020202020204" pitchFamily="34" charset="0"/>
              </a:rPr>
              <a:t>16</a:t>
            </a:r>
            <a:endParaRPr lang="mn-MN" sz="1000" dirty="0">
              <a:solidFill>
                <a:srgbClr val="00B05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Булаг</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smtClean="0">
                <a:solidFill>
                  <a:srgbClr val="00B050"/>
                </a:solidFill>
                <a:latin typeface="Arial" panose="020B0604020202020204" pitchFamily="34" charset="0"/>
                <a:ea typeface="Times New Roman" panose="02020603050405020304" pitchFamily="18" charset="0"/>
                <a:cs typeface="Arial" panose="020B0604020202020204" pitchFamily="34" charset="0"/>
              </a:rPr>
              <a:t>850</a:t>
            </a:r>
            <a:endParaRPr lang="mn-MN" sz="1000" dirty="0">
              <a:solidFill>
                <a:srgbClr val="00B050"/>
              </a:solidFill>
              <a:latin typeface="Arial" panose="020B0604020202020204" pitchFamily="34" charset="0"/>
              <a:ea typeface="Times New Roman" panose="02020603050405020304" pitchFamily="18" charset="0"/>
              <a:cs typeface="Arial" panose="020B0604020202020204" pitchFamily="34" charset="0"/>
            </a:endParaRPr>
          </a:p>
          <a:p>
            <a:pPr marL="1085850" lvl="2" indent="-171450" algn="just">
              <a:buFont typeface="Arial" panose="020B0604020202020204" pitchFamily="34" charset="0"/>
              <a:buChar char="•"/>
            </a:pP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Ширгэсэн</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smtClean="0">
                <a:solidFill>
                  <a:srgbClr val="00B050"/>
                </a:solidFill>
                <a:latin typeface="Arial" panose="020B0604020202020204" pitchFamily="34" charset="0"/>
                <a:ea typeface="Times New Roman" panose="02020603050405020304" pitchFamily="18" charset="0"/>
                <a:cs typeface="Arial" panose="020B0604020202020204" pitchFamily="34" charset="0"/>
              </a:rPr>
              <a:t>61</a:t>
            </a:r>
            <a:endParaRPr lang="mn-MN" sz="1000" dirty="0">
              <a:solidFill>
                <a:srgbClr val="00B05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Нуур, тойром </a:t>
            </a:r>
            <a:r>
              <a:rPr lang="mn-MN" sz="1000" dirty="0" smtClean="0">
                <a:solidFill>
                  <a:srgbClr val="00B050"/>
                </a:solidFill>
                <a:latin typeface="Arial" panose="020B0604020202020204" pitchFamily="34" charset="0"/>
                <a:ea typeface="Times New Roman" panose="02020603050405020304" pitchFamily="18" charset="0"/>
                <a:cs typeface="Arial" panose="020B0604020202020204" pitchFamily="34" charset="0"/>
              </a:rPr>
              <a:t>247</a:t>
            </a:r>
            <a:endParaRPr lang="mn-MN" sz="1000" dirty="0">
              <a:solidFill>
                <a:srgbClr val="00B050"/>
              </a:solidFill>
              <a:latin typeface="Arial" panose="020B0604020202020204" pitchFamily="34" charset="0"/>
              <a:ea typeface="Times New Roman" panose="02020603050405020304" pitchFamily="18" charset="0"/>
              <a:cs typeface="Arial" panose="020B0604020202020204" pitchFamily="34" charset="0"/>
            </a:endParaRPr>
          </a:p>
          <a:p>
            <a:pPr marL="1085850" lvl="2" indent="-171450" algn="just">
              <a:buFont typeface="Arial" panose="020B0604020202020204" pitchFamily="34" charset="0"/>
              <a:buChar char="•"/>
            </a:pP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Ширгэсэн</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smtClean="0">
                <a:solidFill>
                  <a:srgbClr val="00B050"/>
                </a:solidFill>
                <a:latin typeface="Arial" panose="020B0604020202020204" pitchFamily="34" charset="0"/>
                <a:ea typeface="Times New Roman" panose="02020603050405020304" pitchFamily="18" charset="0"/>
                <a:cs typeface="Arial" panose="020B0604020202020204" pitchFamily="34" charset="0"/>
              </a:rPr>
              <a:t>24</a:t>
            </a:r>
            <a:endParaRPr lang="mn-MN" sz="1000" dirty="0">
              <a:solidFill>
                <a:srgbClr val="00B050"/>
              </a:solidFill>
              <a:latin typeface="Arial" panose="020B0604020202020204" pitchFamily="34" charset="0"/>
              <a:ea typeface="Times New Roman" panose="02020603050405020304" pitchFamily="18" charset="0"/>
              <a:cs typeface="Arial" panose="020B0604020202020204" pitchFamily="34" charset="0"/>
            </a:endParaRPr>
          </a:p>
        </p:txBody>
      </p:sp>
      <p:grpSp>
        <p:nvGrpSpPr>
          <p:cNvPr id="12" name="Group 11">
            <a:extLst>
              <a:ext uri="{FF2B5EF4-FFF2-40B4-BE49-F238E27FC236}">
                <a16:creationId xmlns="" xmlns:a16="http://schemas.microsoft.com/office/drawing/2014/main" id="{07C2D6E4-202D-44DC-A28B-A46EFE6F9382}"/>
              </a:ext>
            </a:extLst>
          </p:cNvPr>
          <p:cNvGrpSpPr/>
          <p:nvPr/>
        </p:nvGrpSpPr>
        <p:grpSpPr>
          <a:xfrm>
            <a:off x="359227" y="69655"/>
            <a:ext cx="4519482" cy="215444"/>
            <a:chOff x="359227" y="69655"/>
            <a:chExt cx="4519482" cy="215444"/>
          </a:xfrm>
        </p:grpSpPr>
        <p:cxnSp>
          <p:nvCxnSpPr>
            <p:cNvPr id="19" name="Straight Connector 18">
              <a:extLst>
                <a:ext uri="{FF2B5EF4-FFF2-40B4-BE49-F238E27FC236}">
                  <a16:creationId xmlns="" xmlns:a16="http://schemas.microsoft.com/office/drawing/2014/main" id="{932238F0-7E55-4C08-8276-AA36D5BD4D52}"/>
                </a:ext>
              </a:extLst>
            </p:cNvPr>
            <p:cNvCxnSpPr>
              <a:cxnSpLocks/>
            </p:cNvCxnSpPr>
            <p:nvPr/>
          </p:nvCxnSpPr>
          <p:spPr>
            <a:xfrm flipH="1">
              <a:off x="359227" y="176893"/>
              <a:ext cx="270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 xmlns:a16="http://schemas.microsoft.com/office/drawing/2014/main" id="{B2F6660E-708F-4477-9DE8-E7C910173FF2}"/>
                </a:ext>
              </a:extLst>
            </p:cNvPr>
            <p:cNvSpPr txBox="1"/>
            <p:nvPr/>
          </p:nvSpPr>
          <p:spPr>
            <a:xfrm>
              <a:off x="3039744" y="69655"/>
              <a:ext cx="1838965" cy="215444"/>
            </a:xfrm>
            <a:prstGeom prst="rect">
              <a:avLst/>
            </a:prstGeom>
            <a:noFill/>
          </p:spPr>
          <p:txBody>
            <a:bodyPr wrap="none" rtlCol="0">
              <a:spAutoFit/>
            </a:bodyPr>
            <a:lstStyle/>
            <a:p>
              <a:r>
                <a:rPr lang="mn-MN" sz="800" dirty="0">
                  <a:solidFill>
                    <a:srgbClr val="002060"/>
                  </a:solidFill>
                  <a:latin typeface="Arial" panose="020B0604020202020204" pitchFamily="34" charset="0"/>
                  <a:cs typeface="Arial" panose="020B0604020202020204" pitchFamily="34" charset="0"/>
                </a:rPr>
                <a:t>АЙМГИЙН ЕРӨНХИЙ МЭДЭЭЛЭЛ</a:t>
              </a:r>
            </a:p>
          </p:txBody>
        </p:sp>
      </p:gr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Tree>
    <p:extLst>
      <p:ext uri="{BB962C8B-B14F-4D97-AF65-F5344CB8AC3E}">
        <p14:creationId xmlns:p14="http://schemas.microsoft.com/office/powerpoint/2010/main" val="2542969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 xmlns:a16="http://schemas.microsoft.com/office/drawing/2014/main" id="{1E4B7AA4-1F3F-4496-A90F-2CD04120EB86}"/>
              </a:ext>
            </a:extLst>
          </p:cNvPr>
          <p:cNvGrpSpPr/>
          <p:nvPr/>
        </p:nvGrpSpPr>
        <p:grpSpPr>
          <a:xfrm>
            <a:off x="159171" y="3181417"/>
            <a:ext cx="4778477" cy="180000"/>
            <a:chOff x="159171" y="3181417"/>
            <a:chExt cx="4778477" cy="180000"/>
          </a:xfrm>
        </p:grpSpPr>
        <p:sp>
          <p:nvSpPr>
            <p:cNvPr id="9" name="Rectangle: Rounded Corners 8">
              <a:extLst>
                <a:ext uri="{FF2B5EF4-FFF2-40B4-BE49-F238E27FC236}">
                  <a16:creationId xmlns="" xmlns:a16="http://schemas.microsoft.com/office/drawing/2014/main" id="{B67D74ED-4F64-465B-8B9F-D240FB105713}"/>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13</a:t>
              </a:r>
              <a:endParaRPr lang="mn-MN" sz="900" dirty="0">
                <a:solidFill>
                  <a:srgbClr val="002060"/>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 xmlns:a16="http://schemas.microsoft.com/office/drawing/2014/main" id="{10A89517-80ED-439A-B55F-1712162A8443}"/>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C92A6099-23AA-47AA-8074-DA1E9F7D50AC}"/>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11" name="TextBox 10">
            <a:extLst>
              <a:ext uri="{FF2B5EF4-FFF2-40B4-BE49-F238E27FC236}">
                <a16:creationId xmlns="" xmlns:a16="http://schemas.microsoft.com/office/drawing/2014/main" id="{FEE91D79-2EFC-4325-B44B-E87CC9065DEB}"/>
              </a:ext>
            </a:extLst>
          </p:cNvPr>
          <p:cNvSpPr txBox="1"/>
          <p:nvPr/>
        </p:nvSpPr>
        <p:spPr>
          <a:xfrm>
            <a:off x="216121" y="349623"/>
            <a:ext cx="4662588" cy="2154436"/>
          </a:xfrm>
          <a:prstGeom prst="rect">
            <a:avLst/>
          </a:prstGeom>
          <a:noFill/>
        </p:spPr>
        <p:txBody>
          <a:bodyPr wrap="square" rtlCol="0">
            <a:spAutoFit/>
          </a:bodyPr>
          <a:lstStyle/>
          <a:p>
            <a:pPr algn="just"/>
            <a:r>
              <a:rPr lang="mn-MN" sz="1200" dirty="0">
                <a:solidFill>
                  <a:srgbClr val="FF0000"/>
                </a:solidFill>
                <a:latin typeface="Arial" panose="020B0604020202020204" pitchFamily="34" charset="0"/>
                <a:ea typeface="Times New Roman" panose="02020603050405020304" pitchFamily="18" charset="0"/>
                <a:cs typeface="Arial" panose="020B0604020202020204" pitchFamily="34" charset="0"/>
              </a:rPr>
              <a:t>Гэмт хэрэг</a:t>
            </a:r>
          </a:p>
          <a:p>
            <a:pPr algn="just"/>
            <a:endParaRPr lang="en-US" sz="12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a:solidFill>
                  <a:schemeClr val="tx1">
                    <a:lumMod val="75000"/>
                    <a:lumOff val="25000"/>
                  </a:schemeClr>
                </a:solidFill>
                <a:latin typeface="Arial" panose="020B0604020202020204" pitchFamily="34" charset="0"/>
                <a:ea typeface="Times New Roman" panose="02020603050405020304" pitchFamily="18" charset="0"/>
                <a:cs typeface="Arial" panose="020B0604020202020204" pitchFamily="34" charset="0"/>
              </a:rPr>
              <a:t>Бүртгэгдсэн гэмт хэрэг бүгд </a:t>
            </a:r>
            <a:r>
              <a:rPr lang="mn-MN" sz="1000"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514</a:t>
            </a:r>
            <a:endParaRPr lang="mn-MN" sz="1000"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a:solidFill>
                  <a:schemeClr val="tx1">
                    <a:lumMod val="75000"/>
                    <a:lumOff val="25000"/>
                  </a:schemeClr>
                </a:solidFill>
                <a:latin typeface="Arial" panose="020B0604020202020204" pitchFamily="34" charset="0"/>
                <a:ea typeface="Times New Roman" panose="02020603050405020304" pitchFamily="18" charset="0"/>
                <a:cs typeface="Arial" panose="020B0604020202020204" pitchFamily="34" charset="0"/>
              </a:rPr>
              <a:t>Хүний амь бие, эрүүл мэндийн эсрэг гэмт хэрэг </a:t>
            </a:r>
            <a:r>
              <a:rPr lang="mn-MN" sz="1000"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162</a:t>
            </a:r>
            <a:endParaRPr lang="mn-MN" sz="1000"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a:solidFill>
                  <a:schemeClr val="tx1">
                    <a:lumMod val="75000"/>
                    <a:lumOff val="25000"/>
                  </a:schemeClr>
                </a:solidFill>
                <a:latin typeface="Arial" panose="020B0604020202020204" pitchFamily="34" charset="0"/>
                <a:ea typeface="Times New Roman" panose="02020603050405020304" pitchFamily="18" charset="0"/>
                <a:cs typeface="Arial" panose="020B0604020202020204" pitchFamily="34" charset="0"/>
              </a:rPr>
              <a:t>Хүүхэд гэр бүл, нийгмийн ёс суртахууны эсрэг гэмт хэрэг </a:t>
            </a:r>
            <a:r>
              <a:rPr lang="mn-MN" sz="1000" dirty="0">
                <a:solidFill>
                  <a:srgbClr val="FF0000"/>
                </a:solidFill>
                <a:latin typeface="Arial" panose="020B0604020202020204" pitchFamily="34" charset="0"/>
                <a:ea typeface="Times New Roman" panose="02020603050405020304" pitchFamily="18" charset="0"/>
                <a:cs typeface="Arial" panose="020B0604020202020204" pitchFamily="34" charset="0"/>
              </a:rPr>
              <a:t>9</a:t>
            </a:r>
          </a:p>
          <a:p>
            <a:pPr marL="628650" lvl="1" indent="-171450" algn="just">
              <a:buFont typeface="Arial" panose="020B0604020202020204" pitchFamily="34" charset="0"/>
              <a:buChar char="•"/>
            </a:pPr>
            <a:r>
              <a:rPr lang="mn-MN" sz="1000" dirty="0">
                <a:solidFill>
                  <a:schemeClr val="tx1">
                    <a:lumMod val="75000"/>
                    <a:lumOff val="25000"/>
                  </a:schemeClr>
                </a:solidFill>
                <a:latin typeface="Arial" panose="020B0604020202020204" pitchFamily="34" charset="0"/>
                <a:ea typeface="Times New Roman" panose="02020603050405020304" pitchFamily="18" charset="0"/>
                <a:cs typeface="Arial" panose="020B0604020202020204" pitchFamily="34" charset="0"/>
              </a:rPr>
              <a:t>Өмчлөх эрхийн эсрэг гэмт хэрэг </a:t>
            </a:r>
            <a:r>
              <a:rPr lang="mn-MN" sz="1000"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262</a:t>
            </a:r>
            <a:endParaRPr lang="mn-MN" sz="1000"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a:solidFill>
                  <a:schemeClr val="tx1">
                    <a:lumMod val="75000"/>
                    <a:lumOff val="25000"/>
                  </a:schemeClr>
                </a:solidFill>
                <a:latin typeface="Arial" panose="020B0604020202020204" pitchFamily="34" charset="0"/>
                <a:ea typeface="Times New Roman" panose="02020603050405020304" pitchFamily="18" charset="0"/>
                <a:cs typeface="Arial" panose="020B0604020202020204" pitchFamily="34" charset="0"/>
              </a:rPr>
              <a:t>Малын хулгайн гэмт хэрэг </a:t>
            </a:r>
            <a:r>
              <a:rPr lang="mn-MN" sz="1000"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74</a:t>
            </a:r>
            <a:r>
              <a:rPr lang="mn-MN" sz="1000" dirty="0" smtClean="0">
                <a:solidFill>
                  <a:schemeClr val="tx1">
                    <a:lumMod val="75000"/>
                    <a:lumOff val="25000"/>
                  </a:schemeClr>
                </a:solidFill>
                <a:latin typeface="Arial" panose="020B0604020202020204" pitchFamily="34" charset="0"/>
                <a:ea typeface="Times New Roman" panose="02020603050405020304" pitchFamily="18" charset="0"/>
                <a:cs typeface="Arial" panose="020B0604020202020204" pitchFamily="34" charset="0"/>
              </a:rPr>
              <a:t> </a:t>
            </a:r>
            <a:endParaRPr lang="mn-MN" sz="1000" dirty="0">
              <a:solidFill>
                <a:schemeClr val="tx1">
                  <a:lumMod val="75000"/>
                  <a:lumOff val="25000"/>
                </a:schemeClr>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a:solidFill>
                  <a:schemeClr val="tx1">
                    <a:lumMod val="75000"/>
                    <a:lumOff val="25000"/>
                  </a:schemeClr>
                </a:solidFill>
                <a:latin typeface="Arial" panose="020B0604020202020204" pitchFamily="34" charset="0"/>
                <a:ea typeface="Times New Roman" panose="02020603050405020304" pitchFamily="18" charset="0"/>
                <a:cs typeface="Arial" panose="020B0604020202020204" pitchFamily="34" charset="0"/>
              </a:rPr>
              <a:t>Тээврийн хэрэгслийн хөдөлгөөний аюулгүй байдал, ашиглалтын журмын эсрэг гэмт хэрэг </a:t>
            </a:r>
            <a:r>
              <a:rPr lang="mn-MN" sz="1000"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44</a:t>
            </a:r>
            <a:endParaRPr lang="mn-MN" sz="1000"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a:solidFill>
                  <a:schemeClr val="tx1">
                    <a:lumMod val="75000"/>
                    <a:lumOff val="25000"/>
                  </a:schemeClr>
                </a:solidFill>
                <a:latin typeface="Arial" panose="020B0604020202020204" pitchFamily="34" charset="0"/>
                <a:ea typeface="Times New Roman" panose="02020603050405020304" pitchFamily="18" charset="0"/>
                <a:cs typeface="Arial" panose="020B0604020202020204" pitchFamily="34" charset="0"/>
              </a:rPr>
              <a:t>Гэмт хэрэгт холбогдсон сэжигтэн, яллагдагч </a:t>
            </a:r>
            <a:r>
              <a:rPr lang="mn-MN" sz="1000"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350</a:t>
            </a:r>
            <a:endParaRPr lang="mn-MN" sz="1000"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marL="1085850" lvl="2" indent="-171450" algn="just">
              <a:buFont typeface="Arial" panose="020B0604020202020204" pitchFamily="34" charset="0"/>
              <a:buChar char="•"/>
            </a:pPr>
            <a:r>
              <a:rPr lang="mn-MN" sz="1000" dirty="0">
                <a:solidFill>
                  <a:schemeClr val="tx1">
                    <a:lumMod val="75000"/>
                    <a:lumOff val="25000"/>
                  </a:schemeClr>
                </a:solidFill>
                <a:latin typeface="Arial" panose="020B0604020202020204" pitchFamily="34" charset="0"/>
                <a:ea typeface="Times New Roman" panose="02020603050405020304" pitchFamily="18" charset="0"/>
                <a:cs typeface="Arial" panose="020B0604020202020204" pitchFamily="34" charset="0"/>
              </a:rPr>
              <a:t>Эмэгтэй </a:t>
            </a:r>
            <a:r>
              <a:rPr lang="mn-MN" sz="1000"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39</a:t>
            </a:r>
            <a:endParaRPr lang="mn-MN" sz="1000"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marL="1085850" lvl="2" indent="-171450" algn="just">
              <a:buFont typeface="Arial" panose="020B0604020202020204" pitchFamily="34" charset="0"/>
              <a:buChar char="•"/>
            </a:pPr>
            <a:r>
              <a:rPr lang="mn-MN" sz="1000" dirty="0">
                <a:solidFill>
                  <a:schemeClr val="tx1">
                    <a:lumMod val="75000"/>
                    <a:lumOff val="25000"/>
                  </a:schemeClr>
                </a:solidFill>
                <a:latin typeface="Arial" panose="020B0604020202020204" pitchFamily="34" charset="0"/>
                <a:ea typeface="Times New Roman" panose="02020603050405020304" pitchFamily="18" charset="0"/>
                <a:cs typeface="Arial" panose="020B0604020202020204" pitchFamily="34" charset="0"/>
              </a:rPr>
              <a:t>18 хүртэлх насны </a:t>
            </a:r>
            <a:r>
              <a:rPr lang="mn-MN" sz="1000"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22</a:t>
            </a:r>
            <a:endParaRPr lang="mn-MN" sz="1000"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a:solidFill>
                  <a:schemeClr val="tx1">
                    <a:lumMod val="75000"/>
                    <a:lumOff val="25000"/>
                  </a:schemeClr>
                </a:solidFill>
                <a:latin typeface="Arial" panose="020B0604020202020204" pitchFamily="34" charset="0"/>
                <a:ea typeface="Times New Roman" panose="02020603050405020304" pitchFamily="18" charset="0"/>
                <a:cs typeface="Arial" panose="020B0604020202020204" pitchFamily="34" charset="0"/>
              </a:rPr>
              <a:t>Шүүхээр шийтгүүлсэн хүн </a:t>
            </a:r>
            <a:r>
              <a:rPr lang="mn-MN" sz="1000"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1014</a:t>
            </a:r>
            <a:endParaRPr lang="mn-MN" sz="1000"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p:txBody>
      </p:sp>
      <p:grpSp>
        <p:nvGrpSpPr>
          <p:cNvPr id="12" name="Group 11">
            <a:extLst>
              <a:ext uri="{FF2B5EF4-FFF2-40B4-BE49-F238E27FC236}">
                <a16:creationId xmlns="" xmlns:a16="http://schemas.microsoft.com/office/drawing/2014/main" id="{B78C23EB-A225-48D2-91AE-712E9E834A2D}"/>
              </a:ext>
            </a:extLst>
          </p:cNvPr>
          <p:cNvGrpSpPr/>
          <p:nvPr/>
        </p:nvGrpSpPr>
        <p:grpSpPr>
          <a:xfrm>
            <a:off x="359227" y="69655"/>
            <a:ext cx="4519482" cy="215444"/>
            <a:chOff x="359227" y="69655"/>
            <a:chExt cx="4519482" cy="215444"/>
          </a:xfrm>
        </p:grpSpPr>
        <p:cxnSp>
          <p:nvCxnSpPr>
            <p:cNvPr id="19" name="Straight Connector 18">
              <a:extLst>
                <a:ext uri="{FF2B5EF4-FFF2-40B4-BE49-F238E27FC236}">
                  <a16:creationId xmlns="" xmlns:a16="http://schemas.microsoft.com/office/drawing/2014/main" id="{554AA696-75D6-42E0-BB92-5F7CE2FC0853}"/>
                </a:ext>
              </a:extLst>
            </p:cNvPr>
            <p:cNvCxnSpPr>
              <a:cxnSpLocks/>
            </p:cNvCxnSpPr>
            <p:nvPr/>
          </p:nvCxnSpPr>
          <p:spPr>
            <a:xfrm flipH="1">
              <a:off x="359227" y="176893"/>
              <a:ext cx="270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 xmlns:a16="http://schemas.microsoft.com/office/drawing/2014/main" id="{9186FEAF-55F8-4C09-8B7B-2D60D4A8B3E4}"/>
                </a:ext>
              </a:extLst>
            </p:cNvPr>
            <p:cNvSpPr txBox="1"/>
            <p:nvPr/>
          </p:nvSpPr>
          <p:spPr>
            <a:xfrm>
              <a:off x="3039744" y="69655"/>
              <a:ext cx="1838965" cy="215444"/>
            </a:xfrm>
            <a:prstGeom prst="rect">
              <a:avLst/>
            </a:prstGeom>
            <a:noFill/>
          </p:spPr>
          <p:txBody>
            <a:bodyPr wrap="none" rtlCol="0">
              <a:spAutoFit/>
            </a:bodyPr>
            <a:lstStyle/>
            <a:p>
              <a:r>
                <a:rPr lang="mn-MN" sz="800" dirty="0">
                  <a:solidFill>
                    <a:srgbClr val="002060"/>
                  </a:solidFill>
                  <a:latin typeface="Arial" panose="020B0604020202020204" pitchFamily="34" charset="0"/>
                  <a:cs typeface="Arial" panose="020B0604020202020204" pitchFamily="34" charset="0"/>
                </a:rPr>
                <a:t>АЙМГИЙН ЕРӨНХИЙ МЭДЭЭЛЭЛ</a:t>
              </a:r>
            </a:p>
          </p:txBody>
        </p:sp>
      </p:gr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Tree>
    <p:extLst>
      <p:ext uri="{BB962C8B-B14F-4D97-AF65-F5344CB8AC3E}">
        <p14:creationId xmlns:p14="http://schemas.microsoft.com/office/powerpoint/2010/main" val="185710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 xmlns:a16="http://schemas.microsoft.com/office/drawing/2014/main" id="{1E4B7AA4-1F3F-4496-A90F-2CD04120EB86}"/>
              </a:ext>
            </a:extLst>
          </p:cNvPr>
          <p:cNvGrpSpPr/>
          <p:nvPr/>
        </p:nvGrpSpPr>
        <p:grpSpPr>
          <a:xfrm>
            <a:off x="159171" y="3181417"/>
            <a:ext cx="4778477" cy="180000"/>
            <a:chOff x="159171" y="3181417"/>
            <a:chExt cx="4778477" cy="180000"/>
          </a:xfrm>
        </p:grpSpPr>
        <p:sp>
          <p:nvSpPr>
            <p:cNvPr id="9" name="Rectangle: Rounded Corners 8">
              <a:extLst>
                <a:ext uri="{FF2B5EF4-FFF2-40B4-BE49-F238E27FC236}">
                  <a16:creationId xmlns="" xmlns:a16="http://schemas.microsoft.com/office/drawing/2014/main" id="{B67D74ED-4F64-465B-8B9F-D240FB105713}"/>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14</a:t>
              </a:r>
              <a:endParaRPr lang="mn-MN" sz="900" dirty="0">
                <a:solidFill>
                  <a:srgbClr val="002060"/>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 xmlns:a16="http://schemas.microsoft.com/office/drawing/2014/main" id="{10A89517-80ED-439A-B55F-1712162A8443}"/>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C92A6099-23AA-47AA-8074-DA1E9F7D50AC}"/>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11" name="TextBox 10">
            <a:extLst>
              <a:ext uri="{FF2B5EF4-FFF2-40B4-BE49-F238E27FC236}">
                <a16:creationId xmlns="" xmlns:a16="http://schemas.microsoft.com/office/drawing/2014/main" id="{FEE91D79-2EFC-4325-B44B-E87CC9065DEB}"/>
              </a:ext>
            </a:extLst>
          </p:cNvPr>
          <p:cNvSpPr txBox="1"/>
          <p:nvPr/>
        </p:nvSpPr>
        <p:spPr>
          <a:xfrm>
            <a:off x="216121" y="349623"/>
            <a:ext cx="4662588" cy="1862048"/>
          </a:xfrm>
          <a:prstGeom prst="rect">
            <a:avLst/>
          </a:prstGeom>
          <a:noFill/>
        </p:spPr>
        <p:txBody>
          <a:bodyPr wrap="square" rtlCol="0">
            <a:spAutoFit/>
          </a:bodyPr>
          <a:lstStyle/>
          <a:p>
            <a:pPr algn="just"/>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Мөнгө, банк</a:t>
            </a:r>
          </a:p>
          <a:p>
            <a:pPr marL="628650" lvl="1" indent="-171450" algn="just">
              <a:buFont typeface="Arial" panose="020B0604020202020204" pitchFamily="34" charset="0"/>
              <a:buChar char="•"/>
            </a:pPr>
            <a:r>
              <a:rPr lang="mn-MN" sz="900" dirty="0">
                <a:solidFill>
                  <a:schemeClr val="accent1"/>
                </a:solidFill>
                <a:latin typeface="Arial" panose="020B0604020202020204" pitchFamily="34" charset="0"/>
                <a:ea typeface="Times New Roman" panose="02020603050405020304" pitchFamily="18" charset="0"/>
                <a:cs typeface="Arial" panose="020B0604020202020204" pitchFamily="34" charset="0"/>
              </a:rPr>
              <a:t>Иргэдийн хадгаламжийн үлдэгдэл</a:t>
            </a:r>
          </a:p>
          <a:p>
            <a:pPr marL="1085850" lvl="2" indent="-171450" algn="just">
              <a:buFont typeface="Arial" panose="020B0604020202020204" pitchFamily="34" charset="0"/>
              <a:buChar char="•"/>
            </a:pP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91 582.4</a:t>
            </a:r>
            <a:r>
              <a:rPr lang="en-US" sz="8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a:t>
            </a:r>
            <a:r>
              <a:rPr lang="mn-MN" sz="800" dirty="0">
                <a:solidFill>
                  <a:srgbClr val="002060"/>
                </a:solidFill>
                <a:latin typeface="Arial" panose="020B0604020202020204" pitchFamily="34" charset="0"/>
                <a:ea typeface="Times New Roman" panose="02020603050405020304" pitchFamily="18" charset="0"/>
                <a:cs typeface="Arial" panose="020B0604020202020204" pitchFamily="34" charset="0"/>
              </a:rPr>
              <a:t>сая.төг</a:t>
            </a:r>
            <a:r>
              <a:rPr lang="en-US" sz="800" dirty="0">
                <a:solidFill>
                  <a:schemeClr val="accent1"/>
                </a:solidFill>
                <a:latin typeface="Arial" panose="020B0604020202020204" pitchFamily="34" charset="0"/>
                <a:ea typeface="Times New Roman" panose="02020603050405020304" pitchFamily="18" charset="0"/>
                <a:cs typeface="Arial" panose="020B0604020202020204" pitchFamily="34" charset="0"/>
              </a:rPr>
              <a:t>)</a:t>
            </a:r>
            <a:endParaRPr lang="mn-MN" sz="8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900" dirty="0">
                <a:solidFill>
                  <a:schemeClr val="accent1"/>
                </a:solidFill>
                <a:latin typeface="Arial" panose="020B0604020202020204" pitchFamily="34" charset="0"/>
                <a:ea typeface="Times New Roman" panose="02020603050405020304" pitchFamily="18" charset="0"/>
                <a:cs typeface="Arial" panose="020B0604020202020204" pitchFamily="34" charset="0"/>
              </a:rPr>
              <a:t>Зээлийн өрийн үлдэгдэл</a:t>
            </a:r>
          </a:p>
          <a:p>
            <a:pPr marL="1085850" lvl="2" indent="-171450" algn="just">
              <a:buFont typeface="Arial" panose="020B0604020202020204" pitchFamily="34" charset="0"/>
              <a:buChar char="•"/>
            </a:pP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115 477.4</a:t>
            </a:r>
            <a:r>
              <a:rPr lang="en-US" sz="8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a:t>
            </a:r>
            <a:r>
              <a:rPr lang="mn-MN" sz="800" dirty="0">
                <a:solidFill>
                  <a:srgbClr val="002060"/>
                </a:solidFill>
                <a:latin typeface="Arial" panose="020B0604020202020204" pitchFamily="34" charset="0"/>
                <a:ea typeface="Times New Roman" panose="02020603050405020304" pitchFamily="18" charset="0"/>
                <a:cs typeface="Arial" panose="020B0604020202020204" pitchFamily="34" charset="0"/>
              </a:rPr>
              <a:t>сая.төг</a:t>
            </a:r>
            <a:r>
              <a:rPr lang="en-US" sz="800" dirty="0">
                <a:solidFill>
                  <a:schemeClr val="accent1"/>
                </a:solidFill>
                <a:latin typeface="Arial" panose="020B0604020202020204" pitchFamily="34" charset="0"/>
                <a:ea typeface="Times New Roman" panose="02020603050405020304" pitchFamily="18" charset="0"/>
                <a:cs typeface="Arial" panose="020B0604020202020204" pitchFamily="34" charset="0"/>
              </a:rPr>
              <a:t>)</a:t>
            </a:r>
            <a:endParaRPr lang="mn-MN" sz="8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900" dirty="0">
                <a:solidFill>
                  <a:schemeClr val="accent1"/>
                </a:solidFill>
                <a:latin typeface="Arial" panose="020B0604020202020204" pitchFamily="34" charset="0"/>
                <a:ea typeface="Times New Roman" panose="02020603050405020304" pitchFamily="18" charset="0"/>
                <a:cs typeface="Arial" panose="020B0604020202020204" pitchFamily="34" charset="0"/>
              </a:rPr>
              <a:t>Чанаргүй зээлийн өрийн үлдэгдэл</a:t>
            </a:r>
          </a:p>
          <a:p>
            <a:pPr marL="1085850" lvl="2" indent="-171450" algn="just">
              <a:buFont typeface="Arial" panose="020B0604020202020204" pitchFamily="34" charset="0"/>
              <a:buChar char="•"/>
            </a:pP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1 021.7</a:t>
            </a:r>
            <a:r>
              <a:rPr lang="en-US" sz="8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a:t>
            </a:r>
            <a:r>
              <a:rPr lang="mn-MN" sz="800" dirty="0">
                <a:solidFill>
                  <a:srgbClr val="002060"/>
                </a:solidFill>
                <a:latin typeface="Arial" panose="020B0604020202020204" pitchFamily="34" charset="0"/>
                <a:ea typeface="Times New Roman" panose="02020603050405020304" pitchFamily="18" charset="0"/>
                <a:cs typeface="Arial" panose="020B0604020202020204" pitchFamily="34" charset="0"/>
              </a:rPr>
              <a:t>сая.төг</a:t>
            </a:r>
            <a:r>
              <a:rPr lang="en-US" sz="800" dirty="0">
                <a:solidFill>
                  <a:schemeClr val="accent1"/>
                </a:solidFill>
                <a:latin typeface="Arial" panose="020B0604020202020204" pitchFamily="34" charset="0"/>
                <a:ea typeface="Times New Roman" panose="02020603050405020304" pitchFamily="18" charset="0"/>
                <a:cs typeface="Arial" panose="020B0604020202020204" pitchFamily="34" charset="0"/>
              </a:rPr>
              <a:t>)</a:t>
            </a:r>
            <a:endParaRPr lang="mn-MN" sz="8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algn="just"/>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Төрийн санхүү</a:t>
            </a:r>
          </a:p>
          <a:p>
            <a:pPr marL="628650" lvl="1" indent="-171450" algn="just">
              <a:buFont typeface="Arial" panose="020B0604020202020204" pitchFamily="34" charset="0"/>
              <a:buChar char="•"/>
            </a:pPr>
            <a:r>
              <a:rPr lang="mn-MN" sz="900" dirty="0">
                <a:solidFill>
                  <a:schemeClr val="accent1"/>
                </a:solidFill>
                <a:latin typeface="Arial" panose="020B0604020202020204" pitchFamily="34" charset="0"/>
                <a:ea typeface="Times New Roman" panose="02020603050405020304" pitchFamily="18" charset="0"/>
                <a:cs typeface="Arial" panose="020B0604020202020204" pitchFamily="34" charset="0"/>
              </a:rPr>
              <a:t>Орон нутгийн төсвийн нийт орлого</a:t>
            </a:r>
          </a:p>
          <a:p>
            <a:pPr marL="1085850" lvl="2" indent="-171450" algn="just">
              <a:buFont typeface="Arial" panose="020B0604020202020204" pitchFamily="34" charset="0"/>
              <a:buChar char="•"/>
            </a:pP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10 510.4</a:t>
            </a:r>
            <a:r>
              <a:rPr lang="en-US" sz="8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a:t>
            </a:r>
            <a:r>
              <a:rPr lang="mn-MN" sz="800" dirty="0">
                <a:solidFill>
                  <a:srgbClr val="002060"/>
                </a:solidFill>
                <a:latin typeface="Arial" panose="020B0604020202020204" pitchFamily="34" charset="0"/>
                <a:ea typeface="Times New Roman" panose="02020603050405020304" pitchFamily="18" charset="0"/>
                <a:cs typeface="Arial" panose="020B0604020202020204" pitchFamily="34" charset="0"/>
              </a:rPr>
              <a:t>сая.төг</a:t>
            </a:r>
            <a:r>
              <a:rPr lang="en-US" sz="800" dirty="0">
                <a:solidFill>
                  <a:schemeClr val="accent1"/>
                </a:solidFill>
                <a:latin typeface="Arial" panose="020B0604020202020204" pitchFamily="34" charset="0"/>
                <a:ea typeface="Times New Roman" panose="02020603050405020304" pitchFamily="18" charset="0"/>
                <a:cs typeface="Arial" panose="020B0604020202020204" pitchFamily="34" charset="0"/>
              </a:rPr>
              <a:t>)</a:t>
            </a:r>
            <a:endParaRPr lang="mn-MN" sz="8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900" dirty="0">
                <a:solidFill>
                  <a:schemeClr val="accent1"/>
                </a:solidFill>
                <a:latin typeface="Arial" panose="020B0604020202020204" pitchFamily="34" charset="0"/>
                <a:ea typeface="Times New Roman" panose="02020603050405020304" pitchFamily="18" charset="0"/>
                <a:cs typeface="Arial" panose="020B0604020202020204" pitchFamily="34" charset="0"/>
              </a:rPr>
              <a:t>Орон нутгийн төсвийн нийт зарлага</a:t>
            </a:r>
          </a:p>
          <a:p>
            <a:pPr marL="1085850" lvl="2" indent="-171450" algn="just">
              <a:buFont typeface="Arial" panose="020B0604020202020204" pitchFamily="34" charset="0"/>
              <a:buChar char="•"/>
            </a:pP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653 481.4</a:t>
            </a:r>
            <a:r>
              <a:rPr lang="en-US" sz="8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a:t>
            </a:r>
            <a:r>
              <a:rPr lang="mn-MN" sz="800" dirty="0">
                <a:solidFill>
                  <a:srgbClr val="002060"/>
                </a:solidFill>
                <a:latin typeface="Arial" panose="020B0604020202020204" pitchFamily="34" charset="0"/>
                <a:ea typeface="Times New Roman" panose="02020603050405020304" pitchFamily="18" charset="0"/>
                <a:cs typeface="Arial" panose="020B0604020202020204" pitchFamily="34" charset="0"/>
              </a:rPr>
              <a:t>сая.төг</a:t>
            </a:r>
            <a:r>
              <a:rPr lang="en-US" sz="8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a:t>
            </a:r>
            <a:endParaRPr lang="mn-MN" sz="8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p:txBody>
      </p:sp>
      <p:pic>
        <p:nvPicPr>
          <p:cNvPr id="19" name="Picture 18">
            <a:extLst>
              <a:ext uri="{FF2B5EF4-FFF2-40B4-BE49-F238E27FC236}">
                <a16:creationId xmlns="" xmlns:a16="http://schemas.microsoft.com/office/drawing/2014/main" id="{09B73442-0936-4BED-98CB-ACD3080D919F}"/>
              </a:ext>
            </a:extLst>
          </p:cNvPr>
          <p:cNvPicPr>
            <a:picLocks noChangeAspect="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3599227" y="529686"/>
            <a:ext cx="720000" cy="720000"/>
          </a:xfrm>
          <a:prstGeom prst="rect">
            <a:avLst/>
          </a:prstGeom>
        </p:spPr>
      </p:pic>
      <p:grpSp>
        <p:nvGrpSpPr>
          <p:cNvPr id="12" name="Group 11">
            <a:extLst>
              <a:ext uri="{FF2B5EF4-FFF2-40B4-BE49-F238E27FC236}">
                <a16:creationId xmlns="" xmlns:a16="http://schemas.microsoft.com/office/drawing/2014/main" id="{E6C09258-0A5B-4B15-A405-33164ACBBF2C}"/>
              </a:ext>
            </a:extLst>
          </p:cNvPr>
          <p:cNvGrpSpPr/>
          <p:nvPr/>
        </p:nvGrpSpPr>
        <p:grpSpPr>
          <a:xfrm>
            <a:off x="359227" y="69655"/>
            <a:ext cx="4519482" cy="215444"/>
            <a:chOff x="359227" y="69655"/>
            <a:chExt cx="4519482" cy="215444"/>
          </a:xfrm>
        </p:grpSpPr>
        <p:cxnSp>
          <p:nvCxnSpPr>
            <p:cNvPr id="20" name="Straight Connector 19">
              <a:extLst>
                <a:ext uri="{FF2B5EF4-FFF2-40B4-BE49-F238E27FC236}">
                  <a16:creationId xmlns="" xmlns:a16="http://schemas.microsoft.com/office/drawing/2014/main" id="{10527CBD-88CC-4CCC-99BF-4859B2069C97}"/>
                </a:ext>
              </a:extLst>
            </p:cNvPr>
            <p:cNvCxnSpPr>
              <a:cxnSpLocks/>
            </p:cNvCxnSpPr>
            <p:nvPr/>
          </p:nvCxnSpPr>
          <p:spPr>
            <a:xfrm flipH="1">
              <a:off x="359227" y="176893"/>
              <a:ext cx="270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 xmlns:a16="http://schemas.microsoft.com/office/drawing/2014/main" id="{26E7A6F8-5F49-41CF-8D16-093A22F9BE28}"/>
                </a:ext>
              </a:extLst>
            </p:cNvPr>
            <p:cNvSpPr txBox="1"/>
            <p:nvPr/>
          </p:nvSpPr>
          <p:spPr>
            <a:xfrm>
              <a:off x="3039744" y="69655"/>
              <a:ext cx="1838965" cy="215444"/>
            </a:xfrm>
            <a:prstGeom prst="rect">
              <a:avLst/>
            </a:prstGeom>
            <a:noFill/>
          </p:spPr>
          <p:txBody>
            <a:bodyPr wrap="none" rtlCol="0">
              <a:spAutoFit/>
            </a:bodyPr>
            <a:lstStyle/>
            <a:p>
              <a:r>
                <a:rPr lang="mn-MN" sz="800" dirty="0">
                  <a:solidFill>
                    <a:srgbClr val="002060"/>
                  </a:solidFill>
                  <a:latin typeface="Arial" panose="020B0604020202020204" pitchFamily="34" charset="0"/>
                  <a:cs typeface="Arial" panose="020B0604020202020204" pitchFamily="34" charset="0"/>
                </a:rPr>
                <a:t>АЙМГИЙН ЕРӨНХИЙ МЭДЭЭЛЭЛ</a:t>
              </a:r>
            </a:p>
          </p:txBody>
        </p:sp>
      </p:gr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Tree>
    <p:extLst>
      <p:ext uri="{BB962C8B-B14F-4D97-AF65-F5344CB8AC3E}">
        <p14:creationId xmlns:p14="http://schemas.microsoft.com/office/powerpoint/2010/main" val="1446668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 xmlns:a16="http://schemas.microsoft.com/office/drawing/2014/main" id="{1E4B7AA4-1F3F-4496-A90F-2CD04120EB86}"/>
              </a:ext>
            </a:extLst>
          </p:cNvPr>
          <p:cNvGrpSpPr/>
          <p:nvPr/>
        </p:nvGrpSpPr>
        <p:grpSpPr>
          <a:xfrm>
            <a:off x="159171" y="3181417"/>
            <a:ext cx="4778477" cy="180000"/>
            <a:chOff x="159171" y="3181417"/>
            <a:chExt cx="4778477" cy="180000"/>
          </a:xfrm>
        </p:grpSpPr>
        <p:sp>
          <p:nvSpPr>
            <p:cNvPr id="9" name="Rectangle: Rounded Corners 8">
              <a:extLst>
                <a:ext uri="{FF2B5EF4-FFF2-40B4-BE49-F238E27FC236}">
                  <a16:creationId xmlns="" xmlns:a16="http://schemas.microsoft.com/office/drawing/2014/main" id="{B67D74ED-4F64-465B-8B9F-D240FB105713}"/>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15</a:t>
              </a:r>
              <a:endParaRPr lang="mn-MN" sz="900" dirty="0">
                <a:solidFill>
                  <a:srgbClr val="002060"/>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 xmlns:a16="http://schemas.microsoft.com/office/drawing/2014/main" id="{10A89517-80ED-439A-B55F-1712162A8443}"/>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C92A6099-23AA-47AA-8074-DA1E9F7D50AC}"/>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 xmlns:a16="http://schemas.microsoft.com/office/drawing/2014/main" id="{814DA822-37CC-4A72-8F79-F07BD6DCF082}"/>
              </a:ext>
            </a:extLst>
          </p:cNvPr>
          <p:cNvGrpSpPr/>
          <p:nvPr/>
        </p:nvGrpSpPr>
        <p:grpSpPr>
          <a:xfrm>
            <a:off x="359227" y="69171"/>
            <a:ext cx="4517294" cy="215444"/>
            <a:chOff x="359227" y="69171"/>
            <a:chExt cx="4517294" cy="215444"/>
          </a:xfrm>
        </p:grpSpPr>
        <p:cxnSp>
          <p:nvCxnSpPr>
            <p:cNvPr id="16" name="Straight Connector 15">
              <a:extLst>
                <a:ext uri="{FF2B5EF4-FFF2-40B4-BE49-F238E27FC236}">
                  <a16:creationId xmlns="" xmlns:a16="http://schemas.microsoft.com/office/drawing/2014/main" id="{302CD853-A41B-4656-925C-45EEDD69FF08}"/>
                </a:ext>
              </a:extLst>
            </p:cNvPr>
            <p:cNvCxnSpPr>
              <a:cxnSpLocks/>
            </p:cNvCxnSpPr>
            <p:nvPr/>
          </p:nvCxnSpPr>
          <p:spPr>
            <a:xfrm flipH="1">
              <a:off x="359227" y="176893"/>
              <a:ext cx="396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 xmlns:a16="http://schemas.microsoft.com/office/drawing/2014/main" id="{BD14C463-C5C2-4E0F-816F-73529D9DB472}"/>
                </a:ext>
              </a:extLst>
            </p:cNvPr>
            <p:cNvSpPr txBox="1"/>
            <p:nvPr/>
          </p:nvSpPr>
          <p:spPr>
            <a:xfrm>
              <a:off x="4308737" y="69171"/>
              <a:ext cx="567784"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ХҮН АМ</a:t>
              </a:r>
            </a:p>
          </p:txBody>
        </p:sp>
      </p:grpSp>
      <p:sp>
        <p:nvSpPr>
          <p:cNvPr id="18" name="TextBox 17">
            <a:extLst>
              <a:ext uri="{FF2B5EF4-FFF2-40B4-BE49-F238E27FC236}">
                <a16:creationId xmlns="" xmlns:a16="http://schemas.microsoft.com/office/drawing/2014/main" id="{47718889-BE2C-49D8-89AB-3448240C9E32}"/>
              </a:ext>
            </a:extLst>
          </p:cNvPr>
          <p:cNvSpPr txBox="1"/>
          <p:nvPr/>
        </p:nvSpPr>
        <p:spPr>
          <a:xfrm>
            <a:off x="216121" y="349623"/>
            <a:ext cx="4662588" cy="2492990"/>
          </a:xfrm>
          <a:prstGeom prst="rect">
            <a:avLst/>
          </a:prstGeom>
          <a:noFill/>
        </p:spPr>
        <p:txBody>
          <a:bodyPr wrap="square" rtlCol="0">
            <a:spAutoFit/>
          </a:bodyPr>
          <a:lstStyle/>
          <a:p>
            <a:pPr algn="just"/>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Хүн ам зүй</a:t>
            </a:r>
          </a:p>
          <a:p>
            <a:pPr algn="just"/>
            <a:endPar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algn="just"/>
            <a:r>
              <a:rPr lang="mn-MN" sz="1200" dirty="0">
                <a:solidFill>
                  <a:schemeClr val="accent1"/>
                </a:solidFill>
                <a:latin typeface="Arial" panose="020B0604020202020204" pitchFamily="34" charset="0"/>
                <a:ea typeface="Times New Roman" panose="02020603050405020304" pitchFamily="18" charset="0"/>
                <a:cs typeface="Arial" panose="020B0604020202020204" pitchFamily="34" charset="0"/>
              </a:rPr>
              <a:t>	Хүн ам зүй нь математик тооцоолол, загвар боловсруулахтай холбоотой. Тухайлбал</a:t>
            </a:r>
            <a:r>
              <a:rPr lang="en-US" sz="1200" dirty="0">
                <a:solidFill>
                  <a:schemeClr val="accent1"/>
                </a:solidFill>
                <a:latin typeface="Arial" panose="020B0604020202020204" pitchFamily="34" charset="0"/>
                <a:ea typeface="Times New Roman" panose="02020603050405020304" pitchFamily="18" charset="0"/>
                <a:cs typeface="Arial" panose="020B0604020202020204" pitchFamily="34" charset="0"/>
              </a:rPr>
              <a:t>:</a:t>
            </a:r>
            <a:r>
              <a:rPr lang="mn-MN" sz="1200" dirty="0">
                <a:solidFill>
                  <a:schemeClr val="accent1"/>
                </a:solidFill>
                <a:latin typeface="Arial" panose="020B0604020202020204" pitchFamily="34" charset="0"/>
                <a:ea typeface="Times New Roman" panose="02020603050405020304" pitchFamily="18" charset="0"/>
                <a:cs typeface="Arial" panose="020B0604020202020204" pitchFamily="34" charset="0"/>
              </a:rPr>
              <a:t> Хүн амын өсөлт, өөрчлөлтөнд нөлөөлөх 3 бүрэлдэхүүн хэсэг болох</a:t>
            </a:r>
          </a:p>
          <a:p>
            <a:pPr marL="628650" lvl="1" indent="-171450" algn="just">
              <a:buFont typeface="Arial" panose="020B0604020202020204" pitchFamily="34" charset="0"/>
              <a:buChar char="•"/>
            </a:pPr>
            <a:r>
              <a:rPr lang="mn-MN" sz="1200" dirty="0">
                <a:solidFill>
                  <a:schemeClr val="accent1"/>
                </a:solidFill>
                <a:latin typeface="Arial" panose="020B0604020202020204" pitchFamily="34" charset="0"/>
                <a:ea typeface="Times New Roman" panose="02020603050405020304" pitchFamily="18" charset="0"/>
                <a:cs typeface="Arial" panose="020B0604020202020204" pitchFamily="34" charset="0"/>
              </a:rPr>
              <a:t>Төрөлт</a:t>
            </a:r>
          </a:p>
          <a:p>
            <a:pPr marL="628650" lvl="1" indent="-171450" algn="just">
              <a:buFont typeface="Arial" panose="020B0604020202020204" pitchFamily="34" charset="0"/>
              <a:buChar char="•"/>
            </a:pPr>
            <a:r>
              <a:rPr lang="mn-MN" sz="1200" dirty="0">
                <a:solidFill>
                  <a:schemeClr val="accent1"/>
                </a:solidFill>
                <a:latin typeface="Arial" panose="020B0604020202020204" pitchFamily="34" charset="0"/>
                <a:ea typeface="Times New Roman" panose="02020603050405020304" pitchFamily="18" charset="0"/>
                <a:cs typeface="Arial" panose="020B0604020202020204" pitchFamily="34" charset="0"/>
              </a:rPr>
              <a:t>Нас баралт</a:t>
            </a:r>
          </a:p>
          <a:p>
            <a:pPr marL="628650" lvl="1" indent="-171450" algn="just">
              <a:buFont typeface="Arial" panose="020B0604020202020204" pitchFamily="34" charset="0"/>
              <a:buChar char="•"/>
            </a:pPr>
            <a:r>
              <a:rPr lang="mn-MN" sz="1200" dirty="0">
                <a:solidFill>
                  <a:schemeClr val="accent1"/>
                </a:solidFill>
                <a:latin typeface="Arial" panose="020B0604020202020204" pitchFamily="34" charset="0"/>
                <a:ea typeface="Times New Roman" panose="02020603050405020304" pitchFamily="18" charset="0"/>
                <a:cs typeface="Arial" panose="020B0604020202020204" pitchFamily="34" charset="0"/>
              </a:rPr>
              <a:t>Шилжилт хөдөлгөөний үзүүлэлтүүд</a:t>
            </a:r>
          </a:p>
          <a:p>
            <a:pPr algn="just"/>
            <a:r>
              <a:rPr lang="mn-MN" sz="1200" dirty="0">
                <a:solidFill>
                  <a:schemeClr val="accent1"/>
                </a:solidFill>
                <a:latin typeface="Arial" panose="020B0604020202020204" pitchFamily="34" charset="0"/>
                <a:ea typeface="Times New Roman" panose="02020603050405020304" pitchFamily="18" charset="0"/>
                <a:cs typeface="Arial" panose="020B0604020202020204" pitchFamily="34" charset="0"/>
              </a:rPr>
              <a:t>Тэдгээрийн хүн амын өсөлт, өөрчлөлтөнд нөлөөлөх нөлөөллийг тооцдог. Өөрөөр хэлбэл, хүн ам зүйн үзэгдлүүдийн хоорондох тоон уялдааг бусад үзэгдлүүдтэй хамаарах талаас нь тайлбарлахаас илүү тодорхойлон өгүүлэх, задлан шинжлэх онцлогтой.</a:t>
            </a:r>
            <a:endParaRPr lang="en-US" sz="12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Tree>
    <p:extLst>
      <p:ext uri="{BB962C8B-B14F-4D97-AF65-F5344CB8AC3E}">
        <p14:creationId xmlns:p14="http://schemas.microsoft.com/office/powerpoint/2010/main" val="3645153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 xmlns:a16="http://schemas.microsoft.com/office/drawing/2014/main" id="{1E4B7AA4-1F3F-4496-A90F-2CD04120EB86}"/>
              </a:ext>
            </a:extLst>
          </p:cNvPr>
          <p:cNvGrpSpPr/>
          <p:nvPr/>
        </p:nvGrpSpPr>
        <p:grpSpPr>
          <a:xfrm>
            <a:off x="159171" y="3181417"/>
            <a:ext cx="4778477" cy="180000"/>
            <a:chOff x="159171" y="3181417"/>
            <a:chExt cx="4778477" cy="180000"/>
          </a:xfrm>
        </p:grpSpPr>
        <p:sp>
          <p:nvSpPr>
            <p:cNvPr id="9" name="Rectangle: Rounded Corners 8">
              <a:extLst>
                <a:ext uri="{FF2B5EF4-FFF2-40B4-BE49-F238E27FC236}">
                  <a16:creationId xmlns="" xmlns:a16="http://schemas.microsoft.com/office/drawing/2014/main" id="{B67D74ED-4F64-465B-8B9F-D240FB105713}"/>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16</a:t>
              </a:r>
              <a:endParaRPr lang="mn-MN" sz="900" dirty="0">
                <a:solidFill>
                  <a:srgbClr val="002060"/>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 xmlns:a16="http://schemas.microsoft.com/office/drawing/2014/main" id="{10A89517-80ED-439A-B55F-1712162A8443}"/>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C92A6099-23AA-47AA-8074-DA1E9F7D50AC}"/>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 xmlns:a16="http://schemas.microsoft.com/office/drawing/2014/main" id="{814DA822-37CC-4A72-8F79-F07BD6DCF082}"/>
              </a:ext>
            </a:extLst>
          </p:cNvPr>
          <p:cNvGrpSpPr/>
          <p:nvPr/>
        </p:nvGrpSpPr>
        <p:grpSpPr>
          <a:xfrm>
            <a:off x="359227" y="69171"/>
            <a:ext cx="4517294" cy="215444"/>
            <a:chOff x="359227" y="69171"/>
            <a:chExt cx="4517294" cy="215444"/>
          </a:xfrm>
        </p:grpSpPr>
        <p:cxnSp>
          <p:nvCxnSpPr>
            <p:cNvPr id="16" name="Straight Connector 15">
              <a:extLst>
                <a:ext uri="{FF2B5EF4-FFF2-40B4-BE49-F238E27FC236}">
                  <a16:creationId xmlns="" xmlns:a16="http://schemas.microsoft.com/office/drawing/2014/main" id="{302CD853-A41B-4656-925C-45EEDD69FF08}"/>
                </a:ext>
              </a:extLst>
            </p:cNvPr>
            <p:cNvCxnSpPr>
              <a:cxnSpLocks/>
            </p:cNvCxnSpPr>
            <p:nvPr/>
          </p:nvCxnSpPr>
          <p:spPr>
            <a:xfrm flipH="1">
              <a:off x="359227" y="176893"/>
              <a:ext cx="396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 xmlns:a16="http://schemas.microsoft.com/office/drawing/2014/main" id="{BD14C463-C5C2-4E0F-816F-73529D9DB472}"/>
                </a:ext>
              </a:extLst>
            </p:cNvPr>
            <p:cNvSpPr txBox="1"/>
            <p:nvPr/>
          </p:nvSpPr>
          <p:spPr>
            <a:xfrm>
              <a:off x="4308737" y="69171"/>
              <a:ext cx="567784"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ХҮН АМ</a:t>
              </a:r>
            </a:p>
          </p:txBody>
        </p:sp>
      </p:grpSp>
      <p:sp>
        <p:nvSpPr>
          <p:cNvPr id="18" name="TextBox 17">
            <a:extLst>
              <a:ext uri="{FF2B5EF4-FFF2-40B4-BE49-F238E27FC236}">
                <a16:creationId xmlns="" xmlns:a16="http://schemas.microsoft.com/office/drawing/2014/main" id="{47718889-BE2C-49D8-89AB-3448240C9E32}"/>
              </a:ext>
            </a:extLst>
          </p:cNvPr>
          <p:cNvSpPr txBox="1"/>
          <p:nvPr/>
        </p:nvSpPr>
        <p:spPr>
          <a:xfrm>
            <a:off x="216121" y="349623"/>
            <a:ext cx="4662588" cy="2677656"/>
          </a:xfrm>
          <a:prstGeom prst="rect">
            <a:avLst/>
          </a:prstGeom>
          <a:noFill/>
        </p:spPr>
        <p:txBody>
          <a:bodyPr wrap="square" rtlCol="0">
            <a:spAutoFit/>
          </a:bodyPr>
          <a:lstStyle/>
          <a:p>
            <a:pPr algn="just"/>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Хүн ам судлал</a:t>
            </a:r>
          </a:p>
          <a:p>
            <a:pPr algn="just"/>
            <a:endPar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algn="just"/>
            <a:r>
              <a:rPr lang="mn-MN" sz="1200" dirty="0">
                <a:solidFill>
                  <a:schemeClr val="accent1"/>
                </a:solidFill>
                <a:latin typeface="Arial" panose="020B0604020202020204" pitchFamily="34" charset="0"/>
                <a:ea typeface="Times New Roman" panose="02020603050405020304" pitchFamily="18" charset="0"/>
                <a:cs typeface="Arial" panose="020B0604020202020204" pitchFamily="34" charset="0"/>
              </a:rPr>
              <a:t>	Хүн ам судлал нь хүн ам зүйн үзэгдлүүдийн уялдаа холбоог нийгэм, эдийн засаг, сэтгэл зүй, социологи, антропологи, газар зүй зэрэг бусад салбар шинжлэх ухаантай нягт уялдуулан авч судалдаг. </a:t>
            </a:r>
          </a:p>
          <a:p>
            <a:pPr algn="just"/>
            <a:r>
              <a:rPr lang="mn-MN" sz="1200" dirty="0">
                <a:solidFill>
                  <a:schemeClr val="accent1"/>
                </a:solidFill>
                <a:latin typeface="Arial" panose="020B0604020202020204" pitchFamily="34" charset="0"/>
                <a:ea typeface="Times New Roman" panose="02020603050405020304" pitchFamily="18" charset="0"/>
                <a:cs typeface="Arial" panose="020B0604020202020204" pitchFamily="34" charset="0"/>
              </a:rPr>
              <a:t>	Өөрөөр хэлбэл хүн ам, төрөлт, нас баралт, шилжих хөдөлгөөнд гарч буй өөрчлөлтийг бусад нийгэм, эдийн засаг, соёлын хүчин зүйлстэй хэрхэн уялдаж байгааг судалдаг.</a:t>
            </a:r>
          </a:p>
          <a:p>
            <a:pPr algn="just"/>
            <a:r>
              <a:rPr lang="mn-MN" sz="1200" dirty="0">
                <a:solidFill>
                  <a:schemeClr val="accent1"/>
                </a:solidFill>
                <a:latin typeface="Arial" panose="020B0604020202020204" pitchFamily="34" charset="0"/>
                <a:ea typeface="Times New Roman" panose="02020603050405020304" pitchFamily="18" charset="0"/>
                <a:cs typeface="Arial" panose="020B0604020202020204" pitchFamily="34" charset="0"/>
              </a:rPr>
              <a:t>	Хүн ам судлалын судалгааны ажлууд нь цэвэр хүн ам зүйн шинж чанартай, зарим нь эдийн засгийн буюу түүхийн шинж чанартай ч байж болно. Тиймээс ч эдийн засгийн хүн ам зүй, түүхийн хүн ам зүй, антропологийн хүн ам зүй гэх мэт ойлголтуудыг эрдэмтэд өргөн хэрэглэдэг байна.</a:t>
            </a:r>
            <a:endParaRPr lang="en-US" sz="12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Tree>
    <p:extLst>
      <p:ext uri="{BB962C8B-B14F-4D97-AF65-F5344CB8AC3E}">
        <p14:creationId xmlns:p14="http://schemas.microsoft.com/office/powerpoint/2010/main" val="1932432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 xmlns:a16="http://schemas.microsoft.com/office/drawing/2014/main" id="{1E4B7AA4-1F3F-4496-A90F-2CD04120EB86}"/>
              </a:ext>
            </a:extLst>
          </p:cNvPr>
          <p:cNvGrpSpPr/>
          <p:nvPr/>
        </p:nvGrpSpPr>
        <p:grpSpPr>
          <a:xfrm>
            <a:off x="159171" y="3181417"/>
            <a:ext cx="4778477" cy="180000"/>
            <a:chOff x="159171" y="3181417"/>
            <a:chExt cx="4778477" cy="180000"/>
          </a:xfrm>
        </p:grpSpPr>
        <p:sp>
          <p:nvSpPr>
            <p:cNvPr id="9" name="Rectangle: Rounded Corners 8">
              <a:extLst>
                <a:ext uri="{FF2B5EF4-FFF2-40B4-BE49-F238E27FC236}">
                  <a16:creationId xmlns="" xmlns:a16="http://schemas.microsoft.com/office/drawing/2014/main" id="{B67D74ED-4F64-465B-8B9F-D240FB105713}"/>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17</a:t>
              </a:r>
              <a:endParaRPr lang="mn-MN" sz="900" dirty="0">
                <a:solidFill>
                  <a:srgbClr val="002060"/>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 xmlns:a16="http://schemas.microsoft.com/office/drawing/2014/main" id="{10A89517-80ED-439A-B55F-1712162A8443}"/>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C92A6099-23AA-47AA-8074-DA1E9F7D50AC}"/>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 xmlns:a16="http://schemas.microsoft.com/office/drawing/2014/main" id="{814DA822-37CC-4A72-8F79-F07BD6DCF082}"/>
              </a:ext>
            </a:extLst>
          </p:cNvPr>
          <p:cNvGrpSpPr/>
          <p:nvPr/>
        </p:nvGrpSpPr>
        <p:grpSpPr>
          <a:xfrm>
            <a:off x="359227" y="69171"/>
            <a:ext cx="4517294" cy="215444"/>
            <a:chOff x="359227" y="69171"/>
            <a:chExt cx="4517294" cy="215444"/>
          </a:xfrm>
        </p:grpSpPr>
        <p:cxnSp>
          <p:nvCxnSpPr>
            <p:cNvPr id="16" name="Straight Connector 15">
              <a:extLst>
                <a:ext uri="{FF2B5EF4-FFF2-40B4-BE49-F238E27FC236}">
                  <a16:creationId xmlns="" xmlns:a16="http://schemas.microsoft.com/office/drawing/2014/main" id="{302CD853-A41B-4656-925C-45EEDD69FF08}"/>
                </a:ext>
              </a:extLst>
            </p:cNvPr>
            <p:cNvCxnSpPr>
              <a:cxnSpLocks/>
            </p:cNvCxnSpPr>
            <p:nvPr/>
          </p:nvCxnSpPr>
          <p:spPr>
            <a:xfrm flipH="1">
              <a:off x="359227" y="176893"/>
              <a:ext cx="396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 xmlns:a16="http://schemas.microsoft.com/office/drawing/2014/main" id="{BD14C463-C5C2-4E0F-816F-73529D9DB472}"/>
                </a:ext>
              </a:extLst>
            </p:cNvPr>
            <p:cNvSpPr txBox="1"/>
            <p:nvPr/>
          </p:nvSpPr>
          <p:spPr>
            <a:xfrm>
              <a:off x="4308737" y="69171"/>
              <a:ext cx="567784"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ХҮН АМ</a:t>
              </a:r>
            </a:p>
          </p:txBody>
        </p:sp>
      </p:grpSp>
      <p:sp>
        <p:nvSpPr>
          <p:cNvPr id="18" name="TextBox 17">
            <a:extLst>
              <a:ext uri="{FF2B5EF4-FFF2-40B4-BE49-F238E27FC236}">
                <a16:creationId xmlns="" xmlns:a16="http://schemas.microsoft.com/office/drawing/2014/main" id="{47718889-BE2C-49D8-89AB-3448240C9E32}"/>
              </a:ext>
            </a:extLst>
          </p:cNvPr>
          <p:cNvSpPr txBox="1"/>
          <p:nvPr/>
        </p:nvSpPr>
        <p:spPr>
          <a:xfrm>
            <a:off x="216121" y="349623"/>
            <a:ext cx="4662588" cy="2677656"/>
          </a:xfrm>
          <a:prstGeom prst="rect">
            <a:avLst/>
          </a:prstGeom>
          <a:noFill/>
        </p:spPr>
        <p:txBody>
          <a:bodyPr wrap="square" rtlCol="0">
            <a:spAutoFit/>
          </a:bodyPr>
          <a:lstStyle/>
          <a:p>
            <a:pPr algn="just"/>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Хүн амын хүйс</a:t>
            </a:r>
          </a:p>
          <a:p>
            <a:pPr algn="just"/>
            <a:r>
              <a:rPr lang="mn-MN" sz="1200" dirty="0">
                <a:solidFill>
                  <a:schemeClr val="accent1"/>
                </a:solidFill>
                <a:latin typeface="Arial" panose="020B0604020202020204" pitchFamily="34" charset="0"/>
                <a:ea typeface="Times New Roman" panose="02020603050405020304" pitchFamily="18" charset="0"/>
                <a:cs typeface="Arial" panose="020B0604020202020204" pitchFamily="34" charset="0"/>
              </a:rPr>
              <a:t>	Хүн амын бүтцэд хүн амын нас, хүйсийн байдал чухал байр суурь эзэлдэг бөгөөд эдгээр үзүүлэлтүүдийн өөрчлөлт, түүний шалтгаан зэрэг нь тухайн улс орон, бүс нутгийн нийгэм, эдийн засгийн хөгжлийн байдалтай уялдсан байдаг.</a:t>
            </a:r>
            <a:endParaRPr lang="en-US" sz="12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algn="just"/>
            <a:endParaRPr lang="en-US" sz="12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algn="just"/>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Хүн амын төрөлт</a:t>
            </a:r>
          </a:p>
          <a:p>
            <a:pPr algn="just"/>
            <a:r>
              <a:rPr lang="mn-MN" sz="1200" dirty="0">
                <a:solidFill>
                  <a:schemeClr val="accent1"/>
                </a:solidFill>
                <a:latin typeface="Arial" panose="020B0604020202020204" pitchFamily="34" charset="0"/>
                <a:ea typeface="Times New Roman" panose="02020603050405020304" pitchFamily="18" charset="0"/>
                <a:cs typeface="Arial" panose="020B0604020202020204" pitchFamily="34" charset="0"/>
              </a:rPr>
              <a:t>	Төрөлт нь хүн ам зүйн судалгаанд томоохон үүрэг гүйцэтгэдэг судалгааны чиглэлүүдийн нэг юм.</a:t>
            </a:r>
          </a:p>
          <a:p>
            <a:pPr algn="just"/>
            <a:endParaRPr lang="mn-MN" sz="12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algn="just"/>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Хүн амын нас баралт</a:t>
            </a:r>
          </a:p>
          <a:p>
            <a:pPr algn="just"/>
            <a:r>
              <a:rPr lang="mn-MN" sz="12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Нас баралт нь хүн амын бодит өсөлтөнд нөлөөлдөг гол үзүүлэлтүүдийн нэг юм.</a:t>
            </a:r>
            <a:endParaRPr lang="en-US" sz="12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algn="just"/>
            <a:endParaRPr lang="mn-MN" sz="12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Tree>
    <p:extLst>
      <p:ext uri="{BB962C8B-B14F-4D97-AF65-F5344CB8AC3E}">
        <p14:creationId xmlns:p14="http://schemas.microsoft.com/office/powerpoint/2010/main" val="1580739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 xmlns:a16="http://schemas.microsoft.com/office/drawing/2014/main" id="{29832590-F6BE-44BF-B89E-7A36F3AAC638}"/>
              </a:ext>
            </a:extLst>
          </p:cNvPr>
          <p:cNvGrpSpPr/>
          <p:nvPr/>
        </p:nvGrpSpPr>
        <p:grpSpPr>
          <a:xfrm>
            <a:off x="359227" y="69171"/>
            <a:ext cx="4517294" cy="215444"/>
            <a:chOff x="359227" y="69171"/>
            <a:chExt cx="4517294" cy="215444"/>
          </a:xfrm>
        </p:grpSpPr>
        <p:cxnSp>
          <p:nvCxnSpPr>
            <p:cNvPr id="4" name="Straight Connector 3">
              <a:extLst>
                <a:ext uri="{FF2B5EF4-FFF2-40B4-BE49-F238E27FC236}">
                  <a16:creationId xmlns="" xmlns:a16="http://schemas.microsoft.com/office/drawing/2014/main" id="{3C4D6C66-4042-49C1-BDD8-50AC3BF273F4}"/>
                </a:ext>
              </a:extLst>
            </p:cNvPr>
            <p:cNvCxnSpPr>
              <a:cxnSpLocks/>
            </p:cNvCxnSpPr>
            <p:nvPr/>
          </p:nvCxnSpPr>
          <p:spPr>
            <a:xfrm flipH="1">
              <a:off x="359227" y="176893"/>
              <a:ext cx="396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 xmlns:a16="http://schemas.microsoft.com/office/drawing/2014/main" id="{98C6ECB6-45EC-493C-8C47-21AB21A72AEA}"/>
                </a:ext>
              </a:extLst>
            </p:cNvPr>
            <p:cNvSpPr txBox="1"/>
            <p:nvPr/>
          </p:nvSpPr>
          <p:spPr>
            <a:xfrm>
              <a:off x="4308737" y="69171"/>
              <a:ext cx="567784"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ХҮН АМ</a:t>
              </a:r>
            </a:p>
          </p:txBody>
        </p:sp>
      </p:grpSp>
      <p:sp>
        <p:nvSpPr>
          <p:cNvPr id="10" name="TextBox 9">
            <a:extLst>
              <a:ext uri="{FF2B5EF4-FFF2-40B4-BE49-F238E27FC236}">
                <a16:creationId xmlns="" xmlns:a16="http://schemas.microsoft.com/office/drawing/2014/main" id="{4BAD6027-B1DB-4710-B516-D21997F6FCC7}"/>
              </a:ext>
            </a:extLst>
          </p:cNvPr>
          <p:cNvSpPr txBox="1"/>
          <p:nvPr/>
        </p:nvSpPr>
        <p:spPr>
          <a:xfrm>
            <a:off x="359227" y="237122"/>
            <a:ext cx="2484976" cy="215444"/>
          </a:xfrm>
          <a:prstGeom prst="rect">
            <a:avLst/>
          </a:prstGeom>
          <a:noFill/>
        </p:spPr>
        <p:txBody>
          <a:bodyPr wrap="none" rtlCol="0">
            <a:spAutoFit/>
          </a:bodyPr>
          <a:lstStyle/>
          <a:p>
            <a:r>
              <a:rPr lang="mn-MN" sz="800" dirty="0">
                <a:solidFill>
                  <a:srgbClr val="002060"/>
                </a:solidFill>
                <a:latin typeface="Arial" panose="020B0604020202020204" pitchFamily="34" charset="0"/>
                <a:cs typeface="Arial" panose="020B0604020202020204" pitchFamily="34" charset="0"/>
              </a:rPr>
              <a:t>Хүн амын тоо, насны бүлгээр, 2017 он, сумдаар</a:t>
            </a:r>
          </a:p>
        </p:txBody>
      </p:sp>
      <p:graphicFrame>
        <p:nvGraphicFramePr>
          <p:cNvPr id="13" name="Table 12">
            <a:extLst>
              <a:ext uri="{FF2B5EF4-FFF2-40B4-BE49-F238E27FC236}">
                <a16:creationId xmlns="" xmlns:a16="http://schemas.microsoft.com/office/drawing/2014/main" id="{2B870C41-58B4-474D-A960-38CFCC4E479F}"/>
              </a:ext>
            </a:extLst>
          </p:cNvPr>
          <p:cNvGraphicFramePr>
            <a:graphicFrameLocks noGrp="1"/>
          </p:cNvGraphicFramePr>
          <p:nvPr>
            <p:extLst>
              <p:ext uri="{D42A27DB-BD31-4B8C-83A1-F6EECF244321}">
                <p14:modId xmlns:p14="http://schemas.microsoft.com/office/powerpoint/2010/main" val="1604617306"/>
              </p:ext>
            </p:extLst>
          </p:nvPr>
        </p:nvGraphicFramePr>
        <p:xfrm>
          <a:off x="270326" y="438408"/>
          <a:ext cx="4315961" cy="2758695"/>
        </p:xfrm>
        <a:graphic>
          <a:graphicData uri="http://schemas.openxmlformats.org/drawingml/2006/table">
            <a:tbl>
              <a:tblPr>
                <a:tableStyleId>{2D5ABB26-0587-4C30-8999-92F81FD0307C}</a:tableStyleId>
              </a:tblPr>
              <a:tblGrid>
                <a:gridCol w="866695">
                  <a:extLst>
                    <a:ext uri="{9D8B030D-6E8A-4147-A177-3AD203B41FA5}">
                      <a16:colId xmlns="" xmlns:a16="http://schemas.microsoft.com/office/drawing/2014/main" val="20000"/>
                    </a:ext>
                  </a:extLst>
                </a:gridCol>
                <a:gridCol w="632505">
                  <a:extLst>
                    <a:ext uri="{9D8B030D-6E8A-4147-A177-3AD203B41FA5}">
                      <a16:colId xmlns="" xmlns:a16="http://schemas.microsoft.com/office/drawing/2014/main" val="2703862115"/>
                    </a:ext>
                  </a:extLst>
                </a:gridCol>
                <a:gridCol w="686134">
                  <a:extLst>
                    <a:ext uri="{9D8B030D-6E8A-4147-A177-3AD203B41FA5}">
                      <a16:colId xmlns="" xmlns:a16="http://schemas.microsoft.com/office/drawing/2014/main" val="20001"/>
                    </a:ext>
                  </a:extLst>
                </a:gridCol>
                <a:gridCol w="686134">
                  <a:extLst>
                    <a:ext uri="{9D8B030D-6E8A-4147-A177-3AD203B41FA5}">
                      <a16:colId xmlns="" xmlns:a16="http://schemas.microsoft.com/office/drawing/2014/main" val="20002"/>
                    </a:ext>
                  </a:extLst>
                </a:gridCol>
                <a:gridCol w="686134">
                  <a:extLst>
                    <a:ext uri="{9D8B030D-6E8A-4147-A177-3AD203B41FA5}">
                      <a16:colId xmlns="" xmlns:a16="http://schemas.microsoft.com/office/drawing/2014/main" val="20003"/>
                    </a:ext>
                  </a:extLst>
                </a:gridCol>
                <a:gridCol w="758359">
                  <a:extLst>
                    <a:ext uri="{9D8B030D-6E8A-4147-A177-3AD203B41FA5}">
                      <a16:colId xmlns="" xmlns:a16="http://schemas.microsoft.com/office/drawing/2014/main" val="1195971881"/>
                    </a:ext>
                  </a:extLst>
                </a:gridCol>
              </a:tblGrid>
              <a:tr h="130620">
                <a:tc>
                  <a:txBody>
                    <a:bodyPr/>
                    <a:lstStyle/>
                    <a:p>
                      <a:pPr algn="ctr" fontAlgn="ctr"/>
                      <a:r>
                        <a:rPr lang="en-US" sz="700" u="none" strike="noStrike" dirty="0">
                          <a:solidFill>
                            <a:schemeClr val="bg1"/>
                          </a:solidFill>
                          <a:latin typeface="Arial" panose="020B0604020202020204" pitchFamily="34" charset="0"/>
                          <a:cs typeface="Arial" panose="020B0604020202020204" pitchFamily="34" charset="0"/>
                        </a:rPr>
                        <a:t> </a:t>
                      </a:r>
                      <a:r>
                        <a:rPr lang="mn-MN" sz="700" u="none" strike="noStrike" dirty="0">
                          <a:solidFill>
                            <a:schemeClr val="bg1"/>
                          </a:solidFill>
                          <a:latin typeface="Arial" panose="020B0604020202020204" pitchFamily="34" charset="0"/>
                          <a:cs typeface="Arial" panose="020B0604020202020204" pitchFamily="34" charset="0"/>
                        </a:rPr>
                        <a:t>Сумдын нэр</a:t>
                      </a:r>
                      <a:endParaRPr lang="en-US" sz="7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fontAlgn="ctr"/>
                      <a:r>
                        <a:rPr lang="mn-MN" sz="700" u="none" strike="noStrike" dirty="0">
                          <a:solidFill>
                            <a:schemeClr val="bg1"/>
                          </a:solidFill>
                          <a:latin typeface="Arial" panose="020B0604020202020204" pitchFamily="34" charset="0"/>
                          <a:cs typeface="Arial" panose="020B0604020202020204" pitchFamily="34" charset="0"/>
                        </a:rPr>
                        <a:t>Нийт хүн ам </a:t>
                      </a:r>
                      <a:endParaRPr lang="mn-MN" sz="700" b="0" i="0" u="none" strike="noStrike" dirty="0">
                        <a:solidFill>
                          <a:schemeClr val="bg1"/>
                        </a:solidFill>
                        <a:latin typeface="Arial" pitchFamily="34" charset="0"/>
                        <a:cs typeface="Arial" pitchFamily="34" charset="0"/>
                      </a:endParaRPr>
                    </a:p>
                  </a:txBody>
                  <a:tcPr marL="9525" marR="9525" marT="9525"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fontAlgn="ctr"/>
                      <a:r>
                        <a:rPr lang="en-US" sz="700" u="none" strike="noStrike" dirty="0">
                          <a:solidFill>
                            <a:schemeClr val="bg1"/>
                          </a:solidFill>
                          <a:latin typeface="Arial" panose="020B0604020202020204" pitchFamily="34" charset="0"/>
                          <a:cs typeface="Arial" panose="020B0604020202020204" pitchFamily="34" charset="0"/>
                        </a:rPr>
                        <a:t>0-14</a:t>
                      </a:r>
                      <a:endParaRPr lang="en-US" sz="700" b="0" i="0" u="none" strike="noStrike" dirty="0">
                        <a:solidFill>
                          <a:schemeClr val="bg1"/>
                        </a:solidFill>
                        <a:latin typeface="Arial" pitchFamily="34" charset="0"/>
                        <a:cs typeface="Arial" pitchFamily="34" charset="0"/>
                      </a:endParaRPr>
                    </a:p>
                  </a:txBody>
                  <a:tcPr marL="9525" marR="9525" marT="9525"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700" u="none" strike="noStrike" dirty="0">
                          <a:solidFill>
                            <a:schemeClr val="bg1"/>
                          </a:solidFill>
                          <a:latin typeface="Arial" panose="020B0604020202020204" pitchFamily="34" charset="0"/>
                          <a:cs typeface="Arial" panose="020B0604020202020204" pitchFamily="34" charset="0"/>
                        </a:rPr>
                        <a:t>15-64</a:t>
                      </a:r>
                      <a:endParaRPr lang="en-US" sz="7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fontAlgn="ctr"/>
                      <a:r>
                        <a:rPr lang="en-US" sz="700" u="none" strike="noStrike" dirty="0">
                          <a:solidFill>
                            <a:schemeClr val="bg1"/>
                          </a:solidFill>
                          <a:latin typeface="Arial" panose="020B0604020202020204" pitchFamily="34" charset="0"/>
                          <a:cs typeface="Arial" panose="020B0604020202020204" pitchFamily="34" charset="0"/>
                        </a:rPr>
                        <a:t>65+</a:t>
                      </a:r>
                      <a:endParaRPr lang="en-US" sz="7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fontAlgn="ctr"/>
                      <a:r>
                        <a:rPr lang="mn-MN" sz="700" b="0" i="0" u="none" strike="noStrike" dirty="0">
                          <a:solidFill>
                            <a:schemeClr val="bg1"/>
                          </a:solidFill>
                          <a:latin typeface="Arial" pitchFamily="34" charset="0"/>
                          <a:cs typeface="Arial" pitchFamily="34" charset="0"/>
                        </a:rPr>
                        <a:t>Эрэмбэ</a:t>
                      </a:r>
                    </a:p>
                  </a:txBody>
                  <a:tcPr marL="9525" marR="9525" marT="9525" marB="0" anchor="ctr">
                    <a:solidFill>
                      <a:schemeClr val="accent1"/>
                    </a:solidFill>
                  </a:tcPr>
                </a:tc>
                <a:extLst>
                  <a:ext uri="{0D108BD9-81ED-4DB2-BD59-A6C34878D82A}">
                    <a16:rowId xmlns="" xmlns:a16="http://schemas.microsoft.com/office/drawing/2014/main" val="10000"/>
                  </a:ext>
                </a:extLst>
              </a:tr>
              <a:tr h="130620">
                <a:tc>
                  <a:txBody>
                    <a:bodyPr/>
                    <a:lstStyle/>
                    <a:p>
                      <a:pPr algn="l" fontAlgn="b"/>
                      <a:r>
                        <a:rPr lang="en-US" sz="800" b="0" i="0" u="none" strike="noStrike" dirty="0" err="1">
                          <a:solidFill>
                            <a:srgbClr val="002060"/>
                          </a:solidFill>
                          <a:effectLst/>
                          <a:latin typeface="Arial Mon" panose="020B0500000000000000" pitchFamily="34" charset="0"/>
                        </a:rPr>
                        <a:t>Ýðäýíýáóëãàí</a:t>
                      </a:r>
                      <a:endParaRPr lang="en-US" sz="8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r" fontAlgn="b"/>
                      <a:r>
                        <a:rPr lang="en-US" sz="800" b="0" i="0" u="none" strike="noStrike">
                          <a:solidFill>
                            <a:srgbClr val="002060"/>
                          </a:solidFill>
                          <a:effectLst/>
                          <a:latin typeface="Arial Mon" panose="020B0500000000000000" pitchFamily="34" charset="0"/>
                        </a:rPr>
                        <a:t>21620</a:t>
                      </a:r>
                    </a:p>
                  </a:txBody>
                  <a:tcPr marL="9525" marR="9525" marT="9525" marB="0" anchor="b">
                    <a:lnR w="38100" cap="flat" cmpd="sng" algn="ctr">
                      <a:solidFill>
                        <a:schemeClr val="bg1"/>
                      </a:solidFill>
                      <a:prstDash val="solid"/>
                      <a:round/>
                      <a:headEnd type="none" w="med" len="med"/>
                      <a:tailEnd type="none" w="med" len="med"/>
                    </a:lnR>
                    <a:solidFill>
                      <a:schemeClr val="accent1">
                        <a:lumMod val="20000"/>
                        <a:lumOff val="80000"/>
                      </a:schemeClr>
                    </a:solidFill>
                  </a:tcPr>
                </a:tc>
                <a:tc>
                  <a:txBody>
                    <a:bodyPr/>
                    <a:lstStyle/>
                    <a:p>
                      <a:pPr algn="r" fontAlgn="b"/>
                      <a:r>
                        <a:rPr lang="en-US" sz="800" b="0" i="0" u="none" strike="noStrike">
                          <a:solidFill>
                            <a:srgbClr val="002060"/>
                          </a:solidFill>
                          <a:effectLst/>
                          <a:latin typeface="Arial Mon" panose="020B0500000000000000" pitchFamily="34" charset="0"/>
                        </a:rPr>
                        <a:t>6384</a:t>
                      </a:r>
                    </a:p>
                  </a:txBody>
                  <a:tcPr marL="9525" marR="9525" marT="9525" marB="0" anchor="b">
                    <a:lnL w="38100" cap="flat" cmpd="sng" algn="ctr">
                      <a:solidFill>
                        <a:schemeClr val="bg1"/>
                      </a:solidFill>
                      <a:prstDash val="solid"/>
                      <a:round/>
                      <a:headEnd type="none" w="med" len="med"/>
                      <a:tailEnd type="none" w="med" len="med"/>
                    </a:lnL>
                    <a:solidFill>
                      <a:schemeClr val="accent1">
                        <a:lumMod val="20000"/>
                        <a:lumOff val="80000"/>
                      </a:schemeClr>
                    </a:solidFill>
                  </a:tcPr>
                </a:tc>
                <a:tc>
                  <a:txBody>
                    <a:bodyPr/>
                    <a:lstStyle/>
                    <a:p>
                      <a:pPr algn="r" fontAlgn="b"/>
                      <a:r>
                        <a:rPr lang="en-US" sz="800" b="0" i="0" u="none" strike="noStrike">
                          <a:solidFill>
                            <a:srgbClr val="002060"/>
                          </a:solidFill>
                          <a:effectLst/>
                          <a:latin typeface="Arial Mon" panose="020B0500000000000000" pitchFamily="34" charset="0"/>
                        </a:rPr>
                        <a:t>12537</a:t>
                      </a:r>
                    </a:p>
                  </a:txBody>
                  <a:tcPr marL="9525" marR="9525" marT="9525" marB="0" anchor="b">
                    <a:solidFill>
                      <a:schemeClr val="accent1">
                        <a:lumMod val="20000"/>
                        <a:lumOff val="80000"/>
                      </a:schemeClr>
                    </a:solidFill>
                  </a:tcPr>
                </a:tc>
                <a:tc>
                  <a:txBody>
                    <a:bodyPr/>
                    <a:lstStyle/>
                    <a:p>
                      <a:pPr algn="r" fontAlgn="b"/>
                      <a:r>
                        <a:rPr lang="en-US" sz="800" b="0" i="0" u="none" strike="noStrike">
                          <a:solidFill>
                            <a:srgbClr val="002060"/>
                          </a:solidFill>
                          <a:effectLst/>
                          <a:latin typeface="Arial Mon" panose="020B0500000000000000" pitchFamily="34" charset="0"/>
                        </a:rPr>
                        <a:t>1036</a:t>
                      </a:r>
                    </a:p>
                  </a:txBody>
                  <a:tcPr marL="9525" marR="9525" marT="9525" marB="0" anchor="b">
                    <a:solidFill>
                      <a:schemeClr val="accent1">
                        <a:lumMod val="20000"/>
                        <a:lumOff val="80000"/>
                      </a:schemeClr>
                    </a:solidFill>
                  </a:tcPr>
                </a:tc>
                <a:tc>
                  <a:txBody>
                    <a:bodyPr/>
                    <a:lstStyle/>
                    <a:p>
                      <a:pPr algn="ctr" fontAlgn="b"/>
                      <a:r>
                        <a:rPr lang="en-US" sz="700" b="1" i="0" u="none" strike="noStrike" dirty="0">
                          <a:solidFill>
                            <a:schemeClr val="accent2"/>
                          </a:solidFill>
                          <a:latin typeface="Arial" pitchFamily="34" charset="0"/>
                          <a:cs typeface="Arial" pitchFamily="34" charset="0"/>
                        </a:rPr>
                        <a:t>I</a:t>
                      </a:r>
                      <a:r>
                        <a:rPr lang="mn-MN" sz="700" b="1" i="0" u="none" strike="noStrike" dirty="0">
                          <a:solidFill>
                            <a:schemeClr val="accent2"/>
                          </a:solidFill>
                          <a:latin typeface="Arial" pitchFamily="34" charset="0"/>
                          <a:cs typeface="Arial" pitchFamily="34" charset="0"/>
                        </a:rPr>
                        <a:t> </a:t>
                      </a:r>
                      <a:r>
                        <a:rPr lang="mn-MN" sz="700" b="0" i="0" u="none" strike="noStrike" dirty="0">
                          <a:solidFill>
                            <a:schemeClr val="accent2"/>
                          </a:solidFill>
                          <a:latin typeface="Arial" pitchFamily="34" charset="0"/>
                          <a:cs typeface="Arial" pitchFamily="34" charset="0"/>
                        </a:rPr>
                        <a:t>хамгийн их</a:t>
                      </a:r>
                      <a:endParaRPr lang="en-US" sz="700" b="0" i="0" u="none" strike="noStrike" dirty="0">
                        <a:solidFill>
                          <a:schemeClr val="accent2"/>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10001"/>
                  </a:ext>
                </a:extLst>
              </a:tr>
              <a:tr h="130620">
                <a:tc>
                  <a:txBody>
                    <a:bodyPr/>
                    <a:lstStyle/>
                    <a:p>
                      <a:pPr algn="l" fontAlgn="b"/>
                      <a:r>
                        <a:rPr lang="en-US" sz="800" b="0" i="0" u="none" strike="noStrike" dirty="0" err="1">
                          <a:solidFill>
                            <a:srgbClr val="002060"/>
                          </a:solidFill>
                          <a:effectLst/>
                          <a:latin typeface="Arial Mon" panose="020B0500000000000000" pitchFamily="34" charset="0"/>
                        </a:rPr>
                        <a:t>Áàòöýíãýë</a:t>
                      </a:r>
                      <a:endParaRPr lang="en-US" sz="800" b="0" i="0" u="none" strike="noStrike" dirty="0">
                        <a:solidFill>
                          <a:srgbClr val="002060"/>
                        </a:solidFill>
                        <a:effectLst/>
                        <a:latin typeface="Arial Mon" panose="020B0500000000000000" pitchFamily="34" charset="0"/>
                      </a:endParaRPr>
                    </a:p>
                  </a:txBody>
                  <a:tcPr marL="9525" marR="9525" marT="9525" marB="0" anchor="b"/>
                </a:tc>
                <a:tc>
                  <a:txBody>
                    <a:bodyPr/>
                    <a:lstStyle/>
                    <a:p>
                      <a:pPr algn="r" fontAlgn="b"/>
                      <a:r>
                        <a:rPr lang="en-US" sz="800" b="0" i="0" u="none" strike="noStrike">
                          <a:solidFill>
                            <a:srgbClr val="002060"/>
                          </a:solidFill>
                          <a:effectLst/>
                          <a:latin typeface="Arial Mon" panose="020B0500000000000000" pitchFamily="34" charset="0"/>
                        </a:rPr>
                        <a:t>3784</a:t>
                      </a:r>
                    </a:p>
                  </a:txBody>
                  <a:tcPr marL="9525" marR="9525" marT="9525" marB="0" anchor="b">
                    <a:lnR w="38100" cap="flat" cmpd="sng" algn="ctr">
                      <a:solidFill>
                        <a:schemeClr val="bg1"/>
                      </a:solidFill>
                      <a:prstDash val="solid"/>
                      <a:round/>
                      <a:headEnd type="none" w="med" len="med"/>
                      <a:tailEnd type="none" w="med" len="med"/>
                    </a:lnR>
                  </a:tcPr>
                </a:tc>
                <a:tc>
                  <a:txBody>
                    <a:bodyPr/>
                    <a:lstStyle/>
                    <a:p>
                      <a:pPr algn="r" fontAlgn="b"/>
                      <a:r>
                        <a:rPr lang="en-US" sz="800" b="0" i="0" u="none" strike="noStrike">
                          <a:solidFill>
                            <a:srgbClr val="002060"/>
                          </a:solidFill>
                          <a:effectLst/>
                          <a:latin typeface="Arial Mon" panose="020B0500000000000000" pitchFamily="34" charset="0"/>
                        </a:rPr>
                        <a:t>1109</a:t>
                      </a:r>
                    </a:p>
                  </a:txBody>
                  <a:tcPr marL="9525" marR="9525" marT="9525" marB="0" anchor="b">
                    <a:lnL w="38100" cap="flat" cmpd="sng" algn="ctr">
                      <a:solidFill>
                        <a:schemeClr val="bg1"/>
                      </a:solidFill>
                      <a:prstDash val="solid"/>
                      <a:round/>
                      <a:headEnd type="none" w="med" len="med"/>
                      <a:tailEnd type="none" w="med" len="med"/>
                    </a:lnL>
                  </a:tcPr>
                </a:tc>
                <a:tc>
                  <a:txBody>
                    <a:bodyPr/>
                    <a:lstStyle/>
                    <a:p>
                      <a:pPr algn="r" fontAlgn="b"/>
                      <a:r>
                        <a:rPr lang="en-US" sz="800" b="0" i="0" u="none" strike="noStrike">
                          <a:solidFill>
                            <a:srgbClr val="002060"/>
                          </a:solidFill>
                          <a:effectLst/>
                          <a:latin typeface="Arial Mon" panose="020B0500000000000000" pitchFamily="34" charset="0"/>
                        </a:rPr>
                        <a:t>2145</a:t>
                      </a:r>
                    </a:p>
                  </a:txBody>
                  <a:tcPr marL="9525" marR="9525" marT="9525" marB="0" anchor="b"/>
                </a:tc>
                <a:tc>
                  <a:txBody>
                    <a:bodyPr/>
                    <a:lstStyle/>
                    <a:p>
                      <a:pPr algn="r" fontAlgn="b"/>
                      <a:r>
                        <a:rPr lang="en-US" sz="800" b="0" i="0" u="none" strike="noStrike">
                          <a:solidFill>
                            <a:srgbClr val="002060"/>
                          </a:solidFill>
                          <a:effectLst/>
                          <a:latin typeface="Arial Mon" panose="020B0500000000000000" pitchFamily="34" charset="0"/>
                        </a:rPr>
                        <a:t>200</a:t>
                      </a:r>
                    </a:p>
                  </a:txBody>
                  <a:tcPr marL="9525" marR="9525" marT="9525" marB="0" anchor="b"/>
                </a:tc>
                <a:tc>
                  <a:txBody>
                    <a:bodyPr/>
                    <a:lstStyle/>
                    <a:p>
                      <a:pPr algn="ctr" fontAlgn="b"/>
                      <a:endParaRPr lang="en-US" sz="700" b="1" i="0" u="none" strike="noStrike" dirty="0">
                        <a:solidFill>
                          <a:srgbClr val="002060"/>
                        </a:solidFill>
                        <a:latin typeface="Arial" pitchFamily="34" charset="0"/>
                        <a:cs typeface="Arial" pitchFamily="34" charset="0"/>
                      </a:endParaRPr>
                    </a:p>
                  </a:txBody>
                  <a:tcPr marL="9525" marR="9525" marT="9525" marB="0" anchor="ctr"/>
                </a:tc>
                <a:extLst>
                  <a:ext uri="{0D108BD9-81ED-4DB2-BD59-A6C34878D82A}">
                    <a16:rowId xmlns="" xmlns:a16="http://schemas.microsoft.com/office/drawing/2014/main" val="10002"/>
                  </a:ext>
                </a:extLst>
              </a:tr>
              <a:tr h="130620">
                <a:tc>
                  <a:txBody>
                    <a:bodyPr/>
                    <a:lstStyle/>
                    <a:p>
                      <a:pPr algn="l" fontAlgn="b"/>
                      <a:r>
                        <a:rPr lang="en-US" sz="800" b="0" i="0" u="none" strike="noStrike" dirty="0" err="1">
                          <a:solidFill>
                            <a:srgbClr val="002060"/>
                          </a:solidFill>
                          <a:effectLst/>
                          <a:latin typeface="Arial Mon" panose="020B0500000000000000" pitchFamily="34" charset="0"/>
                        </a:rPr>
                        <a:t>Áóëãàí</a:t>
                      </a:r>
                      <a:endParaRPr lang="en-US" sz="8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r" fontAlgn="b"/>
                      <a:r>
                        <a:rPr lang="en-US" sz="800" b="0" i="0" u="none" strike="noStrike">
                          <a:solidFill>
                            <a:srgbClr val="002060"/>
                          </a:solidFill>
                          <a:effectLst/>
                          <a:latin typeface="Arial Mon" panose="020B0500000000000000" pitchFamily="34" charset="0"/>
                        </a:rPr>
                        <a:t>2713</a:t>
                      </a:r>
                    </a:p>
                  </a:txBody>
                  <a:tcPr marL="9525" marR="9525" marT="9525" marB="0" anchor="b">
                    <a:lnR w="38100" cap="flat" cmpd="sng" algn="ctr">
                      <a:solidFill>
                        <a:schemeClr val="bg1"/>
                      </a:solidFill>
                      <a:prstDash val="solid"/>
                      <a:round/>
                      <a:headEnd type="none" w="med" len="med"/>
                      <a:tailEnd type="none" w="med" len="med"/>
                    </a:lnR>
                    <a:solidFill>
                      <a:schemeClr val="accent1">
                        <a:lumMod val="20000"/>
                        <a:lumOff val="80000"/>
                      </a:schemeClr>
                    </a:solidFill>
                  </a:tcPr>
                </a:tc>
                <a:tc>
                  <a:txBody>
                    <a:bodyPr/>
                    <a:lstStyle/>
                    <a:p>
                      <a:pPr algn="r" fontAlgn="b"/>
                      <a:r>
                        <a:rPr lang="en-US" sz="800" b="0" i="0" u="none" strike="noStrike">
                          <a:solidFill>
                            <a:srgbClr val="002060"/>
                          </a:solidFill>
                          <a:effectLst/>
                          <a:latin typeface="Arial Mon" panose="020B0500000000000000" pitchFamily="34" charset="0"/>
                        </a:rPr>
                        <a:t>791</a:t>
                      </a:r>
                    </a:p>
                  </a:txBody>
                  <a:tcPr marL="9525" marR="9525" marT="9525" marB="0" anchor="b">
                    <a:lnL w="38100" cap="flat" cmpd="sng" algn="ctr">
                      <a:solidFill>
                        <a:schemeClr val="bg1"/>
                      </a:solidFill>
                      <a:prstDash val="solid"/>
                      <a:round/>
                      <a:headEnd type="none" w="med" len="med"/>
                      <a:tailEnd type="none" w="med" len="med"/>
                    </a:lnL>
                    <a:solidFill>
                      <a:schemeClr val="accent1">
                        <a:lumMod val="20000"/>
                        <a:lumOff val="80000"/>
                      </a:schemeClr>
                    </a:solidFill>
                  </a:tcPr>
                </a:tc>
                <a:tc>
                  <a:txBody>
                    <a:bodyPr/>
                    <a:lstStyle/>
                    <a:p>
                      <a:pPr algn="r" fontAlgn="b"/>
                      <a:r>
                        <a:rPr lang="en-US" sz="800" b="0" i="0" u="none" strike="noStrike">
                          <a:solidFill>
                            <a:srgbClr val="002060"/>
                          </a:solidFill>
                          <a:effectLst/>
                          <a:latin typeface="Arial Mon" panose="020B0500000000000000" pitchFamily="34" charset="0"/>
                        </a:rPr>
                        <a:t>1583</a:t>
                      </a:r>
                    </a:p>
                  </a:txBody>
                  <a:tcPr marL="9525" marR="9525" marT="9525" marB="0" anchor="b">
                    <a:solidFill>
                      <a:schemeClr val="accent1">
                        <a:lumMod val="20000"/>
                        <a:lumOff val="80000"/>
                      </a:schemeClr>
                    </a:solidFill>
                  </a:tcPr>
                </a:tc>
                <a:tc>
                  <a:txBody>
                    <a:bodyPr/>
                    <a:lstStyle/>
                    <a:p>
                      <a:pPr algn="r" fontAlgn="b"/>
                      <a:r>
                        <a:rPr lang="en-US" sz="800" b="0" i="0" u="none" strike="noStrike">
                          <a:solidFill>
                            <a:srgbClr val="002060"/>
                          </a:solidFill>
                          <a:effectLst/>
                          <a:latin typeface="Arial Mon" panose="020B0500000000000000" pitchFamily="34" charset="0"/>
                        </a:rPr>
                        <a:t>108</a:t>
                      </a:r>
                    </a:p>
                  </a:txBody>
                  <a:tcPr marL="9525" marR="9525" marT="9525" marB="0" anchor="b">
                    <a:solidFill>
                      <a:schemeClr val="accent1">
                        <a:lumMod val="20000"/>
                        <a:lumOff val="80000"/>
                      </a:schemeClr>
                    </a:solidFill>
                  </a:tcPr>
                </a:tc>
                <a:tc>
                  <a:txBody>
                    <a:bodyPr/>
                    <a:lstStyle/>
                    <a:p>
                      <a:pPr algn="ctr" fontAlgn="b"/>
                      <a:endParaRPr lang="en-US" sz="700" b="1"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10003"/>
                  </a:ext>
                </a:extLst>
              </a:tr>
              <a:tr h="130620">
                <a:tc>
                  <a:txBody>
                    <a:bodyPr/>
                    <a:lstStyle/>
                    <a:p>
                      <a:pPr algn="l" fontAlgn="b"/>
                      <a:r>
                        <a:rPr lang="en-US" sz="800" b="0" i="0" u="none" strike="noStrike" dirty="0" err="1">
                          <a:solidFill>
                            <a:srgbClr val="002060"/>
                          </a:solidFill>
                          <a:effectLst/>
                          <a:latin typeface="Arial Mon" panose="020B0500000000000000" pitchFamily="34" charset="0"/>
                        </a:rPr>
                        <a:t>Æàðãàëàíò</a:t>
                      </a:r>
                      <a:endParaRPr lang="en-US" sz="800" b="0" i="0" u="none" strike="noStrike" dirty="0">
                        <a:solidFill>
                          <a:srgbClr val="002060"/>
                        </a:solidFill>
                        <a:effectLst/>
                        <a:latin typeface="Arial Mon" panose="020B0500000000000000" pitchFamily="34" charset="0"/>
                      </a:endParaRPr>
                    </a:p>
                  </a:txBody>
                  <a:tcPr marL="9525" marR="9525" marT="9525" marB="0" anchor="b"/>
                </a:tc>
                <a:tc>
                  <a:txBody>
                    <a:bodyPr/>
                    <a:lstStyle/>
                    <a:p>
                      <a:pPr algn="r" fontAlgn="b"/>
                      <a:r>
                        <a:rPr lang="en-US" sz="800" b="0" i="0" u="none" strike="noStrike">
                          <a:solidFill>
                            <a:srgbClr val="002060"/>
                          </a:solidFill>
                          <a:effectLst/>
                          <a:latin typeface="Arial Mon" panose="020B0500000000000000" pitchFamily="34" charset="0"/>
                        </a:rPr>
                        <a:t>4454</a:t>
                      </a:r>
                    </a:p>
                  </a:txBody>
                  <a:tcPr marL="9525" marR="9525" marT="9525" marB="0" anchor="b">
                    <a:lnR w="38100" cap="flat" cmpd="sng" algn="ctr">
                      <a:solidFill>
                        <a:schemeClr val="bg1"/>
                      </a:solidFill>
                      <a:prstDash val="solid"/>
                      <a:round/>
                      <a:headEnd type="none" w="med" len="med"/>
                      <a:tailEnd type="none" w="med" len="med"/>
                    </a:lnR>
                  </a:tcPr>
                </a:tc>
                <a:tc>
                  <a:txBody>
                    <a:bodyPr/>
                    <a:lstStyle/>
                    <a:p>
                      <a:pPr algn="r" fontAlgn="b"/>
                      <a:r>
                        <a:rPr lang="en-US" sz="800" b="0" i="0" u="none" strike="noStrike">
                          <a:solidFill>
                            <a:srgbClr val="002060"/>
                          </a:solidFill>
                          <a:effectLst/>
                          <a:latin typeface="Arial Mon" panose="020B0500000000000000" pitchFamily="34" charset="0"/>
                        </a:rPr>
                        <a:t>1419</a:t>
                      </a:r>
                    </a:p>
                  </a:txBody>
                  <a:tcPr marL="9525" marR="9525" marT="9525" marB="0" anchor="b">
                    <a:lnL w="38100" cap="flat" cmpd="sng" algn="ctr">
                      <a:solidFill>
                        <a:schemeClr val="bg1"/>
                      </a:solidFill>
                      <a:prstDash val="solid"/>
                      <a:round/>
                      <a:headEnd type="none" w="med" len="med"/>
                      <a:tailEnd type="none" w="med" len="med"/>
                    </a:lnL>
                  </a:tcPr>
                </a:tc>
                <a:tc>
                  <a:txBody>
                    <a:bodyPr/>
                    <a:lstStyle/>
                    <a:p>
                      <a:pPr algn="r" fontAlgn="b"/>
                      <a:r>
                        <a:rPr lang="en-US" sz="800" b="0" i="0" u="none" strike="noStrike" dirty="0">
                          <a:solidFill>
                            <a:srgbClr val="002060"/>
                          </a:solidFill>
                          <a:effectLst/>
                          <a:latin typeface="Arial Mon" panose="020B0500000000000000" pitchFamily="34" charset="0"/>
                        </a:rPr>
                        <a:t>2506</a:t>
                      </a:r>
                    </a:p>
                  </a:txBody>
                  <a:tcPr marL="9525" marR="9525" marT="9525" marB="0" anchor="b"/>
                </a:tc>
                <a:tc>
                  <a:txBody>
                    <a:bodyPr/>
                    <a:lstStyle/>
                    <a:p>
                      <a:pPr algn="r" fontAlgn="b"/>
                      <a:r>
                        <a:rPr lang="en-US" sz="800" b="0" i="0" u="none" strike="noStrike">
                          <a:solidFill>
                            <a:srgbClr val="002060"/>
                          </a:solidFill>
                          <a:effectLst/>
                          <a:latin typeface="Arial Mon" panose="020B0500000000000000" pitchFamily="34" charset="0"/>
                        </a:rPr>
                        <a:t>151</a:t>
                      </a:r>
                    </a:p>
                  </a:txBody>
                  <a:tcPr marL="9525" marR="9525" marT="9525" marB="0" anchor="b"/>
                </a:tc>
                <a:tc>
                  <a:txBody>
                    <a:bodyPr/>
                    <a:lstStyle/>
                    <a:p>
                      <a:pPr algn="ctr" fontAlgn="b"/>
                      <a:endParaRPr lang="en-US" sz="700" b="1" i="0" u="none" strike="noStrike" dirty="0">
                        <a:solidFill>
                          <a:srgbClr val="002060"/>
                        </a:solidFill>
                        <a:latin typeface="Arial" pitchFamily="34" charset="0"/>
                        <a:cs typeface="Arial" pitchFamily="34" charset="0"/>
                      </a:endParaRPr>
                    </a:p>
                  </a:txBody>
                  <a:tcPr marL="9525" marR="9525" marT="9525" marB="0" anchor="ctr"/>
                </a:tc>
                <a:extLst>
                  <a:ext uri="{0D108BD9-81ED-4DB2-BD59-A6C34878D82A}">
                    <a16:rowId xmlns="" xmlns:a16="http://schemas.microsoft.com/office/drawing/2014/main" val="10004"/>
                  </a:ext>
                </a:extLst>
              </a:tr>
              <a:tr h="130620">
                <a:tc>
                  <a:txBody>
                    <a:bodyPr/>
                    <a:lstStyle/>
                    <a:p>
                      <a:pPr algn="l" fontAlgn="b"/>
                      <a:r>
                        <a:rPr lang="en-US" sz="800" b="0" i="0" u="none" strike="noStrike" dirty="0" err="1">
                          <a:solidFill>
                            <a:srgbClr val="002060"/>
                          </a:solidFill>
                          <a:effectLst/>
                          <a:latin typeface="Arial Mon" panose="020B0500000000000000" pitchFamily="34" charset="0"/>
                        </a:rPr>
                        <a:t>Èõòàìèð</a:t>
                      </a:r>
                      <a:endParaRPr lang="en-US" sz="8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r" fontAlgn="b"/>
                      <a:r>
                        <a:rPr lang="en-US" sz="800" b="0" i="0" u="none" strike="noStrike">
                          <a:solidFill>
                            <a:srgbClr val="002060"/>
                          </a:solidFill>
                          <a:effectLst/>
                          <a:latin typeface="Arial Mon" panose="020B0500000000000000" pitchFamily="34" charset="0"/>
                        </a:rPr>
                        <a:t>5626</a:t>
                      </a:r>
                    </a:p>
                  </a:txBody>
                  <a:tcPr marL="9525" marR="9525" marT="9525" marB="0" anchor="b">
                    <a:lnR w="38100" cap="flat" cmpd="sng" algn="ctr">
                      <a:solidFill>
                        <a:schemeClr val="bg1"/>
                      </a:solidFill>
                      <a:prstDash val="solid"/>
                      <a:round/>
                      <a:headEnd type="none" w="med" len="med"/>
                      <a:tailEnd type="none" w="med" len="med"/>
                    </a:lnR>
                    <a:solidFill>
                      <a:schemeClr val="accent1">
                        <a:lumMod val="20000"/>
                        <a:lumOff val="80000"/>
                      </a:schemeClr>
                    </a:solidFill>
                  </a:tcPr>
                </a:tc>
                <a:tc>
                  <a:txBody>
                    <a:bodyPr/>
                    <a:lstStyle/>
                    <a:p>
                      <a:pPr algn="r" fontAlgn="b"/>
                      <a:r>
                        <a:rPr lang="en-US" sz="800" b="0" i="0" u="none" strike="noStrike">
                          <a:solidFill>
                            <a:srgbClr val="002060"/>
                          </a:solidFill>
                          <a:effectLst/>
                          <a:latin typeface="Arial Mon" panose="020B0500000000000000" pitchFamily="34" charset="0"/>
                        </a:rPr>
                        <a:t>1692</a:t>
                      </a:r>
                    </a:p>
                  </a:txBody>
                  <a:tcPr marL="9525" marR="9525" marT="9525" marB="0" anchor="b">
                    <a:lnL w="38100" cap="flat" cmpd="sng" algn="ctr">
                      <a:solidFill>
                        <a:schemeClr val="bg1"/>
                      </a:solidFill>
                      <a:prstDash val="solid"/>
                      <a:round/>
                      <a:headEnd type="none" w="med" len="med"/>
                      <a:tailEnd type="none" w="med" len="med"/>
                    </a:lnL>
                    <a:solidFill>
                      <a:schemeClr val="accent1">
                        <a:lumMod val="20000"/>
                        <a:lumOff val="80000"/>
                      </a:schemeClr>
                    </a:solidFill>
                  </a:tcPr>
                </a:tc>
                <a:tc>
                  <a:txBody>
                    <a:bodyPr/>
                    <a:lstStyle/>
                    <a:p>
                      <a:pPr algn="r" fontAlgn="b"/>
                      <a:r>
                        <a:rPr lang="en-US" sz="800" b="0" i="0" u="none" strike="noStrike" dirty="0">
                          <a:solidFill>
                            <a:srgbClr val="002060"/>
                          </a:solidFill>
                          <a:effectLst/>
                          <a:latin typeface="Arial Mon" panose="020B0500000000000000" pitchFamily="34" charset="0"/>
                        </a:rPr>
                        <a:t>3207</a:t>
                      </a:r>
                    </a:p>
                  </a:txBody>
                  <a:tcPr marL="9525" marR="9525" marT="9525" marB="0" anchor="b">
                    <a:solidFill>
                      <a:schemeClr val="accent1">
                        <a:lumMod val="20000"/>
                        <a:lumOff val="80000"/>
                      </a:schemeClr>
                    </a:solidFill>
                  </a:tcPr>
                </a:tc>
                <a:tc>
                  <a:txBody>
                    <a:bodyPr/>
                    <a:lstStyle/>
                    <a:p>
                      <a:pPr algn="r" fontAlgn="b"/>
                      <a:r>
                        <a:rPr lang="en-US" sz="800" b="0" i="0" u="none" strike="noStrike">
                          <a:solidFill>
                            <a:srgbClr val="002060"/>
                          </a:solidFill>
                          <a:effectLst/>
                          <a:latin typeface="Arial Mon" panose="020B0500000000000000" pitchFamily="34" charset="0"/>
                        </a:rPr>
                        <a:t>204</a:t>
                      </a:r>
                    </a:p>
                  </a:txBody>
                  <a:tcPr marL="9525" marR="9525" marT="9525" marB="0" anchor="b">
                    <a:solidFill>
                      <a:schemeClr val="accent1">
                        <a:lumMod val="20000"/>
                        <a:lumOff val="80000"/>
                      </a:schemeClr>
                    </a:solidFill>
                  </a:tcPr>
                </a:tc>
                <a:tc>
                  <a:txBody>
                    <a:bodyPr/>
                    <a:lstStyle/>
                    <a:p>
                      <a:pPr marL="0" marR="0" indent="0" algn="ctr" defTabSz="457383" rtl="0" eaLnBrk="1" fontAlgn="b" latinLnBrk="0" hangingPunct="1">
                        <a:lnSpc>
                          <a:spcPct val="100000"/>
                        </a:lnSpc>
                        <a:spcBef>
                          <a:spcPts val="0"/>
                        </a:spcBef>
                        <a:spcAft>
                          <a:spcPts val="0"/>
                        </a:spcAft>
                        <a:buClrTx/>
                        <a:buSzTx/>
                        <a:buFontTx/>
                        <a:buNone/>
                        <a:tabLst/>
                        <a:defRPr/>
                      </a:pPr>
                      <a:r>
                        <a:rPr lang="en-US" sz="700" b="1" i="0" u="none" strike="noStrike" dirty="0" smtClean="0">
                          <a:solidFill>
                            <a:schemeClr val="accent2"/>
                          </a:solidFill>
                          <a:latin typeface="Arial" pitchFamily="34" charset="0"/>
                          <a:cs typeface="Arial" pitchFamily="34" charset="0"/>
                        </a:rPr>
                        <a:t>V</a:t>
                      </a: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10005"/>
                  </a:ext>
                </a:extLst>
              </a:tr>
              <a:tr h="130620">
                <a:tc>
                  <a:txBody>
                    <a:bodyPr/>
                    <a:lstStyle/>
                    <a:p>
                      <a:pPr algn="l" fontAlgn="b"/>
                      <a:r>
                        <a:rPr lang="en-US" sz="800" b="0" i="0" u="none" strike="noStrike" dirty="0">
                          <a:solidFill>
                            <a:srgbClr val="002060"/>
                          </a:solidFill>
                          <a:effectLst/>
                          <a:latin typeface="Arial Mon" panose="020B0500000000000000" pitchFamily="34" charset="0"/>
                        </a:rPr>
                        <a:t>ª</a:t>
                      </a:r>
                      <a:r>
                        <a:rPr lang="en-US" sz="800" b="0" i="0" u="none" strike="noStrike" dirty="0" err="1">
                          <a:solidFill>
                            <a:srgbClr val="002060"/>
                          </a:solidFill>
                          <a:effectLst/>
                          <a:latin typeface="Arial Mon" panose="020B0500000000000000" pitchFamily="34" charset="0"/>
                        </a:rPr>
                        <a:t>ãèéíóóð</a:t>
                      </a:r>
                      <a:endParaRPr lang="en-US" sz="800" b="0" i="0" u="none" strike="noStrike" dirty="0">
                        <a:solidFill>
                          <a:srgbClr val="002060"/>
                        </a:solidFill>
                        <a:effectLst/>
                        <a:latin typeface="Arial Mon" panose="020B0500000000000000" pitchFamily="34" charset="0"/>
                      </a:endParaRPr>
                    </a:p>
                  </a:txBody>
                  <a:tcPr marL="9525" marR="9525" marT="9525" marB="0" anchor="b"/>
                </a:tc>
                <a:tc>
                  <a:txBody>
                    <a:bodyPr/>
                    <a:lstStyle/>
                    <a:p>
                      <a:pPr algn="r" fontAlgn="b"/>
                      <a:r>
                        <a:rPr lang="en-US" sz="800" b="0" i="0" u="none" strike="noStrike">
                          <a:solidFill>
                            <a:srgbClr val="002060"/>
                          </a:solidFill>
                          <a:effectLst/>
                          <a:latin typeface="Arial Mon" panose="020B0500000000000000" pitchFamily="34" charset="0"/>
                        </a:rPr>
                        <a:t>3185</a:t>
                      </a:r>
                    </a:p>
                  </a:txBody>
                  <a:tcPr marL="9525" marR="9525" marT="9525" marB="0" anchor="b">
                    <a:lnR w="38100" cap="flat" cmpd="sng" algn="ctr">
                      <a:solidFill>
                        <a:schemeClr val="bg1"/>
                      </a:solidFill>
                      <a:prstDash val="solid"/>
                      <a:round/>
                      <a:headEnd type="none" w="med" len="med"/>
                      <a:tailEnd type="none" w="med" len="med"/>
                    </a:lnR>
                  </a:tcPr>
                </a:tc>
                <a:tc>
                  <a:txBody>
                    <a:bodyPr/>
                    <a:lstStyle/>
                    <a:p>
                      <a:pPr algn="r" fontAlgn="b"/>
                      <a:r>
                        <a:rPr lang="en-US" sz="800" b="0" i="0" u="none" strike="noStrike">
                          <a:solidFill>
                            <a:srgbClr val="002060"/>
                          </a:solidFill>
                          <a:effectLst/>
                          <a:latin typeface="Arial Mon" panose="020B0500000000000000" pitchFamily="34" charset="0"/>
                        </a:rPr>
                        <a:t>962</a:t>
                      </a:r>
                    </a:p>
                  </a:txBody>
                  <a:tcPr marL="9525" marR="9525" marT="9525" marB="0" anchor="b">
                    <a:lnL w="38100" cap="flat" cmpd="sng" algn="ctr">
                      <a:solidFill>
                        <a:schemeClr val="bg1"/>
                      </a:solidFill>
                      <a:prstDash val="solid"/>
                      <a:round/>
                      <a:headEnd type="none" w="med" len="med"/>
                      <a:tailEnd type="none" w="med" len="med"/>
                    </a:lnL>
                  </a:tcPr>
                </a:tc>
                <a:tc>
                  <a:txBody>
                    <a:bodyPr/>
                    <a:lstStyle/>
                    <a:p>
                      <a:pPr algn="r" fontAlgn="b"/>
                      <a:r>
                        <a:rPr lang="en-US" sz="800" b="0" i="0" u="none" strike="noStrike">
                          <a:solidFill>
                            <a:srgbClr val="002060"/>
                          </a:solidFill>
                          <a:effectLst/>
                          <a:latin typeface="Arial Mon" panose="020B0500000000000000" pitchFamily="34" charset="0"/>
                        </a:rPr>
                        <a:t>1816</a:t>
                      </a:r>
                    </a:p>
                  </a:txBody>
                  <a:tcPr marL="9525" marR="9525" marT="9525" marB="0" anchor="b"/>
                </a:tc>
                <a:tc>
                  <a:txBody>
                    <a:bodyPr/>
                    <a:lstStyle/>
                    <a:p>
                      <a:pPr algn="r" fontAlgn="b"/>
                      <a:r>
                        <a:rPr lang="en-US" sz="800" b="0" i="0" u="none" strike="noStrike" dirty="0">
                          <a:solidFill>
                            <a:srgbClr val="002060"/>
                          </a:solidFill>
                          <a:effectLst/>
                          <a:latin typeface="Arial Mon" panose="020B0500000000000000" pitchFamily="34" charset="0"/>
                        </a:rPr>
                        <a:t>101</a:t>
                      </a:r>
                    </a:p>
                  </a:txBody>
                  <a:tcPr marL="9525" marR="9525" marT="9525" marB="0" anchor="b"/>
                </a:tc>
                <a:tc>
                  <a:txBody>
                    <a:bodyPr/>
                    <a:lstStyle/>
                    <a:p>
                      <a:pPr algn="ctr" fontAlgn="b"/>
                      <a:endParaRPr lang="en-US" sz="700" b="1" i="0" u="none" strike="noStrike" dirty="0">
                        <a:solidFill>
                          <a:srgbClr val="002060"/>
                        </a:solidFill>
                        <a:latin typeface="Arial" pitchFamily="34" charset="0"/>
                        <a:cs typeface="Arial" pitchFamily="34" charset="0"/>
                      </a:endParaRPr>
                    </a:p>
                  </a:txBody>
                  <a:tcPr marL="9525" marR="9525" marT="9525" marB="0" anchor="ctr"/>
                </a:tc>
                <a:extLst>
                  <a:ext uri="{0D108BD9-81ED-4DB2-BD59-A6C34878D82A}">
                    <a16:rowId xmlns="" xmlns:a16="http://schemas.microsoft.com/office/drawing/2014/main" val="10006"/>
                  </a:ext>
                </a:extLst>
              </a:tr>
              <a:tr h="130620">
                <a:tc>
                  <a:txBody>
                    <a:bodyPr/>
                    <a:lstStyle/>
                    <a:p>
                      <a:pPr algn="l" fontAlgn="b"/>
                      <a:r>
                        <a:rPr lang="en-US" sz="800" b="0" i="0" u="none" strike="noStrike" dirty="0">
                          <a:solidFill>
                            <a:srgbClr val="002060"/>
                          </a:solidFill>
                          <a:effectLst/>
                          <a:latin typeface="Arial Mon" panose="020B0500000000000000" pitchFamily="34" charset="0"/>
                        </a:rPr>
                        <a:t>ª</a:t>
                      </a:r>
                      <a:r>
                        <a:rPr lang="en-US" sz="800" b="0" i="0" u="none" strike="noStrike" dirty="0" err="1">
                          <a:solidFill>
                            <a:srgbClr val="002060"/>
                          </a:solidFill>
                          <a:effectLst/>
                          <a:latin typeface="Arial Mon" panose="020B0500000000000000" pitchFamily="34" charset="0"/>
                        </a:rPr>
                        <a:t>ëçèéò</a:t>
                      </a:r>
                      <a:endParaRPr lang="en-US" sz="8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r" fontAlgn="b"/>
                      <a:r>
                        <a:rPr lang="en-US" sz="800" b="0" i="0" u="none" strike="noStrike">
                          <a:solidFill>
                            <a:srgbClr val="002060"/>
                          </a:solidFill>
                          <a:effectLst/>
                          <a:latin typeface="Arial Mon" panose="020B0500000000000000" pitchFamily="34" charset="0"/>
                        </a:rPr>
                        <a:t>3383</a:t>
                      </a:r>
                    </a:p>
                  </a:txBody>
                  <a:tcPr marL="9525" marR="9525" marT="9525" marB="0" anchor="b">
                    <a:lnR w="38100" cap="flat" cmpd="sng" algn="ctr">
                      <a:solidFill>
                        <a:schemeClr val="bg1"/>
                      </a:solidFill>
                      <a:prstDash val="solid"/>
                      <a:round/>
                      <a:headEnd type="none" w="med" len="med"/>
                      <a:tailEnd type="none" w="med" len="med"/>
                    </a:lnR>
                    <a:solidFill>
                      <a:schemeClr val="accent1">
                        <a:lumMod val="20000"/>
                        <a:lumOff val="80000"/>
                      </a:schemeClr>
                    </a:solidFill>
                  </a:tcPr>
                </a:tc>
                <a:tc>
                  <a:txBody>
                    <a:bodyPr/>
                    <a:lstStyle/>
                    <a:p>
                      <a:pPr algn="r" fontAlgn="b"/>
                      <a:r>
                        <a:rPr lang="en-US" sz="800" b="0" i="0" u="none" strike="noStrike">
                          <a:solidFill>
                            <a:srgbClr val="002060"/>
                          </a:solidFill>
                          <a:effectLst/>
                          <a:latin typeface="Arial Mon" panose="020B0500000000000000" pitchFamily="34" charset="0"/>
                        </a:rPr>
                        <a:t>1044</a:t>
                      </a:r>
                    </a:p>
                  </a:txBody>
                  <a:tcPr marL="9525" marR="9525" marT="9525" marB="0" anchor="b">
                    <a:lnL w="38100" cap="flat" cmpd="sng" algn="ctr">
                      <a:solidFill>
                        <a:schemeClr val="bg1"/>
                      </a:solidFill>
                      <a:prstDash val="solid"/>
                      <a:round/>
                      <a:headEnd type="none" w="med" len="med"/>
                      <a:tailEnd type="none" w="med" len="med"/>
                    </a:lnL>
                    <a:solidFill>
                      <a:schemeClr val="accent1">
                        <a:lumMod val="20000"/>
                        <a:lumOff val="80000"/>
                      </a:schemeClr>
                    </a:solidFill>
                  </a:tcPr>
                </a:tc>
                <a:tc>
                  <a:txBody>
                    <a:bodyPr/>
                    <a:lstStyle/>
                    <a:p>
                      <a:pPr algn="r" fontAlgn="b"/>
                      <a:r>
                        <a:rPr lang="en-US" sz="800" b="0" i="0" u="none" strike="noStrike">
                          <a:solidFill>
                            <a:srgbClr val="002060"/>
                          </a:solidFill>
                          <a:effectLst/>
                          <a:latin typeface="Arial Mon" panose="020B0500000000000000" pitchFamily="34" charset="0"/>
                        </a:rPr>
                        <a:t>1961</a:t>
                      </a:r>
                    </a:p>
                  </a:txBody>
                  <a:tcPr marL="9525" marR="9525" marT="9525" marB="0" anchor="b">
                    <a:solidFill>
                      <a:schemeClr val="accent1">
                        <a:lumMod val="20000"/>
                        <a:lumOff val="80000"/>
                      </a:schemeClr>
                    </a:solidFill>
                  </a:tcPr>
                </a:tc>
                <a:tc>
                  <a:txBody>
                    <a:bodyPr/>
                    <a:lstStyle/>
                    <a:p>
                      <a:pPr algn="r" fontAlgn="b"/>
                      <a:r>
                        <a:rPr lang="en-US" sz="800" b="0" i="0" u="none" strike="noStrike">
                          <a:solidFill>
                            <a:srgbClr val="002060"/>
                          </a:solidFill>
                          <a:effectLst/>
                          <a:latin typeface="Arial Mon" panose="020B0500000000000000" pitchFamily="34" charset="0"/>
                        </a:rPr>
                        <a:t>127</a:t>
                      </a:r>
                    </a:p>
                  </a:txBody>
                  <a:tcPr marL="9525" marR="9525" marT="9525" marB="0" anchor="b">
                    <a:solidFill>
                      <a:schemeClr val="accent1">
                        <a:lumMod val="20000"/>
                        <a:lumOff val="80000"/>
                      </a:schemeClr>
                    </a:solidFill>
                  </a:tcPr>
                </a:tc>
                <a:tc>
                  <a:txBody>
                    <a:bodyPr/>
                    <a:lstStyle/>
                    <a:p>
                      <a:pPr algn="ctr" fontAlgn="b"/>
                      <a:endParaRPr lang="en-US" sz="700" b="1"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10007"/>
                  </a:ext>
                </a:extLst>
              </a:tr>
              <a:tr h="130620">
                <a:tc>
                  <a:txBody>
                    <a:bodyPr/>
                    <a:lstStyle/>
                    <a:p>
                      <a:pPr algn="l" fontAlgn="b"/>
                      <a:r>
                        <a:rPr lang="en-US" sz="800" b="0" i="0" u="none" strike="noStrike" dirty="0">
                          <a:solidFill>
                            <a:srgbClr val="002060"/>
                          </a:solidFill>
                          <a:effectLst/>
                          <a:latin typeface="Arial Mon" panose="020B0500000000000000" pitchFamily="34" charset="0"/>
                        </a:rPr>
                        <a:t>ª</a:t>
                      </a:r>
                      <a:r>
                        <a:rPr lang="en-US" sz="800" b="0" i="0" u="none" strike="noStrike" dirty="0" err="1">
                          <a:solidFill>
                            <a:srgbClr val="002060"/>
                          </a:solidFill>
                          <a:effectLst/>
                          <a:latin typeface="Arial Mon" panose="020B0500000000000000" pitchFamily="34" charset="0"/>
                        </a:rPr>
                        <a:t>íäºð-Óëààí</a:t>
                      </a:r>
                      <a:endParaRPr lang="en-US" sz="800" b="0" i="0" u="none" strike="noStrike" dirty="0">
                        <a:solidFill>
                          <a:srgbClr val="002060"/>
                        </a:solidFill>
                        <a:effectLst/>
                        <a:latin typeface="Arial Mon" panose="020B0500000000000000" pitchFamily="34" charset="0"/>
                      </a:endParaRPr>
                    </a:p>
                  </a:txBody>
                  <a:tcPr marL="9525" marR="9525" marT="9525" marB="0" anchor="b"/>
                </a:tc>
                <a:tc>
                  <a:txBody>
                    <a:bodyPr/>
                    <a:lstStyle/>
                    <a:p>
                      <a:pPr algn="r" fontAlgn="b"/>
                      <a:r>
                        <a:rPr lang="en-US" sz="800" b="0" i="0" u="none" strike="noStrike">
                          <a:solidFill>
                            <a:srgbClr val="002060"/>
                          </a:solidFill>
                          <a:effectLst/>
                          <a:latin typeface="Arial Mon" panose="020B0500000000000000" pitchFamily="34" charset="0"/>
                        </a:rPr>
                        <a:t>5788</a:t>
                      </a:r>
                    </a:p>
                  </a:txBody>
                  <a:tcPr marL="9525" marR="9525" marT="9525" marB="0" anchor="b">
                    <a:lnR w="38100" cap="flat" cmpd="sng" algn="ctr">
                      <a:solidFill>
                        <a:schemeClr val="bg1"/>
                      </a:solidFill>
                      <a:prstDash val="solid"/>
                      <a:round/>
                      <a:headEnd type="none" w="med" len="med"/>
                      <a:tailEnd type="none" w="med" len="med"/>
                    </a:lnR>
                  </a:tcPr>
                </a:tc>
                <a:tc>
                  <a:txBody>
                    <a:bodyPr/>
                    <a:lstStyle/>
                    <a:p>
                      <a:pPr algn="r" fontAlgn="b"/>
                      <a:r>
                        <a:rPr lang="en-US" sz="800" b="0" i="0" u="none" strike="noStrike">
                          <a:solidFill>
                            <a:srgbClr val="002060"/>
                          </a:solidFill>
                          <a:effectLst/>
                          <a:latin typeface="Arial Mon" panose="020B0500000000000000" pitchFamily="34" charset="0"/>
                        </a:rPr>
                        <a:t>1739</a:t>
                      </a:r>
                    </a:p>
                  </a:txBody>
                  <a:tcPr marL="9525" marR="9525" marT="9525" marB="0" anchor="b">
                    <a:lnL w="38100" cap="flat" cmpd="sng" algn="ctr">
                      <a:solidFill>
                        <a:schemeClr val="bg1"/>
                      </a:solidFill>
                      <a:prstDash val="solid"/>
                      <a:round/>
                      <a:headEnd type="none" w="med" len="med"/>
                      <a:tailEnd type="none" w="med" len="med"/>
                    </a:lnL>
                  </a:tcPr>
                </a:tc>
                <a:tc>
                  <a:txBody>
                    <a:bodyPr/>
                    <a:lstStyle/>
                    <a:p>
                      <a:pPr algn="r" fontAlgn="b"/>
                      <a:r>
                        <a:rPr lang="en-US" sz="800" b="0" i="0" u="none" strike="noStrike">
                          <a:solidFill>
                            <a:srgbClr val="002060"/>
                          </a:solidFill>
                          <a:effectLst/>
                          <a:latin typeface="Arial Mon" panose="020B0500000000000000" pitchFamily="34" charset="0"/>
                        </a:rPr>
                        <a:t>3284</a:t>
                      </a:r>
                    </a:p>
                  </a:txBody>
                  <a:tcPr marL="9525" marR="9525" marT="9525" marB="0" anchor="b"/>
                </a:tc>
                <a:tc>
                  <a:txBody>
                    <a:bodyPr/>
                    <a:lstStyle/>
                    <a:p>
                      <a:pPr algn="r" fontAlgn="b"/>
                      <a:r>
                        <a:rPr lang="en-US" sz="800" b="0" i="0" u="none" strike="noStrike" dirty="0">
                          <a:solidFill>
                            <a:srgbClr val="002060"/>
                          </a:solidFill>
                          <a:effectLst/>
                          <a:latin typeface="Arial Mon" panose="020B0500000000000000" pitchFamily="34" charset="0"/>
                        </a:rPr>
                        <a:t>224</a:t>
                      </a:r>
                    </a:p>
                  </a:txBody>
                  <a:tcPr marL="9525" marR="9525" marT="9525" marB="0" anchor="b"/>
                </a:tc>
                <a:tc>
                  <a:txBody>
                    <a:bodyPr/>
                    <a:lstStyle/>
                    <a:p>
                      <a:pPr marL="0" marR="0" indent="0" algn="ctr" defTabSz="457383" rtl="0" eaLnBrk="1" fontAlgn="b" latinLnBrk="0" hangingPunct="1">
                        <a:lnSpc>
                          <a:spcPct val="100000"/>
                        </a:lnSpc>
                        <a:spcBef>
                          <a:spcPts val="0"/>
                        </a:spcBef>
                        <a:spcAft>
                          <a:spcPts val="0"/>
                        </a:spcAft>
                        <a:buClrTx/>
                        <a:buSzTx/>
                        <a:buFontTx/>
                        <a:buNone/>
                        <a:tabLst/>
                        <a:defRPr/>
                      </a:pPr>
                      <a:r>
                        <a:rPr lang="en-US" sz="700" b="1" i="0" u="none" strike="noStrike" dirty="0" smtClean="0">
                          <a:solidFill>
                            <a:schemeClr val="accent2"/>
                          </a:solidFill>
                          <a:latin typeface="Arial" pitchFamily="34" charset="0"/>
                          <a:cs typeface="Arial" pitchFamily="34" charset="0"/>
                        </a:rPr>
                        <a:t>III</a:t>
                      </a:r>
                    </a:p>
                  </a:txBody>
                  <a:tcPr marL="9525" marR="9525" marT="9525" marB="0" anchor="ctr"/>
                </a:tc>
                <a:extLst>
                  <a:ext uri="{0D108BD9-81ED-4DB2-BD59-A6C34878D82A}">
                    <a16:rowId xmlns="" xmlns:a16="http://schemas.microsoft.com/office/drawing/2014/main" val="10008"/>
                  </a:ext>
                </a:extLst>
              </a:tr>
              <a:tr h="130620">
                <a:tc>
                  <a:txBody>
                    <a:bodyPr/>
                    <a:lstStyle/>
                    <a:p>
                      <a:pPr algn="l" fontAlgn="b"/>
                      <a:r>
                        <a:rPr lang="en-US" sz="800" b="0" i="0" u="none" strike="noStrike" dirty="0" err="1">
                          <a:solidFill>
                            <a:srgbClr val="002060"/>
                          </a:solidFill>
                          <a:effectLst/>
                          <a:latin typeface="Arial Mon" panose="020B0500000000000000" pitchFamily="34" charset="0"/>
                        </a:rPr>
                        <a:t>Òàðèàò</a:t>
                      </a:r>
                      <a:endParaRPr lang="en-US" sz="8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r" fontAlgn="b"/>
                      <a:r>
                        <a:rPr lang="en-US" sz="800" b="0" i="0" u="none" strike="noStrike">
                          <a:solidFill>
                            <a:srgbClr val="002060"/>
                          </a:solidFill>
                          <a:effectLst/>
                          <a:latin typeface="Arial Mon" panose="020B0500000000000000" pitchFamily="34" charset="0"/>
                        </a:rPr>
                        <a:t>4839</a:t>
                      </a:r>
                    </a:p>
                  </a:txBody>
                  <a:tcPr marL="9525" marR="9525" marT="9525" marB="0" anchor="b">
                    <a:lnR w="38100" cap="flat" cmpd="sng" algn="ctr">
                      <a:solidFill>
                        <a:schemeClr val="bg1"/>
                      </a:solidFill>
                      <a:prstDash val="solid"/>
                      <a:round/>
                      <a:headEnd type="none" w="med" len="med"/>
                      <a:tailEnd type="none" w="med" len="med"/>
                    </a:lnR>
                    <a:solidFill>
                      <a:schemeClr val="accent1">
                        <a:lumMod val="20000"/>
                        <a:lumOff val="80000"/>
                      </a:schemeClr>
                    </a:solidFill>
                  </a:tcPr>
                </a:tc>
                <a:tc>
                  <a:txBody>
                    <a:bodyPr/>
                    <a:lstStyle/>
                    <a:p>
                      <a:pPr algn="r" fontAlgn="b"/>
                      <a:r>
                        <a:rPr lang="en-US" sz="800" b="0" i="0" u="none" strike="noStrike">
                          <a:solidFill>
                            <a:srgbClr val="002060"/>
                          </a:solidFill>
                          <a:effectLst/>
                          <a:latin typeface="Arial Mon" panose="020B0500000000000000" pitchFamily="34" charset="0"/>
                        </a:rPr>
                        <a:t>1328</a:t>
                      </a:r>
                    </a:p>
                  </a:txBody>
                  <a:tcPr marL="9525" marR="9525" marT="9525" marB="0" anchor="b">
                    <a:lnL w="38100" cap="flat" cmpd="sng" algn="ctr">
                      <a:solidFill>
                        <a:schemeClr val="bg1"/>
                      </a:solidFill>
                      <a:prstDash val="solid"/>
                      <a:round/>
                      <a:headEnd type="none" w="med" len="med"/>
                      <a:tailEnd type="none" w="med" len="med"/>
                    </a:lnL>
                    <a:solidFill>
                      <a:schemeClr val="accent1">
                        <a:lumMod val="20000"/>
                        <a:lumOff val="80000"/>
                      </a:schemeClr>
                    </a:solidFill>
                  </a:tcPr>
                </a:tc>
                <a:tc>
                  <a:txBody>
                    <a:bodyPr/>
                    <a:lstStyle/>
                    <a:p>
                      <a:pPr algn="r" fontAlgn="b"/>
                      <a:r>
                        <a:rPr lang="en-US" sz="800" b="0" i="0" u="none" strike="noStrike">
                          <a:solidFill>
                            <a:srgbClr val="002060"/>
                          </a:solidFill>
                          <a:effectLst/>
                          <a:latin typeface="Arial Mon" panose="020B0500000000000000" pitchFamily="34" charset="0"/>
                        </a:rPr>
                        <a:t>2847</a:t>
                      </a:r>
                    </a:p>
                  </a:txBody>
                  <a:tcPr marL="9525" marR="9525" marT="9525" marB="0" anchor="b">
                    <a:solidFill>
                      <a:schemeClr val="accent1">
                        <a:lumMod val="20000"/>
                        <a:lumOff val="80000"/>
                      </a:schemeClr>
                    </a:solidFill>
                  </a:tcPr>
                </a:tc>
                <a:tc>
                  <a:txBody>
                    <a:bodyPr/>
                    <a:lstStyle/>
                    <a:p>
                      <a:pPr algn="r" fontAlgn="b"/>
                      <a:r>
                        <a:rPr lang="en-US" sz="800" b="0" i="0" u="none" strike="noStrike" dirty="0">
                          <a:solidFill>
                            <a:srgbClr val="002060"/>
                          </a:solidFill>
                          <a:effectLst/>
                          <a:latin typeface="Arial Mon" panose="020B0500000000000000" pitchFamily="34" charset="0"/>
                        </a:rPr>
                        <a:t>199</a:t>
                      </a:r>
                    </a:p>
                  </a:txBody>
                  <a:tcPr marL="9525" marR="9525" marT="9525" marB="0" anchor="b">
                    <a:solidFill>
                      <a:schemeClr val="accent1">
                        <a:lumMod val="20000"/>
                        <a:lumOff val="80000"/>
                      </a:schemeClr>
                    </a:solidFill>
                  </a:tcPr>
                </a:tc>
                <a:tc>
                  <a:txBody>
                    <a:bodyPr/>
                    <a:lstStyle/>
                    <a:p>
                      <a:pPr algn="ctr" fontAlgn="b"/>
                      <a:endParaRPr lang="en-US" sz="700" b="1" i="0" u="none" strike="noStrike" dirty="0">
                        <a:solidFill>
                          <a:schemeClr val="accent2"/>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10009"/>
                  </a:ext>
                </a:extLst>
              </a:tr>
              <a:tr h="130620">
                <a:tc>
                  <a:txBody>
                    <a:bodyPr/>
                    <a:lstStyle/>
                    <a:p>
                      <a:pPr algn="l" fontAlgn="b"/>
                      <a:r>
                        <a:rPr lang="en-US" sz="800" b="0" i="0" u="none" strike="noStrike" dirty="0" err="1">
                          <a:solidFill>
                            <a:srgbClr val="002060"/>
                          </a:solidFill>
                          <a:effectLst/>
                          <a:latin typeface="Arial Mon" panose="020B0500000000000000" pitchFamily="34" charset="0"/>
                        </a:rPr>
                        <a:t>Òºâøð</a:t>
                      </a:r>
                      <a:r>
                        <a:rPr lang="en-US" sz="800" b="0" i="0" u="none" strike="noStrike" dirty="0">
                          <a:solidFill>
                            <a:srgbClr val="002060"/>
                          </a:solidFill>
                          <a:effectLst/>
                          <a:latin typeface="Arial Mon" panose="020B0500000000000000" pitchFamily="34" charset="0"/>
                        </a:rPr>
                        <a:t>¿¿</a:t>
                      </a:r>
                      <a:r>
                        <a:rPr lang="en-US" sz="800" b="0" i="0" u="none" strike="noStrike" dirty="0" err="1">
                          <a:solidFill>
                            <a:srgbClr val="002060"/>
                          </a:solidFill>
                          <a:effectLst/>
                          <a:latin typeface="Arial Mon" panose="020B0500000000000000" pitchFamily="34" charset="0"/>
                        </a:rPr>
                        <a:t>ëýõ</a:t>
                      </a:r>
                      <a:endParaRPr lang="en-US" sz="800" b="0" i="0" u="none" strike="noStrike" dirty="0">
                        <a:solidFill>
                          <a:srgbClr val="002060"/>
                        </a:solidFill>
                        <a:effectLst/>
                        <a:latin typeface="Arial Mon" panose="020B0500000000000000" pitchFamily="34" charset="0"/>
                      </a:endParaRPr>
                    </a:p>
                  </a:txBody>
                  <a:tcPr marL="9525" marR="9525" marT="9525" marB="0" anchor="b"/>
                </a:tc>
                <a:tc>
                  <a:txBody>
                    <a:bodyPr/>
                    <a:lstStyle/>
                    <a:p>
                      <a:pPr algn="r" fontAlgn="b"/>
                      <a:r>
                        <a:rPr lang="en-US" sz="800" b="0" i="0" u="none" strike="noStrike">
                          <a:solidFill>
                            <a:srgbClr val="002060"/>
                          </a:solidFill>
                          <a:effectLst/>
                          <a:latin typeface="Arial Mon" panose="020B0500000000000000" pitchFamily="34" charset="0"/>
                        </a:rPr>
                        <a:t>3090</a:t>
                      </a:r>
                    </a:p>
                  </a:txBody>
                  <a:tcPr marL="9525" marR="9525" marT="9525" marB="0" anchor="b">
                    <a:lnR w="38100" cap="flat" cmpd="sng" algn="ctr">
                      <a:solidFill>
                        <a:schemeClr val="bg1"/>
                      </a:solidFill>
                      <a:prstDash val="solid"/>
                      <a:round/>
                      <a:headEnd type="none" w="med" len="med"/>
                      <a:tailEnd type="none" w="med" len="med"/>
                    </a:lnR>
                  </a:tcPr>
                </a:tc>
                <a:tc>
                  <a:txBody>
                    <a:bodyPr/>
                    <a:lstStyle/>
                    <a:p>
                      <a:pPr algn="r" fontAlgn="b"/>
                      <a:r>
                        <a:rPr lang="en-US" sz="800" b="0" i="0" u="none" strike="noStrike">
                          <a:solidFill>
                            <a:srgbClr val="002060"/>
                          </a:solidFill>
                          <a:effectLst/>
                          <a:latin typeface="Arial Mon" panose="020B0500000000000000" pitchFamily="34" charset="0"/>
                        </a:rPr>
                        <a:t>888</a:t>
                      </a:r>
                    </a:p>
                  </a:txBody>
                  <a:tcPr marL="9525" marR="9525" marT="9525" marB="0" anchor="b">
                    <a:lnL w="38100" cap="flat" cmpd="sng" algn="ctr">
                      <a:solidFill>
                        <a:schemeClr val="bg1"/>
                      </a:solidFill>
                      <a:prstDash val="solid"/>
                      <a:round/>
                      <a:headEnd type="none" w="med" len="med"/>
                      <a:tailEnd type="none" w="med" len="med"/>
                    </a:lnL>
                  </a:tcPr>
                </a:tc>
                <a:tc>
                  <a:txBody>
                    <a:bodyPr/>
                    <a:lstStyle/>
                    <a:p>
                      <a:pPr algn="r" fontAlgn="b"/>
                      <a:r>
                        <a:rPr lang="en-US" sz="800" b="0" i="0" u="none" strike="noStrike">
                          <a:solidFill>
                            <a:srgbClr val="002060"/>
                          </a:solidFill>
                          <a:effectLst/>
                          <a:latin typeface="Arial Mon" panose="020B0500000000000000" pitchFamily="34" charset="0"/>
                        </a:rPr>
                        <a:t>1759</a:t>
                      </a:r>
                    </a:p>
                  </a:txBody>
                  <a:tcPr marL="9525" marR="9525" marT="9525" marB="0" anchor="b"/>
                </a:tc>
                <a:tc>
                  <a:txBody>
                    <a:bodyPr/>
                    <a:lstStyle/>
                    <a:p>
                      <a:pPr algn="r" fontAlgn="b"/>
                      <a:r>
                        <a:rPr lang="en-US" sz="800" b="0" i="0" u="none" strike="noStrike" dirty="0">
                          <a:solidFill>
                            <a:srgbClr val="002060"/>
                          </a:solidFill>
                          <a:effectLst/>
                          <a:latin typeface="Arial Mon" panose="020B0500000000000000" pitchFamily="34" charset="0"/>
                        </a:rPr>
                        <a:t>155</a:t>
                      </a:r>
                    </a:p>
                  </a:txBody>
                  <a:tcPr marL="9525" marR="9525" marT="9525" marB="0" anchor="b"/>
                </a:tc>
                <a:tc>
                  <a:txBody>
                    <a:bodyPr/>
                    <a:lstStyle/>
                    <a:p>
                      <a:pPr algn="ctr" fontAlgn="b"/>
                      <a:endParaRPr lang="en-US" sz="700" b="1" i="0" u="none" strike="noStrike" dirty="0">
                        <a:solidFill>
                          <a:srgbClr val="002060"/>
                        </a:solidFill>
                        <a:latin typeface="Arial" pitchFamily="34" charset="0"/>
                        <a:cs typeface="Arial" pitchFamily="34" charset="0"/>
                      </a:endParaRPr>
                    </a:p>
                  </a:txBody>
                  <a:tcPr marL="9525" marR="9525" marT="9525" marB="0" anchor="ctr"/>
                </a:tc>
                <a:extLst>
                  <a:ext uri="{0D108BD9-81ED-4DB2-BD59-A6C34878D82A}">
                    <a16:rowId xmlns="" xmlns:a16="http://schemas.microsoft.com/office/drawing/2014/main" val="10010"/>
                  </a:ext>
                </a:extLst>
              </a:tr>
              <a:tr h="130620">
                <a:tc>
                  <a:txBody>
                    <a:bodyPr/>
                    <a:lstStyle/>
                    <a:p>
                      <a:pPr algn="l" fontAlgn="b"/>
                      <a:r>
                        <a:rPr lang="en-US" sz="800" b="0" i="0" u="none" strike="noStrike" dirty="0" err="1">
                          <a:solidFill>
                            <a:srgbClr val="002060"/>
                          </a:solidFill>
                          <a:effectLst/>
                          <a:latin typeface="Arial Mon" panose="020B0500000000000000" pitchFamily="34" charset="0"/>
                        </a:rPr>
                        <a:t>Õàéðõàí</a:t>
                      </a:r>
                      <a:endParaRPr lang="en-US" sz="8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r" fontAlgn="b"/>
                      <a:r>
                        <a:rPr lang="en-US" sz="800" b="0" i="0" u="none" strike="noStrike">
                          <a:solidFill>
                            <a:srgbClr val="002060"/>
                          </a:solidFill>
                          <a:effectLst/>
                          <a:latin typeface="Arial Mon" panose="020B0500000000000000" pitchFamily="34" charset="0"/>
                        </a:rPr>
                        <a:t>3778</a:t>
                      </a:r>
                    </a:p>
                  </a:txBody>
                  <a:tcPr marL="9525" marR="9525" marT="9525" marB="0" anchor="b">
                    <a:lnR w="38100" cap="flat" cmpd="sng" algn="ctr">
                      <a:solidFill>
                        <a:schemeClr val="bg1"/>
                      </a:solidFill>
                      <a:prstDash val="solid"/>
                      <a:round/>
                      <a:headEnd type="none" w="med" len="med"/>
                      <a:tailEnd type="none" w="med" len="med"/>
                    </a:lnR>
                    <a:solidFill>
                      <a:schemeClr val="accent1">
                        <a:lumMod val="20000"/>
                        <a:lumOff val="80000"/>
                      </a:schemeClr>
                    </a:solidFill>
                  </a:tcPr>
                </a:tc>
                <a:tc>
                  <a:txBody>
                    <a:bodyPr/>
                    <a:lstStyle/>
                    <a:p>
                      <a:pPr algn="r" fontAlgn="b"/>
                      <a:r>
                        <a:rPr lang="en-US" sz="800" b="0" i="0" u="none" strike="noStrike">
                          <a:solidFill>
                            <a:srgbClr val="002060"/>
                          </a:solidFill>
                          <a:effectLst/>
                          <a:latin typeface="Arial Mon" panose="020B0500000000000000" pitchFamily="34" charset="0"/>
                        </a:rPr>
                        <a:t>1106</a:t>
                      </a:r>
                    </a:p>
                  </a:txBody>
                  <a:tcPr marL="9525" marR="9525" marT="9525" marB="0" anchor="b">
                    <a:lnL w="38100" cap="flat" cmpd="sng" algn="ctr">
                      <a:solidFill>
                        <a:schemeClr val="bg1"/>
                      </a:solidFill>
                      <a:prstDash val="solid"/>
                      <a:round/>
                      <a:headEnd type="none" w="med" len="med"/>
                      <a:tailEnd type="none" w="med" len="med"/>
                    </a:lnL>
                    <a:solidFill>
                      <a:schemeClr val="accent1">
                        <a:lumMod val="20000"/>
                        <a:lumOff val="80000"/>
                      </a:schemeClr>
                    </a:solidFill>
                  </a:tcPr>
                </a:tc>
                <a:tc>
                  <a:txBody>
                    <a:bodyPr/>
                    <a:lstStyle/>
                    <a:p>
                      <a:pPr algn="r" fontAlgn="b"/>
                      <a:r>
                        <a:rPr lang="en-US" sz="800" b="0" i="0" u="none" strike="noStrike">
                          <a:solidFill>
                            <a:srgbClr val="002060"/>
                          </a:solidFill>
                          <a:effectLst/>
                          <a:latin typeface="Arial Mon" panose="020B0500000000000000" pitchFamily="34" charset="0"/>
                        </a:rPr>
                        <a:t>2160</a:t>
                      </a:r>
                    </a:p>
                  </a:txBody>
                  <a:tcPr marL="9525" marR="9525" marT="9525" marB="0" anchor="b">
                    <a:solidFill>
                      <a:schemeClr val="accent1">
                        <a:lumMod val="20000"/>
                        <a:lumOff val="80000"/>
                      </a:schemeClr>
                    </a:solidFill>
                  </a:tcPr>
                </a:tc>
                <a:tc>
                  <a:txBody>
                    <a:bodyPr/>
                    <a:lstStyle/>
                    <a:p>
                      <a:pPr algn="r" fontAlgn="b"/>
                      <a:r>
                        <a:rPr lang="en-US" sz="800" b="0" i="0" u="none" strike="noStrike" dirty="0">
                          <a:solidFill>
                            <a:srgbClr val="002060"/>
                          </a:solidFill>
                          <a:effectLst/>
                          <a:latin typeface="Arial Mon" panose="020B0500000000000000" pitchFamily="34" charset="0"/>
                        </a:rPr>
                        <a:t>174</a:t>
                      </a:r>
                    </a:p>
                  </a:txBody>
                  <a:tcPr marL="9525" marR="9525" marT="9525" marB="0" anchor="b">
                    <a:solidFill>
                      <a:schemeClr val="accent1">
                        <a:lumMod val="20000"/>
                        <a:lumOff val="80000"/>
                      </a:schemeClr>
                    </a:solidFill>
                  </a:tcPr>
                </a:tc>
                <a:tc>
                  <a:txBody>
                    <a:bodyPr/>
                    <a:lstStyle/>
                    <a:p>
                      <a:pPr algn="ctr" fontAlgn="b"/>
                      <a:endParaRPr lang="en-US" sz="700" b="1" i="0" u="none" strike="noStrike" dirty="0">
                        <a:solidFill>
                          <a:schemeClr val="accent2"/>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10011"/>
                  </a:ext>
                </a:extLst>
              </a:tr>
              <a:tr h="130620">
                <a:tc>
                  <a:txBody>
                    <a:bodyPr/>
                    <a:lstStyle/>
                    <a:p>
                      <a:pPr algn="l" fontAlgn="b"/>
                      <a:r>
                        <a:rPr lang="en-US" sz="800" b="0" i="0" u="none" strike="noStrike" dirty="0" err="1">
                          <a:solidFill>
                            <a:srgbClr val="002060"/>
                          </a:solidFill>
                          <a:effectLst/>
                          <a:latin typeface="Arial Mon" panose="020B0500000000000000" pitchFamily="34" charset="0"/>
                        </a:rPr>
                        <a:t>Õàíãàé</a:t>
                      </a:r>
                      <a:endParaRPr lang="en-US" sz="800" b="0" i="0" u="none" strike="noStrike" dirty="0">
                        <a:solidFill>
                          <a:srgbClr val="002060"/>
                        </a:solidFill>
                        <a:effectLst/>
                        <a:latin typeface="Arial Mon" panose="020B0500000000000000" pitchFamily="34" charset="0"/>
                      </a:endParaRPr>
                    </a:p>
                  </a:txBody>
                  <a:tcPr marL="9525" marR="9525" marT="9525" marB="0" anchor="b"/>
                </a:tc>
                <a:tc>
                  <a:txBody>
                    <a:bodyPr/>
                    <a:lstStyle/>
                    <a:p>
                      <a:pPr algn="r" fontAlgn="b"/>
                      <a:r>
                        <a:rPr lang="en-US" sz="800" b="0" i="0" u="none" strike="noStrike">
                          <a:solidFill>
                            <a:srgbClr val="002060"/>
                          </a:solidFill>
                          <a:effectLst/>
                          <a:latin typeface="Arial Mon" panose="020B0500000000000000" pitchFamily="34" charset="0"/>
                        </a:rPr>
                        <a:t>3180</a:t>
                      </a:r>
                    </a:p>
                  </a:txBody>
                  <a:tcPr marL="9525" marR="9525" marT="9525" marB="0" anchor="b">
                    <a:lnR w="38100" cap="flat" cmpd="sng" algn="ctr">
                      <a:solidFill>
                        <a:schemeClr val="bg1"/>
                      </a:solidFill>
                      <a:prstDash val="solid"/>
                      <a:round/>
                      <a:headEnd type="none" w="med" len="med"/>
                      <a:tailEnd type="none" w="med" len="med"/>
                    </a:lnR>
                  </a:tcPr>
                </a:tc>
                <a:tc>
                  <a:txBody>
                    <a:bodyPr/>
                    <a:lstStyle/>
                    <a:p>
                      <a:pPr algn="r" fontAlgn="b"/>
                      <a:r>
                        <a:rPr lang="en-US" sz="800" b="0" i="0" u="none" strike="noStrike">
                          <a:solidFill>
                            <a:srgbClr val="002060"/>
                          </a:solidFill>
                          <a:effectLst/>
                          <a:latin typeface="Arial Mon" panose="020B0500000000000000" pitchFamily="34" charset="0"/>
                        </a:rPr>
                        <a:t>947</a:t>
                      </a:r>
                    </a:p>
                  </a:txBody>
                  <a:tcPr marL="9525" marR="9525" marT="9525" marB="0" anchor="b">
                    <a:lnL w="38100" cap="flat" cmpd="sng" algn="ctr">
                      <a:solidFill>
                        <a:schemeClr val="bg1"/>
                      </a:solidFill>
                      <a:prstDash val="solid"/>
                      <a:round/>
                      <a:headEnd type="none" w="med" len="med"/>
                      <a:tailEnd type="none" w="med" len="med"/>
                    </a:lnL>
                  </a:tcPr>
                </a:tc>
                <a:tc>
                  <a:txBody>
                    <a:bodyPr/>
                    <a:lstStyle/>
                    <a:p>
                      <a:pPr algn="r" fontAlgn="b"/>
                      <a:r>
                        <a:rPr lang="en-US" sz="800" b="0" i="0" u="none" strike="noStrike">
                          <a:solidFill>
                            <a:srgbClr val="002060"/>
                          </a:solidFill>
                          <a:effectLst/>
                          <a:latin typeface="Arial Mon" panose="020B0500000000000000" pitchFamily="34" charset="0"/>
                        </a:rPr>
                        <a:t>1821</a:t>
                      </a:r>
                    </a:p>
                  </a:txBody>
                  <a:tcPr marL="9525" marR="9525" marT="9525" marB="0" anchor="b"/>
                </a:tc>
                <a:tc>
                  <a:txBody>
                    <a:bodyPr/>
                    <a:lstStyle/>
                    <a:p>
                      <a:pPr algn="r" fontAlgn="b"/>
                      <a:r>
                        <a:rPr lang="en-US" sz="800" b="0" i="0" u="none" strike="noStrike" dirty="0">
                          <a:solidFill>
                            <a:srgbClr val="002060"/>
                          </a:solidFill>
                          <a:effectLst/>
                          <a:latin typeface="Arial Mon" panose="020B0500000000000000" pitchFamily="34" charset="0"/>
                        </a:rPr>
                        <a:t>95</a:t>
                      </a:r>
                    </a:p>
                  </a:txBody>
                  <a:tcPr marL="9525" marR="9525" marT="9525" marB="0" anchor="b"/>
                </a:tc>
                <a:tc>
                  <a:txBody>
                    <a:bodyPr/>
                    <a:lstStyle/>
                    <a:p>
                      <a:pPr algn="ctr" fontAlgn="b"/>
                      <a:endParaRPr lang="en-US" sz="700" b="1" i="0" u="none" strike="noStrike" dirty="0">
                        <a:solidFill>
                          <a:srgbClr val="002060"/>
                        </a:solidFill>
                        <a:latin typeface="Arial" pitchFamily="34" charset="0"/>
                        <a:cs typeface="Arial" pitchFamily="34" charset="0"/>
                      </a:endParaRPr>
                    </a:p>
                  </a:txBody>
                  <a:tcPr marL="9525" marR="9525" marT="9525" marB="0" anchor="ctr"/>
                </a:tc>
                <a:extLst>
                  <a:ext uri="{0D108BD9-81ED-4DB2-BD59-A6C34878D82A}">
                    <a16:rowId xmlns="" xmlns:a16="http://schemas.microsoft.com/office/drawing/2014/main" val="10012"/>
                  </a:ext>
                </a:extLst>
              </a:tr>
              <a:tr h="130620">
                <a:tc>
                  <a:txBody>
                    <a:bodyPr/>
                    <a:lstStyle/>
                    <a:p>
                      <a:pPr algn="l" fontAlgn="b"/>
                      <a:r>
                        <a:rPr lang="en-US" sz="800" b="0" i="0" u="none" strike="noStrike" dirty="0" err="1">
                          <a:solidFill>
                            <a:srgbClr val="002060"/>
                          </a:solidFill>
                          <a:effectLst/>
                          <a:latin typeface="Arial Mon" panose="020B0500000000000000" pitchFamily="34" charset="0"/>
                        </a:rPr>
                        <a:t>Õàøààò</a:t>
                      </a:r>
                      <a:endParaRPr lang="en-US" sz="8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r" fontAlgn="b"/>
                      <a:r>
                        <a:rPr lang="en-US" sz="800" b="0" i="0" u="none" strike="noStrike">
                          <a:solidFill>
                            <a:srgbClr val="002060"/>
                          </a:solidFill>
                          <a:effectLst/>
                          <a:latin typeface="Arial Mon" panose="020B0500000000000000" pitchFamily="34" charset="0"/>
                        </a:rPr>
                        <a:t>3232</a:t>
                      </a:r>
                    </a:p>
                  </a:txBody>
                  <a:tcPr marL="9525" marR="9525" marT="9525" marB="0" anchor="b">
                    <a:lnR w="38100" cap="flat" cmpd="sng" algn="ctr">
                      <a:solidFill>
                        <a:schemeClr val="bg1"/>
                      </a:solidFill>
                      <a:prstDash val="solid"/>
                      <a:round/>
                      <a:headEnd type="none" w="med" len="med"/>
                      <a:tailEnd type="none" w="med" len="med"/>
                    </a:lnR>
                    <a:solidFill>
                      <a:schemeClr val="accent1">
                        <a:lumMod val="20000"/>
                        <a:lumOff val="80000"/>
                      </a:schemeClr>
                    </a:solidFill>
                  </a:tcPr>
                </a:tc>
                <a:tc>
                  <a:txBody>
                    <a:bodyPr/>
                    <a:lstStyle/>
                    <a:p>
                      <a:pPr algn="r" fontAlgn="b"/>
                      <a:r>
                        <a:rPr lang="en-US" sz="800" b="0" i="0" u="none" strike="noStrike">
                          <a:solidFill>
                            <a:srgbClr val="002060"/>
                          </a:solidFill>
                          <a:effectLst/>
                          <a:latin typeface="Arial Mon" panose="020B0500000000000000" pitchFamily="34" charset="0"/>
                        </a:rPr>
                        <a:t>958</a:t>
                      </a:r>
                    </a:p>
                  </a:txBody>
                  <a:tcPr marL="9525" marR="9525" marT="9525" marB="0" anchor="b">
                    <a:lnL w="38100" cap="flat" cmpd="sng" algn="ctr">
                      <a:solidFill>
                        <a:schemeClr val="bg1"/>
                      </a:solidFill>
                      <a:prstDash val="solid"/>
                      <a:round/>
                      <a:headEnd type="none" w="med" len="med"/>
                      <a:tailEnd type="none" w="med" len="med"/>
                    </a:lnL>
                    <a:solidFill>
                      <a:schemeClr val="accent1">
                        <a:lumMod val="20000"/>
                        <a:lumOff val="80000"/>
                      </a:schemeClr>
                    </a:solidFill>
                  </a:tcPr>
                </a:tc>
                <a:tc>
                  <a:txBody>
                    <a:bodyPr/>
                    <a:lstStyle/>
                    <a:p>
                      <a:pPr algn="r" fontAlgn="b"/>
                      <a:r>
                        <a:rPr lang="en-US" sz="800" b="0" i="0" u="none" strike="noStrike">
                          <a:solidFill>
                            <a:srgbClr val="002060"/>
                          </a:solidFill>
                          <a:effectLst/>
                          <a:latin typeface="Arial Mon" panose="020B0500000000000000" pitchFamily="34" charset="0"/>
                        </a:rPr>
                        <a:t>1818</a:t>
                      </a:r>
                    </a:p>
                  </a:txBody>
                  <a:tcPr marL="9525" marR="9525" marT="9525" marB="0" anchor="b">
                    <a:solidFill>
                      <a:schemeClr val="accent1">
                        <a:lumMod val="20000"/>
                        <a:lumOff val="80000"/>
                      </a:schemeClr>
                    </a:solidFill>
                  </a:tcPr>
                </a:tc>
                <a:tc>
                  <a:txBody>
                    <a:bodyPr/>
                    <a:lstStyle/>
                    <a:p>
                      <a:pPr algn="r" fontAlgn="b"/>
                      <a:r>
                        <a:rPr lang="en-US" sz="800" b="0" i="0" u="none" strike="noStrike" dirty="0">
                          <a:solidFill>
                            <a:srgbClr val="002060"/>
                          </a:solidFill>
                          <a:effectLst/>
                          <a:latin typeface="Arial Mon" panose="020B0500000000000000" pitchFamily="34" charset="0"/>
                        </a:rPr>
                        <a:t>174</a:t>
                      </a:r>
                    </a:p>
                  </a:txBody>
                  <a:tcPr marL="9525" marR="9525" marT="9525" marB="0" anchor="b">
                    <a:solidFill>
                      <a:schemeClr val="accent1">
                        <a:lumMod val="20000"/>
                        <a:lumOff val="80000"/>
                      </a:schemeClr>
                    </a:solidFill>
                  </a:tcPr>
                </a:tc>
                <a:tc>
                  <a:txBody>
                    <a:bodyPr/>
                    <a:lstStyle/>
                    <a:p>
                      <a:pPr algn="ctr" fontAlgn="b"/>
                      <a:endParaRPr lang="en-US" sz="700" b="1"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10013"/>
                  </a:ext>
                </a:extLst>
              </a:tr>
              <a:tr h="130620">
                <a:tc>
                  <a:txBody>
                    <a:bodyPr/>
                    <a:lstStyle/>
                    <a:p>
                      <a:pPr algn="l" fontAlgn="b"/>
                      <a:r>
                        <a:rPr lang="en-US" sz="800" b="0" i="0" u="none" strike="noStrike" dirty="0" err="1">
                          <a:solidFill>
                            <a:srgbClr val="002060"/>
                          </a:solidFill>
                          <a:effectLst/>
                          <a:latin typeface="Arial Mon" panose="020B0500000000000000" pitchFamily="34" charset="0"/>
                        </a:rPr>
                        <a:t>Õîòîíò</a:t>
                      </a:r>
                      <a:endParaRPr lang="en-US" sz="800" b="0" i="0" u="none" strike="noStrike" dirty="0">
                        <a:solidFill>
                          <a:srgbClr val="002060"/>
                        </a:solidFill>
                        <a:effectLst/>
                        <a:latin typeface="Arial Mon" panose="020B0500000000000000" pitchFamily="34" charset="0"/>
                      </a:endParaRPr>
                    </a:p>
                  </a:txBody>
                  <a:tcPr marL="9525" marR="9525" marT="9525" marB="0" anchor="b"/>
                </a:tc>
                <a:tc>
                  <a:txBody>
                    <a:bodyPr/>
                    <a:lstStyle/>
                    <a:p>
                      <a:pPr algn="r" fontAlgn="b"/>
                      <a:r>
                        <a:rPr lang="en-US" sz="800" b="0" i="0" u="none" strike="noStrike">
                          <a:solidFill>
                            <a:srgbClr val="002060"/>
                          </a:solidFill>
                          <a:effectLst/>
                          <a:latin typeface="Arial Mon" panose="020B0500000000000000" pitchFamily="34" charset="0"/>
                        </a:rPr>
                        <a:t>4365</a:t>
                      </a:r>
                    </a:p>
                  </a:txBody>
                  <a:tcPr marL="9525" marR="9525" marT="9525" marB="0" anchor="b">
                    <a:lnR w="38100" cap="flat" cmpd="sng" algn="ctr">
                      <a:solidFill>
                        <a:schemeClr val="bg1"/>
                      </a:solidFill>
                      <a:prstDash val="solid"/>
                      <a:round/>
                      <a:headEnd type="none" w="med" len="med"/>
                      <a:tailEnd type="none" w="med" len="med"/>
                    </a:lnR>
                  </a:tcPr>
                </a:tc>
                <a:tc>
                  <a:txBody>
                    <a:bodyPr/>
                    <a:lstStyle/>
                    <a:p>
                      <a:pPr algn="r" fontAlgn="b"/>
                      <a:r>
                        <a:rPr lang="en-US" sz="800" b="0" i="0" u="none" strike="noStrike">
                          <a:solidFill>
                            <a:srgbClr val="002060"/>
                          </a:solidFill>
                          <a:effectLst/>
                          <a:latin typeface="Arial Mon" panose="020B0500000000000000" pitchFamily="34" charset="0"/>
                        </a:rPr>
                        <a:t>1290</a:t>
                      </a:r>
                    </a:p>
                  </a:txBody>
                  <a:tcPr marL="9525" marR="9525" marT="9525" marB="0" anchor="b">
                    <a:lnL w="38100" cap="flat" cmpd="sng" algn="ctr">
                      <a:solidFill>
                        <a:schemeClr val="bg1"/>
                      </a:solidFill>
                      <a:prstDash val="solid"/>
                      <a:round/>
                      <a:headEnd type="none" w="med" len="med"/>
                      <a:tailEnd type="none" w="med" len="med"/>
                    </a:lnL>
                  </a:tcPr>
                </a:tc>
                <a:tc>
                  <a:txBody>
                    <a:bodyPr/>
                    <a:lstStyle/>
                    <a:p>
                      <a:pPr algn="r" fontAlgn="b"/>
                      <a:r>
                        <a:rPr lang="en-US" sz="800" b="0" i="0" u="none" strike="noStrike">
                          <a:solidFill>
                            <a:srgbClr val="002060"/>
                          </a:solidFill>
                          <a:effectLst/>
                          <a:latin typeface="Arial Mon" panose="020B0500000000000000" pitchFamily="34" charset="0"/>
                        </a:rPr>
                        <a:t>2473</a:t>
                      </a:r>
                    </a:p>
                  </a:txBody>
                  <a:tcPr marL="9525" marR="9525" marT="9525" marB="0" anchor="b"/>
                </a:tc>
                <a:tc>
                  <a:txBody>
                    <a:bodyPr/>
                    <a:lstStyle/>
                    <a:p>
                      <a:pPr algn="r" fontAlgn="b"/>
                      <a:r>
                        <a:rPr lang="en-US" sz="800" b="0" i="0" u="none" strike="noStrike" dirty="0">
                          <a:solidFill>
                            <a:srgbClr val="002060"/>
                          </a:solidFill>
                          <a:effectLst/>
                          <a:latin typeface="Arial Mon" panose="020B0500000000000000" pitchFamily="34" charset="0"/>
                        </a:rPr>
                        <a:t>233</a:t>
                      </a:r>
                    </a:p>
                  </a:txBody>
                  <a:tcPr marL="9525" marR="9525" marT="9525" marB="0" anchor="b"/>
                </a:tc>
                <a:tc>
                  <a:txBody>
                    <a:bodyPr/>
                    <a:lstStyle/>
                    <a:p>
                      <a:pPr algn="ctr" fontAlgn="b"/>
                      <a:endParaRPr lang="en-US" sz="700" b="1" i="0" u="none" strike="noStrike" dirty="0">
                        <a:solidFill>
                          <a:srgbClr val="002060"/>
                        </a:solidFill>
                        <a:latin typeface="Arial" pitchFamily="34" charset="0"/>
                        <a:cs typeface="Arial" pitchFamily="34" charset="0"/>
                      </a:endParaRPr>
                    </a:p>
                  </a:txBody>
                  <a:tcPr marL="9525" marR="9525" marT="9525" marB="0" anchor="ctr"/>
                </a:tc>
                <a:extLst>
                  <a:ext uri="{0D108BD9-81ED-4DB2-BD59-A6C34878D82A}">
                    <a16:rowId xmlns="" xmlns:a16="http://schemas.microsoft.com/office/drawing/2014/main" val="10014"/>
                  </a:ext>
                </a:extLst>
              </a:tr>
              <a:tr h="130620">
                <a:tc>
                  <a:txBody>
                    <a:bodyPr/>
                    <a:lstStyle/>
                    <a:p>
                      <a:pPr algn="l" fontAlgn="b"/>
                      <a:r>
                        <a:rPr lang="en-US" sz="800" b="0" i="0" u="none" strike="noStrike" dirty="0" err="1">
                          <a:solidFill>
                            <a:srgbClr val="002060"/>
                          </a:solidFill>
                          <a:effectLst/>
                          <a:latin typeface="Arial Mon" panose="020B0500000000000000" pitchFamily="34" charset="0"/>
                        </a:rPr>
                        <a:t>Öàõèð</a:t>
                      </a:r>
                      <a:endParaRPr lang="en-US" sz="8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r" fontAlgn="b"/>
                      <a:r>
                        <a:rPr lang="en-US" sz="800" b="0" i="0" u="none" strike="noStrike">
                          <a:solidFill>
                            <a:srgbClr val="002060"/>
                          </a:solidFill>
                          <a:effectLst/>
                          <a:latin typeface="Arial Mon" panose="020B0500000000000000" pitchFamily="34" charset="0"/>
                        </a:rPr>
                        <a:t>2403</a:t>
                      </a:r>
                    </a:p>
                  </a:txBody>
                  <a:tcPr marL="9525" marR="9525" marT="9525" marB="0" anchor="b">
                    <a:lnR w="38100" cap="flat" cmpd="sng" algn="ctr">
                      <a:solidFill>
                        <a:schemeClr val="bg1"/>
                      </a:solidFill>
                      <a:prstDash val="solid"/>
                      <a:round/>
                      <a:headEnd type="none" w="med" len="med"/>
                      <a:tailEnd type="none" w="med" len="med"/>
                    </a:lnR>
                    <a:solidFill>
                      <a:schemeClr val="accent1">
                        <a:lumMod val="20000"/>
                        <a:lumOff val="80000"/>
                      </a:schemeClr>
                    </a:solidFill>
                  </a:tcPr>
                </a:tc>
                <a:tc>
                  <a:txBody>
                    <a:bodyPr/>
                    <a:lstStyle/>
                    <a:p>
                      <a:pPr algn="r" fontAlgn="b"/>
                      <a:r>
                        <a:rPr lang="en-US" sz="800" b="0" i="0" u="none" strike="noStrike">
                          <a:solidFill>
                            <a:srgbClr val="002060"/>
                          </a:solidFill>
                          <a:effectLst/>
                          <a:latin typeface="Arial Mon" panose="020B0500000000000000" pitchFamily="34" charset="0"/>
                        </a:rPr>
                        <a:t>817</a:t>
                      </a:r>
                    </a:p>
                  </a:txBody>
                  <a:tcPr marL="9525" marR="9525" marT="9525" marB="0" anchor="b">
                    <a:lnL w="38100" cap="flat" cmpd="sng" algn="ctr">
                      <a:solidFill>
                        <a:schemeClr val="bg1"/>
                      </a:solidFill>
                      <a:prstDash val="solid"/>
                      <a:round/>
                      <a:headEnd type="none" w="med" len="med"/>
                      <a:tailEnd type="none" w="med" len="med"/>
                    </a:lnL>
                    <a:solidFill>
                      <a:schemeClr val="accent1">
                        <a:lumMod val="20000"/>
                        <a:lumOff val="80000"/>
                      </a:schemeClr>
                    </a:solidFill>
                  </a:tcPr>
                </a:tc>
                <a:tc>
                  <a:txBody>
                    <a:bodyPr/>
                    <a:lstStyle/>
                    <a:p>
                      <a:pPr algn="r" fontAlgn="b"/>
                      <a:r>
                        <a:rPr lang="en-US" sz="800" b="0" i="0" u="none" strike="noStrike">
                          <a:solidFill>
                            <a:srgbClr val="002060"/>
                          </a:solidFill>
                          <a:effectLst/>
                          <a:latin typeface="Arial Mon" panose="020B0500000000000000" pitchFamily="34" charset="0"/>
                        </a:rPr>
                        <a:t>1327</a:t>
                      </a:r>
                    </a:p>
                  </a:txBody>
                  <a:tcPr marL="9525" marR="9525" marT="9525" marB="0" anchor="b">
                    <a:solidFill>
                      <a:schemeClr val="accent1">
                        <a:lumMod val="20000"/>
                        <a:lumOff val="80000"/>
                      </a:schemeClr>
                    </a:solidFill>
                  </a:tcPr>
                </a:tc>
                <a:tc>
                  <a:txBody>
                    <a:bodyPr/>
                    <a:lstStyle/>
                    <a:p>
                      <a:pPr algn="r" fontAlgn="b"/>
                      <a:r>
                        <a:rPr lang="en-US" sz="800" b="0" i="0" u="none" strike="noStrike" dirty="0">
                          <a:solidFill>
                            <a:srgbClr val="002060"/>
                          </a:solidFill>
                          <a:effectLst/>
                          <a:latin typeface="Arial Mon" panose="020B0500000000000000" pitchFamily="34" charset="0"/>
                        </a:rPr>
                        <a:t>75</a:t>
                      </a:r>
                    </a:p>
                  </a:txBody>
                  <a:tcPr marL="9525" marR="9525" marT="9525" marB="0" anchor="b">
                    <a:solidFill>
                      <a:schemeClr val="accent1">
                        <a:lumMod val="20000"/>
                        <a:lumOff val="80000"/>
                      </a:schemeClr>
                    </a:solidFill>
                  </a:tcPr>
                </a:tc>
                <a:tc>
                  <a:txBody>
                    <a:bodyPr/>
                    <a:lstStyle/>
                    <a:p>
                      <a:pPr algn="ctr" fontAlgn="b"/>
                      <a:r>
                        <a:rPr lang="en-US" sz="700" b="1" i="0" u="none" strike="noStrike" dirty="0" smtClean="0">
                          <a:solidFill>
                            <a:schemeClr val="accent6"/>
                          </a:solidFill>
                          <a:latin typeface="Arial" pitchFamily="34" charset="0"/>
                          <a:cs typeface="Arial" pitchFamily="34" charset="0"/>
                        </a:rPr>
                        <a:t>XV</a:t>
                      </a:r>
                      <a:r>
                        <a:rPr lang="mn-MN" sz="700" b="1" i="0" u="none" strike="noStrike" dirty="0" smtClean="0">
                          <a:solidFill>
                            <a:schemeClr val="accent6"/>
                          </a:solidFill>
                          <a:latin typeface="Arial" pitchFamily="34" charset="0"/>
                          <a:cs typeface="Arial" pitchFamily="34" charset="0"/>
                        </a:rPr>
                        <a:t> </a:t>
                      </a:r>
                      <a:r>
                        <a:rPr lang="mn-MN" sz="700" b="0" i="0" u="none" strike="noStrike" dirty="0" smtClean="0">
                          <a:solidFill>
                            <a:schemeClr val="accent6"/>
                          </a:solidFill>
                          <a:latin typeface="Arial" pitchFamily="34" charset="0"/>
                          <a:cs typeface="Arial" pitchFamily="34" charset="0"/>
                        </a:rPr>
                        <a:t>хамгийн бага</a:t>
                      </a:r>
                      <a:endParaRPr lang="en-US" sz="700" b="0" i="0" u="none" strike="noStrike" dirty="0">
                        <a:solidFill>
                          <a:schemeClr val="accent6"/>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10015"/>
                  </a:ext>
                </a:extLst>
              </a:tr>
              <a:tr h="130620">
                <a:tc>
                  <a:txBody>
                    <a:bodyPr/>
                    <a:lstStyle/>
                    <a:p>
                      <a:pPr algn="l" fontAlgn="b"/>
                      <a:r>
                        <a:rPr lang="en-US" sz="800" b="0" i="0" u="none" strike="noStrike" dirty="0" err="1">
                          <a:solidFill>
                            <a:srgbClr val="002060"/>
                          </a:solidFill>
                          <a:effectLst/>
                          <a:latin typeface="Arial Mon" panose="020B0500000000000000" pitchFamily="34" charset="0"/>
                        </a:rPr>
                        <a:t>Öýíõýð</a:t>
                      </a:r>
                      <a:endParaRPr lang="en-US" sz="800" b="0" i="0" u="none" strike="noStrike" dirty="0">
                        <a:solidFill>
                          <a:srgbClr val="002060"/>
                        </a:solidFill>
                        <a:effectLst/>
                        <a:latin typeface="Arial Mon" panose="020B0500000000000000" pitchFamily="34" charset="0"/>
                      </a:endParaRPr>
                    </a:p>
                  </a:txBody>
                  <a:tcPr marL="9525" marR="9525" marT="9525" marB="0" anchor="b">
                    <a:noFill/>
                  </a:tcPr>
                </a:tc>
                <a:tc>
                  <a:txBody>
                    <a:bodyPr/>
                    <a:lstStyle/>
                    <a:p>
                      <a:pPr algn="r" fontAlgn="b"/>
                      <a:r>
                        <a:rPr lang="en-US" sz="800" b="0" i="0" u="none" strike="noStrike">
                          <a:solidFill>
                            <a:srgbClr val="002060"/>
                          </a:solidFill>
                          <a:effectLst/>
                          <a:latin typeface="Arial Mon" panose="020B0500000000000000" pitchFamily="34" charset="0"/>
                        </a:rPr>
                        <a:t>5892</a:t>
                      </a:r>
                    </a:p>
                  </a:txBody>
                  <a:tcPr marL="9525" marR="9525" marT="9525" marB="0" anchor="b">
                    <a:lnR w="38100" cap="flat" cmpd="sng" algn="ctr">
                      <a:solidFill>
                        <a:schemeClr val="bg1"/>
                      </a:solidFill>
                      <a:prstDash val="solid"/>
                      <a:round/>
                      <a:headEnd type="none" w="med" len="med"/>
                      <a:tailEnd type="none" w="med" len="med"/>
                    </a:lnR>
                    <a:noFill/>
                  </a:tcPr>
                </a:tc>
                <a:tc>
                  <a:txBody>
                    <a:bodyPr/>
                    <a:lstStyle/>
                    <a:p>
                      <a:pPr algn="r" fontAlgn="b"/>
                      <a:r>
                        <a:rPr lang="en-US" sz="800" b="0" i="0" u="none" strike="noStrike">
                          <a:solidFill>
                            <a:srgbClr val="002060"/>
                          </a:solidFill>
                          <a:effectLst/>
                          <a:latin typeface="Arial Mon" panose="020B0500000000000000" pitchFamily="34" charset="0"/>
                        </a:rPr>
                        <a:t>1877</a:t>
                      </a:r>
                    </a:p>
                  </a:txBody>
                  <a:tcPr marL="9525" marR="9525" marT="9525" marB="0" anchor="b">
                    <a:lnL w="38100" cap="flat" cmpd="sng" algn="ctr">
                      <a:solidFill>
                        <a:schemeClr val="bg1"/>
                      </a:solidFill>
                      <a:prstDash val="solid"/>
                      <a:round/>
                      <a:headEnd type="none" w="med" len="med"/>
                      <a:tailEnd type="none" w="med" len="med"/>
                    </a:lnL>
                    <a:noFill/>
                  </a:tcPr>
                </a:tc>
                <a:tc>
                  <a:txBody>
                    <a:bodyPr/>
                    <a:lstStyle/>
                    <a:p>
                      <a:pPr algn="r" fontAlgn="b"/>
                      <a:r>
                        <a:rPr lang="en-US" sz="800" b="0" i="0" u="none" strike="noStrike">
                          <a:solidFill>
                            <a:srgbClr val="002060"/>
                          </a:solidFill>
                          <a:effectLst/>
                          <a:latin typeface="Arial Mon" panose="020B0500000000000000" pitchFamily="34" charset="0"/>
                        </a:rPr>
                        <a:t>3272</a:t>
                      </a:r>
                    </a:p>
                  </a:txBody>
                  <a:tcPr marL="9525" marR="9525" marT="9525" marB="0" anchor="b">
                    <a:noFill/>
                  </a:tcPr>
                </a:tc>
                <a:tc>
                  <a:txBody>
                    <a:bodyPr/>
                    <a:lstStyle/>
                    <a:p>
                      <a:pPr algn="r" fontAlgn="b"/>
                      <a:r>
                        <a:rPr lang="en-US" sz="800" b="0" i="0" u="none" strike="noStrike" dirty="0">
                          <a:solidFill>
                            <a:srgbClr val="002060"/>
                          </a:solidFill>
                          <a:effectLst/>
                          <a:latin typeface="Arial Mon" panose="020B0500000000000000" pitchFamily="34" charset="0"/>
                        </a:rPr>
                        <a:t>198</a:t>
                      </a:r>
                    </a:p>
                  </a:txBody>
                  <a:tcPr marL="9525" marR="9525" marT="9525" marB="0" anchor="b">
                    <a:noFill/>
                  </a:tcPr>
                </a:tc>
                <a:tc>
                  <a:txBody>
                    <a:bodyPr/>
                    <a:lstStyle/>
                    <a:p>
                      <a:pPr algn="ctr" fontAlgn="b"/>
                      <a:r>
                        <a:rPr lang="en-US" sz="700" b="1" i="0" u="none" strike="noStrike" dirty="0" smtClean="0">
                          <a:solidFill>
                            <a:schemeClr val="accent2"/>
                          </a:solidFill>
                          <a:latin typeface="Arial" pitchFamily="34" charset="0"/>
                          <a:cs typeface="Arial" pitchFamily="34" charset="0"/>
                        </a:rPr>
                        <a:t>II</a:t>
                      </a:r>
                      <a:endParaRPr lang="en-US" sz="700" b="1" i="0" u="none" strike="noStrike" dirty="0">
                        <a:solidFill>
                          <a:schemeClr val="accent2"/>
                        </a:solidFill>
                        <a:latin typeface="Arial" pitchFamily="34" charset="0"/>
                        <a:cs typeface="Arial" pitchFamily="34" charset="0"/>
                      </a:endParaRPr>
                    </a:p>
                  </a:txBody>
                  <a:tcPr marL="9525" marR="9525" marT="9525" marB="0" anchor="ctr">
                    <a:noFill/>
                  </a:tcPr>
                </a:tc>
              </a:tr>
              <a:tr h="130620">
                <a:tc>
                  <a:txBody>
                    <a:bodyPr/>
                    <a:lstStyle/>
                    <a:p>
                      <a:pPr algn="l" fontAlgn="b"/>
                      <a:r>
                        <a:rPr lang="en-US" sz="800" b="0" i="0" u="none" strike="noStrike" dirty="0" err="1">
                          <a:solidFill>
                            <a:srgbClr val="002060"/>
                          </a:solidFill>
                          <a:effectLst/>
                          <a:latin typeface="Arial Mon" panose="020B0500000000000000" pitchFamily="34" charset="0"/>
                        </a:rPr>
                        <a:t>Öýöýðëýã</a:t>
                      </a:r>
                      <a:endParaRPr lang="en-US" sz="8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r" fontAlgn="b"/>
                      <a:r>
                        <a:rPr lang="en-US" sz="800" b="0" i="0" u="none" strike="noStrike">
                          <a:solidFill>
                            <a:srgbClr val="002060"/>
                          </a:solidFill>
                          <a:effectLst/>
                          <a:latin typeface="Arial Mon" panose="020B0500000000000000" pitchFamily="34" charset="0"/>
                        </a:rPr>
                        <a:t>3801</a:t>
                      </a:r>
                    </a:p>
                  </a:txBody>
                  <a:tcPr marL="9525" marR="9525" marT="9525" marB="0" anchor="b">
                    <a:lnR w="38100" cap="flat" cmpd="sng" algn="ctr">
                      <a:solidFill>
                        <a:schemeClr val="bg1"/>
                      </a:solidFill>
                      <a:prstDash val="solid"/>
                      <a:round/>
                      <a:headEnd type="none" w="med" len="med"/>
                      <a:tailEnd type="none" w="med" len="med"/>
                    </a:lnR>
                    <a:solidFill>
                      <a:schemeClr val="accent1">
                        <a:lumMod val="20000"/>
                        <a:lumOff val="80000"/>
                      </a:schemeClr>
                    </a:solidFill>
                  </a:tcPr>
                </a:tc>
                <a:tc>
                  <a:txBody>
                    <a:bodyPr/>
                    <a:lstStyle/>
                    <a:p>
                      <a:pPr algn="r" fontAlgn="b"/>
                      <a:r>
                        <a:rPr lang="en-US" sz="800" b="0" i="0" u="none" strike="noStrike">
                          <a:solidFill>
                            <a:srgbClr val="002060"/>
                          </a:solidFill>
                          <a:effectLst/>
                          <a:latin typeface="Arial Mon" panose="020B0500000000000000" pitchFamily="34" charset="0"/>
                        </a:rPr>
                        <a:t>1147</a:t>
                      </a:r>
                    </a:p>
                  </a:txBody>
                  <a:tcPr marL="9525" marR="9525" marT="9525" marB="0" anchor="b">
                    <a:lnL w="38100" cap="flat" cmpd="sng" algn="ctr">
                      <a:solidFill>
                        <a:schemeClr val="bg1"/>
                      </a:solidFill>
                      <a:prstDash val="solid"/>
                      <a:round/>
                      <a:headEnd type="none" w="med" len="med"/>
                      <a:tailEnd type="none" w="med" len="med"/>
                    </a:lnL>
                    <a:solidFill>
                      <a:schemeClr val="accent1">
                        <a:lumMod val="20000"/>
                        <a:lumOff val="80000"/>
                      </a:schemeClr>
                    </a:solidFill>
                  </a:tcPr>
                </a:tc>
                <a:tc>
                  <a:txBody>
                    <a:bodyPr/>
                    <a:lstStyle/>
                    <a:p>
                      <a:pPr algn="r" fontAlgn="b"/>
                      <a:r>
                        <a:rPr lang="en-US" sz="800" b="0" i="0" u="none" strike="noStrike">
                          <a:solidFill>
                            <a:srgbClr val="002060"/>
                          </a:solidFill>
                          <a:effectLst/>
                          <a:latin typeface="Arial Mon" panose="020B0500000000000000" pitchFamily="34" charset="0"/>
                        </a:rPr>
                        <a:t>2146</a:t>
                      </a:r>
                    </a:p>
                  </a:txBody>
                  <a:tcPr marL="9525" marR="9525" marT="9525" marB="0" anchor="b">
                    <a:solidFill>
                      <a:schemeClr val="accent1">
                        <a:lumMod val="20000"/>
                        <a:lumOff val="80000"/>
                      </a:schemeClr>
                    </a:solidFill>
                  </a:tcPr>
                </a:tc>
                <a:tc>
                  <a:txBody>
                    <a:bodyPr/>
                    <a:lstStyle/>
                    <a:p>
                      <a:pPr algn="r" fontAlgn="b"/>
                      <a:r>
                        <a:rPr lang="en-US" sz="800" b="0" i="0" u="none" strike="noStrike" dirty="0">
                          <a:solidFill>
                            <a:srgbClr val="002060"/>
                          </a:solidFill>
                          <a:effectLst/>
                          <a:latin typeface="Arial Mon" panose="020B0500000000000000" pitchFamily="34" charset="0"/>
                        </a:rPr>
                        <a:t>165</a:t>
                      </a:r>
                    </a:p>
                  </a:txBody>
                  <a:tcPr marL="9525" marR="9525" marT="9525" marB="0" anchor="b">
                    <a:solidFill>
                      <a:schemeClr val="accent1">
                        <a:lumMod val="20000"/>
                        <a:lumOff val="80000"/>
                      </a:schemeClr>
                    </a:solidFill>
                  </a:tcPr>
                </a:tc>
                <a:tc>
                  <a:txBody>
                    <a:bodyPr/>
                    <a:lstStyle/>
                    <a:p>
                      <a:pPr algn="ctr" fontAlgn="b"/>
                      <a:endParaRPr lang="en-US" sz="700" b="1" i="0" u="none" strike="noStrike" dirty="0">
                        <a:solidFill>
                          <a:schemeClr val="accent2"/>
                        </a:solidFill>
                        <a:latin typeface="Arial" pitchFamily="34" charset="0"/>
                        <a:cs typeface="Arial" pitchFamily="34" charset="0"/>
                      </a:endParaRPr>
                    </a:p>
                  </a:txBody>
                  <a:tcPr marL="9525" marR="9525" marT="9525" marB="0" anchor="ctr">
                    <a:solidFill>
                      <a:schemeClr val="accent1">
                        <a:lumMod val="20000"/>
                        <a:lumOff val="80000"/>
                      </a:schemeClr>
                    </a:solidFill>
                  </a:tcPr>
                </a:tc>
              </a:tr>
              <a:tr h="130620">
                <a:tc>
                  <a:txBody>
                    <a:bodyPr/>
                    <a:lstStyle/>
                    <a:p>
                      <a:pPr algn="l" fontAlgn="b"/>
                      <a:r>
                        <a:rPr lang="en-US" sz="800" b="0" i="0" u="none" strike="noStrike" dirty="0">
                          <a:solidFill>
                            <a:srgbClr val="002060"/>
                          </a:solidFill>
                          <a:effectLst/>
                          <a:latin typeface="Arial Mon" panose="020B0500000000000000" pitchFamily="34" charset="0"/>
                        </a:rPr>
                        <a:t>×</a:t>
                      </a:r>
                      <a:r>
                        <a:rPr lang="en-US" sz="800" b="0" i="0" u="none" strike="noStrike" dirty="0" err="1">
                          <a:solidFill>
                            <a:srgbClr val="002060"/>
                          </a:solidFill>
                          <a:effectLst/>
                          <a:latin typeface="Arial Mon" panose="020B0500000000000000" pitchFamily="34" charset="0"/>
                        </a:rPr>
                        <a:t>óëóóò</a:t>
                      </a:r>
                      <a:endParaRPr lang="en-US" sz="800" b="0" i="0" u="none" strike="noStrike" dirty="0">
                        <a:solidFill>
                          <a:srgbClr val="002060"/>
                        </a:solidFill>
                        <a:effectLst/>
                        <a:latin typeface="Arial Mon" panose="020B0500000000000000" pitchFamily="34" charset="0"/>
                      </a:endParaRPr>
                    </a:p>
                  </a:txBody>
                  <a:tcPr marL="9525" marR="9525" marT="9525" marB="0" anchor="b">
                    <a:noFill/>
                  </a:tcPr>
                </a:tc>
                <a:tc>
                  <a:txBody>
                    <a:bodyPr/>
                    <a:lstStyle/>
                    <a:p>
                      <a:pPr algn="r" fontAlgn="b"/>
                      <a:r>
                        <a:rPr lang="en-US" sz="800" b="0" i="0" u="none" strike="noStrike">
                          <a:solidFill>
                            <a:srgbClr val="002060"/>
                          </a:solidFill>
                          <a:effectLst/>
                          <a:latin typeface="Arial Mon" panose="020B0500000000000000" pitchFamily="34" charset="0"/>
                        </a:rPr>
                        <a:t>4113</a:t>
                      </a:r>
                    </a:p>
                  </a:txBody>
                  <a:tcPr marL="9525" marR="9525" marT="9525" marB="0" anchor="b">
                    <a:lnR w="38100" cap="flat" cmpd="sng" algn="ctr">
                      <a:solidFill>
                        <a:schemeClr val="bg1"/>
                      </a:solidFill>
                      <a:prstDash val="solid"/>
                      <a:round/>
                      <a:headEnd type="none" w="med" len="med"/>
                      <a:tailEnd type="none" w="med" len="med"/>
                    </a:lnR>
                    <a:noFill/>
                  </a:tcPr>
                </a:tc>
                <a:tc>
                  <a:txBody>
                    <a:bodyPr/>
                    <a:lstStyle/>
                    <a:p>
                      <a:pPr algn="r" fontAlgn="b"/>
                      <a:r>
                        <a:rPr lang="en-US" sz="800" b="0" i="0" u="none" strike="noStrike">
                          <a:solidFill>
                            <a:srgbClr val="002060"/>
                          </a:solidFill>
                          <a:effectLst/>
                          <a:latin typeface="Arial Mon" panose="020B0500000000000000" pitchFamily="34" charset="0"/>
                        </a:rPr>
                        <a:t>1328</a:t>
                      </a:r>
                    </a:p>
                  </a:txBody>
                  <a:tcPr marL="9525" marR="9525" marT="9525" marB="0" anchor="b">
                    <a:lnL w="38100" cap="flat" cmpd="sng" algn="ctr">
                      <a:solidFill>
                        <a:schemeClr val="bg1"/>
                      </a:solidFill>
                      <a:prstDash val="solid"/>
                      <a:round/>
                      <a:headEnd type="none" w="med" len="med"/>
                      <a:tailEnd type="none" w="med" len="med"/>
                    </a:lnL>
                    <a:noFill/>
                  </a:tcPr>
                </a:tc>
                <a:tc>
                  <a:txBody>
                    <a:bodyPr/>
                    <a:lstStyle/>
                    <a:p>
                      <a:pPr algn="r" fontAlgn="b"/>
                      <a:r>
                        <a:rPr lang="en-US" sz="800" b="0" i="0" u="none" strike="noStrike">
                          <a:solidFill>
                            <a:srgbClr val="002060"/>
                          </a:solidFill>
                          <a:effectLst/>
                          <a:latin typeface="Arial Mon" panose="020B0500000000000000" pitchFamily="34" charset="0"/>
                        </a:rPr>
                        <a:t>2235</a:t>
                      </a:r>
                    </a:p>
                  </a:txBody>
                  <a:tcPr marL="9525" marR="9525" marT="9525" marB="0" anchor="b">
                    <a:noFill/>
                  </a:tcPr>
                </a:tc>
                <a:tc>
                  <a:txBody>
                    <a:bodyPr/>
                    <a:lstStyle/>
                    <a:p>
                      <a:pPr algn="r" fontAlgn="b"/>
                      <a:r>
                        <a:rPr lang="en-US" sz="800" b="0" i="0" u="none" strike="noStrike" dirty="0">
                          <a:solidFill>
                            <a:srgbClr val="002060"/>
                          </a:solidFill>
                          <a:effectLst/>
                          <a:latin typeface="Arial Mon" panose="020B0500000000000000" pitchFamily="34" charset="0"/>
                        </a:rPr>
                        <a:t>126</a:t>
                      </a:r>
                    </a:p>
                  </a:txBody>
                  <a:tcPr marL="9525" marR="9525" marT="9525" marB="0" anchor="b">
                    <a:noFill/>
                  </a:tcPr>
                </a:tc>
                <a:tc>
                  <a:txBody>
                    <a:bodyPr/>
                    <a:lstStyle/>
                    <a:p>
                      <a:pPr algn="ctr" fontAlgn="b"/>
                      <a:endParaRPr lang="en-US" sz="700" b="1" i="0" u="none" strike="noStrike" dirty="0">
                        <a:solidFill>
                          <a:schemeClr val="accent2"/>
                        </a:solidFill>
                        <a:latin typeface="Arial" pitchFamily="34" charset="0"/>
                        <a:cs typeface="Arial" pitchFamily="34" charset="0"/>
                      </a:endParaRPr>
                    </a:p>
                  </a:txBody>
                  <a:tcPr marL="9525" marR="9525" marT="9525" marB="0" anchor="ctr">
                    <a:noFill/>
                  </a:tcPr>
                </a:tc>
              </a:tr>
              <a:tr h="130620">
                <a:tc>
                  <a:txBody>
                    <a:bodyPr/>
                    <a:lstStyle/>
                    <a:p>
                      <a:pPr algn="l" fontAlgn="b"/>
                      <a:r>
                        <a:rPr lang="en-US" sz="800" b="0" i="0" u="none" strike="noStrike" dirty="0" err="1">
                          <a:solidFill>
                            <a:srgbClr val="002060"/>
                          </a:solidFill>
                          <a:effectLst/>
                          <a:latin typeface="Arial Mon" panose="020B0500000000000000" pitchFamily="34" charset="0"/>
                        </a:rPr>
                        <a:t>Ýðäýíýìàíäàë</a:t>
                      </a:r>
                      <a:endParaRPr lang="en-US" sz="8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r" fontAlgn="b"/>
                      <a:r>
                        <a:rPr lang="en-US" sz="800" b="0" i="0" u="none" strike="noStrike" dirty="0">
                          <a:solidFill>
                            <a:srgbClr val="002060"/>
                          </a:solidFill>
                          <a:effectLst/>
                          <a:latin typeface="Arial Mon" panose="020B0500000000000000" pitchFamily="34" charset="0"/>
                        </a:rPr>
                        <a:t>5677</a:t>
                      </a:r>
                    </a:p>
                  </a:txBody>
                  <a:tcPr marL="9525" marR="9525" marT="9525" marB="0" anchor="b">
                    <a:lnR w="38100" cap="flat" cmpd="sng" algn="ctr">
                      <a:solidFill>
                        <a:schemeClr val="bg1"/>
                      </a:solidFill>
                      <a:prstDash val="solid"/>
                      <a:round/>
                      <a:headEnd type="none" w="med" len="med"/>
                      <a:tailEnd type="none" w="med" len="med"/>
                    </a:lnR>
                    <a:solidFill>
                      <a:schemeClr val="accent1">
                        <a:lumMod val="20000"/>
                        <a:lumOff val="80000"/>
                      </a:schemeClr>
                    </a:solidFill>
                  </a:tcPr>
                </a:tc>
                <a:tc>
                  <a:txBody>
                    <a:bodyPr/>
                    <a:lstStyle/>
                    <a:p>
                      <a:pPr algn="r" fontAlgn="b"/>
                      <a:r>
                        <a:rPr lang="en-US" sz="800" b="0" i="0" u="none" strike="noStrike" dirty="0">
                          <a:solidFill>
                            <a:srgbClr val="002060"/>
                          </a:solidFill>
                          <a:effectLst/>
                          <a:latin typeface="Arial Mon" panose="020B0500000000000000" pitchFamily="34" charset="0"/>
                        </a:rPr>
                        <a:t>1594</a:t>
                      </a:r>
                    </a:p>
                  </a:txBody>
                  <a:tcPr marL="9525" marR="9525" marT="9525" marB="0" anchor="b">
                    <a:lnL w="38100" cap="flat" cmpd="sng" algn="ctr">
                      <a:solidFill>
                        <a:schemeClr val="bg1"/>
                      </a:solidFill>
                      <a:prstDash val="solid"/>
                      <a:round/>
                      <a:headEnd type="none" w="med" len="med"/>
                      <a:tailEnd type="none" w="med" len="med"/>
                    </a:lnL>
                    <a:solidFill>
                      <a:schemeClr val="accent1">
                        <a:lumMod val="20000"/>
                        <a:lumOff val="80000"/>
                      </a:schemeClr>
                    </a:solidFill>
                  </a:tcPr>
                </a:tc>
                <a:tc>
                  <a:txBody>
                    <a:bodyPr/>
                    <a:lstStyle/>
                    <a:p>
                      <a:pPr algn="r" fontAlgn="b"/>
                      <a:r>
                        <a:rPr lang="en-US" sz="800" b="0" i="0" u="none" strike="noStrike" dirty="0">
                          <a:solidFill>
                            <a:srgbClr val="002060"/>
                          </a:solidFill>
                          <a:effectLst/>
                          <a:latin typeface="Arial Mon" panose="020B0500000000000000" pitchFamily="34" charset="0"/>
                        </a:rPr>
                        <a:t>3321</a:t>
                      </a:r>
                    </a:p>
                  </a:txBody>
                  <a:tcPr marL="9525" marR="9525" marT="9525" marB="0" anchor="b">
                    <a:solidFill>
                      <a:schemeClr val="accent1">
                        <a:lumMod val="20000"/>
                        <a:lumOff val="80000"/>
                      </a:schemeClr>
                    </a:solidFill>
                  </a:tcPr>
                </a:tc>
                <a:tc>
                  <a:txBody>
                    <a:bodyPr/>
                    <a:lstStyle/>
                    <a:p>
                      <a:pPr algn="r" fontAlgn="b"/>
                      <a:r>
                        <a:rPr lang="en-US" sz="800" b="0" i="0" u="none" strike="noStrike" dirty="0">
                          <a:solidFill>
                            <a:srgbClr val="002060"/>
                          </a:solidFill>
                          <a:effectLst/>
                          <a:latin typeface="Arial Mon" panose="020B0500000000000000" pitchFamily="34" charset="0"/>
                        </a:rPr>
                        <a:t>229</a:t>
                      </a:r>
                    </a:p>
                  </a:txBody>
                  <a:tcPr marL="9525" marR="9525" marT="9525" marB="0" anchor="b">
                    <a:solidFill>
                      <a:schemeClr val="accent1">
                        <a:lumMod val="20000"/>
                        <a:lumOff val="80000"/>
                      </a:schemeClr>
                    </a:solidFill>
                  </a:tcPr>
                </a:tc>
                <a:tc>
                  <a:txBody>
                    <a:bodyPr/>
                    <a:lstStyle/>
                    <a:p>
                      <a:pPr marL="0" marR="0" indent="0" algn="ctr" defTabSz="457383" rtl="0" eaLnBrk="1" fontAlgn="b" latinLnBrk="0" hangingPunct="1">
                        <a:lnSpc>
                          <a:spcPct val="100000"/>
                        </a:lnSpc>
                        <a:spcBef>
                          <a:spcPts val="0"/>
                        </a:spcBef>
                        <a:spcAft>
                          <a:spcPts val="0"/>
                        </a:spcAft>
                        <a:buClrTx/>
                        <a:buSzTx/>
                        <a:buFontTx/>
                        <a:buNone/>
                        <a:tabLst/>
                        <a:defRPr/>
                      </a:pPr>
                      <a:r>
                        <a:rPr lang="en-US" sz="700" b="1" i="0" u="none" strike="noStrike" dirty="0" smtClean="0">
                          <a:solidFill>
                            <a:schemeClr val="accent2"/>
                          </a:solidFill>
                          <a:latin typeface="Arial" pitchFamily="34" charset="0"/>
                          <a:cs typeface="Arial" pitchFamily="34" charset="0"/>
                        </a:rPr>
                        <a:t>IV</a:t>
                      </a:r>
                    </a:p>
                  </a:txBody>
                  <a:tcPr marL="9525" marR="9525" marT="9525" marB="0" anchor="ctr">
                    <a:solidFill>
                      <a:schemeClr val="accent1">
                        <a:lumMod val="20000"/>
                        <a:lumOff val="80000"/>
                      </a:schemeClr>
                    </a:solidFill>
                  </a:tcPr>
                </a:tc>
              </a:tr>
              <a:tr h="130620">
                <a:tc>
                  <a:txBody>
                    <a:bodyPr/>
                    <a:lstStyle/>
                    <a:p>
                      <a:pPr algn="ctr" rtl="0" fontAlgn="ctr"/>
                      <a:r>
                        <a:rPr lang="mn-MN" sz="700" u="none" strike="noStrike" dirty="0">
                          <a:solidFill>
                            <a:schemeClr val="bg1"/>
                          </a:solidFill>
                          <a:latin typeface="Arial" panose="020B0604020202020204" pitchFamily="34" charset="0"/>
                          <a:cs typeface="Arial" panose="020B0604020202020204" pitchFamily="34" charset="0"/>
                        </a:rPr>
                        <a:t>Нийт  </a:t>
                      </a:r>
                      <a:endParaRPr lang="mn-MN" sz="7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r" fontAlgn="b"/>
                      <a:r>
                        <a:rPr lang="mn-MN" sz="700" u="none" strike="noStrike" dirty="0" smtClean="0">
                          <a:solidFill>
                            <a:schemeClr val="bg1"/>
                          </a:solidFill>
                          <a:latin typeface="Arial" panose="020B0604020202020204" pitchFamily="34" charset="0"/>
                          <a:cs typeface="Arial" panose="020B0604020202020204" pitchFamily="34" charset="0"/>
                        </a:rPr>
                        <a:t>94923</a:t>
                      </a:r>
                      <a:endParaRPr lang="en-US" sz="700" b="0" i="0" u="none" strike="noStrike" dirty="0">
                        <a:solidFill>
                          <a:schemeClr val="bg1"/>
                        </a:solidFill>
                        <a:latin typeface="Arial" pitchFamily="34" charset="0"/>
                        <a:cs typeface="Arial" pitchFamily="34" charset="0"/>
                      </a:endParaRPr>
                    </a:p>
                  </a:txBody>
                  <a:tcPr marL="9525" marR="9525" marT="9525" marB="0" anchor="b">
                    <a:lnR w="38100" cap="flat" cmpd="sng" algn="ctr">
                      <a:solidFill>
                        <a:schemeClr val="bg1"/>
                      </a:solidFill>
                      <a:prstDash val="solid"/>
                      <a:round/>
                      <a:headEnd type="none" w="med" len="med"/>
                      <a:tailEnd type="none" w="med" len="med"/>
                    </a:lnR>
                    <a:solidFill>
                      <a:schemeClr val="accent1"/>
                    </a:solidFill>
                  </a:tcPr>
                </a:tc>
                <a:tc>
                  <a:txBody>
                    <a:bodyPr/>
                    <a:lstStyle/>
                    <a:p>
                      <a:pPr algn="r" fontAlgn="b"/>
                      <a:r>
                        <a:rPr lang="mn-MN" sz="700" u="none" strike="noStrike" dirty="0" smtClean="0">
                          <a:solidFill>
                            <a:schemeClr val="bg1"/>
                          </a:solidFill>
                          <a:latin typeface="Arial" panose="020B0604020202020204" pitchFamily="34" charset="0"/>
                          <a:cs typeface="Arial" panose="020B0604020202020204" pitchFamily="34" charset="0"/>
                        </a:rPr>
                        <a:t>28420</a:t>
                      </a:r>
                      <a:endParaRPr lang="en-US" sz="700" b="0" i="0" u="none" strike="noStrike" dirty="0">
                        <a:solidFill>
                          <a:schemeClr val="bg1"/>
                        </a:solidFill>
                        <a:latin typeface="Arial" pitchFamily="34" charset="0"/>
                        <a:cs typeface="Arial" pitchFamily="34" charset="0"/>
                      </a:endParaRPr>
                    </a:p>
                  </a:txBody>
                  <a:tcPr marL="9525" marR="9525" marT="9525" marB="0" anchor="b">
                    <a:lnL w="38100" cap="flat" cmpd="sng" algn="ctr">
                      <a:solidFill>
                        <a:schemeClr val="bg1"/>
                      </a:solidFill>
                      <a:prstDash val="solid"/>
                      <a:round/>
                      <a:headEnd type="none" w="med" len="med"/>
                      <a:tailEnd type="none" w="med" len="med"/>
                    </a:lnL>
                    <a:solidFill>
                      <a:schemeClr val="accent1"/>
                    </a:solidFill>
                  </a:tcPr>
                </a:tc>
                <a:tc>
                  <a:txBody>
                    <a:bodyPr/>
                    <a:lstStyle/>
                    <a:p>
                      <a:pPr algn="r" fontAlgn="b"/>
                      <a:r>
                        <a:rPr lang="mn-MN" sz="700" u="none" strike="noStrike" dirty="0" smtClean="0">
                          <a:solidFill>
                            <a:schemeClr val="bg1"/>
                          </a:solidFill>
                          <a:latin typeface="Arial" panose="020B0604020202020204" pitchFamily="34" charset="0"/>
                          <a:cs typeface="Arial" panose="020B0604020202020204" pitchFamily="34" charset="0"/>
                        </a:rPr>
                        <a:t>54218</a:t>
                      </a:r>
                      <a:endParaRPr lang="en-US" sz="700" b="0" i="0" u="none" strike="noStrike" dirty="0">
                        <a:solidFill>
                          <a:schemeClr val="bg1"/>
                        </a:solidFill>
                        <a:latin typeface="Arial" pitchFamily="34" charset="0"/>
                        <a:cs typeface="Arial" pitchFamily="34" charset="0"/>
                      </a:endParaRPr>
                    </a:p>
                  </a:txBody>
                  <a:tcPr marL="9525" marR="9525" marT="9525" marB="0" anchor="b">
                    <a:solidFill>
                      <a:schemeClr val="accent1"/>
                    </a:solidFill>
                  </a:tcPr>
                </a:tc>
                <a:tc>
                  <a:txBody>
                    <a:bodyPr/>
                    <a:lstStyle/>
                    <a:p>
                      <a:pPr algn="r" fontAlgn="b"/>
                      <a:r>
                        <a:rPr lang="mn-MN" sz="700" b="0" i="0" u="none" strike="noStrike" dirty="0" smtClean="0">
                          <a:solidFill>
                            <a:schemeClr val="bg1"/>
                          </a:solidFill>
                          <a:latin typeface="Arial" pitchFamily="34" charset="0"/>
                          <a:cs typeface="Arial" pitchFamily="34" charset="0"/>
                        </a:rPr>
                        <a:t>7948</a:t>
                      </a:r>
                      <a:endParaRPr lang="en-US" sz="700" b="0" i="0" u="none" strike="noStrike" dirty="0">
                        <a:solidFill>
                          <a:schemeClr val="bg1"/>
                        </a:solidFill>
                        <a:latin typeface="Arial" pitchFamily="34" charset="0"/>
                        <a:cs typeface="Arial" pitchFamily="34" charset="0"/>
                      </a:endParaRPr>
                    </a:p>
                  </a:txBody>
                  <a:tcPr marL="9525" marR="9525" marT="9525" marB="0" anchor="b">
                    <a:solidFill>
                      <a:schemeClr val="accent1"/>
                    </a:solidFill>
                  </a:tcPr>
                </a:tc>
                <a:tc>
                  <a:txBody>
                    <a:bodyPr/>
                    <a:lstStyle/>
                    <a:p>
                      <a:pPr algn="r" fontAlgn="b"/>
                      <a:endParaRPr lang="en-US" sz="700" b="0" i="0" u="none" strike="noStrike" dirty="0">
                        <a:solidFill>
                          <a:schemeClr val="bg1"/>
                        </a:solidFill>
                        <a:latin typeface="Arial" pitchFamily="34" charset="0"/>
                        <a:cs typeface="Arial" pitchFamily="34" charset="0"/>
                      </a:endParaRPr>
                    </a:p>
                  </a:txBody>
                  <a:tcPr marL="9525" marR="9525" marT="9525" marB="0" anchor="b">
                    <a:solidFill>
                      <a:schemeClr val="accent1"/>
                    </a:solidFill>
                  </a:tcPr>
                </a:tc>
                <a:extLst>
                  <a:ext uri="{0D108BD9-81ED-4DB2-BD59-A6C34878D82A}">
                    <a16:rowId xmlns="" xmlns:a16="http://schemas.microsoft.com/office/drawing/2014/main" val="10016"/>
                  </a:ext>
                </a:extLst>
              </a:tr>
            </a:tbl>
          </a:graphicData>
        </a:graphic>
      </p:graphicFrame>
      <p:grpSp>
        <p:nvGrpSpPr>
          <p:cNvPr id="9" name="Group 8">
            <a:extLst>
              <a:ext uri="{FF2B5EF4-FFF2-40B4-BE49-F238E27FC236}">
                <a16:creationId xmlns="" xmlns:a16="http://schemas.microsoft.com/office/drawing/2014/main" id="{EF7F762B-AE18-43B5-A7FA-87C417D06D18}"/>
              </a:ext>
            </a:extLst>
          </p:cNvPr>
          <p:cNvGrpSpPr/>
          <p:nvPr/>
        </p:nvGrpSpPr>
        <p:grpSpPr>
          <a:xfrm>
            <a:off x="159171" y="3181417"/>
            <a:ext cx="4778477" cy="180000"/>
            <a:chOff x="159171" y="3181417"/>
            <a:chExt cx="4778477" cy="180000"/>
          </a:xfrm>
        </p:grpSpPr>
        <p:sp>
          <p:nvSpPr>
            <p:cNvPr id="11" name="Rectangle: Rounded Corners 10">
              <a:extLst>
                <a:ext uri="{FF2B5EF4-FFF2-40B4-BE49-F238E27FC236}">
                  <a16:creationId xmlns="" xmlns:a16="http://schemas.microsoft.com/office/drawing/2014/main" id="{9E55EADF-7065-4B8F-8DCF-7CB8D636E670}"/>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18</a:t>
              </a:r>
              <a:endParaRPr lang="mn-MN" sz="900" dirty="0">
                <a:solidFill>
                  <a:srgbClr val="002060"/>
                </a:solidFill>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 xmlns:a16="http://schemas.microsoft.com/office/drawing/2014/main" id="{B92C5844-6E5B-45E6-942E-101103302005}"/>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 xmlns:a16="http://schemas.microsoft.com/office/drawing/2014/main" id="{3FFB1E43-6158-47F4-90D1-E9F1A1A99EEF}"/>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Tree>
    <p:extLst>
      <p:ext uri="{BB962C8B-B14F-4D97-AF65-F5344CB8AC3E}">
        <p14:creationId xmlns:p14="http://schemas.microsoft.com/office/powerpoint/2010/main" val="4030408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3C4D6C66-4042-49C1-BDD8-50AC3BF273F4}"/>
              </a:ext>
            </a:extLst>
          </p:cNvPr>
          <p:cNvCxnSpPr>
            <a:cxnSpLocks/>
          </p:cNvCxnSpPr>
          <p:nvPr/>
        </p:nvCxnSpPr>
        <p:spPr>
          <a:xfrm flipH="1">
            <a:off x="359227" y="176893"/>
            <a:ext cx="360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 xmlns:a16="http://schemas.microsoft.com/office/drawing/2014/main" id="{98C6ECB6-45EC-493C-8C47-21AB21A72AEA}"/>
              </a:ext>
            </a:extLst>
          </p:cNvPr>
          <p:cNvSpPr txBox="1"/>
          <p:nvPr/>
        </p:nvSpPr>
        <p:spPr>
          <a:xfrm>
            <a:off x="3960266" y="69171"/>
            <a:ext cx="633507" cy="215444"/>
          </a:xfrm>
          <a:prstGeom prst="rect">
            <a:avLst/>
          </a:prstGeom>
          <a:noFill/>
        </p:spPr>
        <p:txBody>
          <a:bodyPr wrap="none" rtlCol="0">
            <a:spAutoFit/>
          </a:bodyPr>
          <a:lstStyle/>
          <a:p>
            <a:r>
              <a:rPr lang="mn-MN" sz="800" dirty="0">
                <a:solidFill>
                  <a:srgbClr val="002060"/>
                </a:solidFill>
                <a:latin typeface="Arial" panose="020B0604020202020204" pitchFamily="34" charset="0"/>
                <a:cs typeface="Arial" panose="020B0604020202020204" pitchFamily="34" charset="0"/>
              </a:rPr>
              <a:t>АГУУЛГА</a:t>
            </a:r>
          </a:p>
        </p:txBody>
      </p:sp>
      <p:sp>
        <p:nvSpPr>
          <p:cNvPr id="13" name="TextBox 12">
            <a:extLst>
              <a:ext uri="{FF2B5EF4-FFF2-40B4-BE49-F238E27FC236}">
                <a16:creationId xmlns="" xmlns:a16="http://schemas.microsoft.com/office/drawing/2014/main" id="{EF8B295E-51B1-4390-85C5-FEA10D8FCD56}"/>
              </a:ext>
            </a:extLst>
          </p:cNvPr>
          <p:cNvSpPr txBox="1"/>
          <p:nvPr/>
        </p:nvSpPr>
        <p:spPr>
          <a:xfrm>
            <a:off x="764404" y="353270"/>
            <a:ext cx="3107844" cy="2828147"/>
          </a:xfrm>
          <a:prstGeom prst="rect">
            <a:avLst/>
          </a:prstGeom>
          <a:noFill/>
        </p:spPr>
        <p:txBody>
          <a:bodyPr wrap="square" rtlCol="0">
            <a:spAutoFit/>
          </a:bodyPr>
          <a:lstStyle/>
          <a:p>
            <a:pPr marL="247642" indent="-247642">
              <a:lnSpc>
                <a:spcPct val="150000"/>
              </a:lnSpc>
              <a:buFont typeface="Arial" panose="020B0604020202020204" pitchFamily="34" charset="0"/>
              <a:buChar char="•"/>
            </a:pPr>
            <a:r>
              <a:rPr lang="mn-MN" sz="1200" dirty="0">
                <a:solidFill>
                  <a:schemeClr val="accent1">
                    <a:lumMod val="75000"/>
                  </a:schemeClr>
                </a:solidFill>
                <a:latin typeface="Arial" panose="020B0604020202020204" pitchFamily="34" charset="0"/>
                <a:cs typeface="Arial" panose="020B0604020202020204" pitchFamily="34" charset="0"/>
              </a:rPr>
              <a:t>Аймгийн ерөнхий мэдээлэл</a:t>
            </a:r>
            <a:endParaRPr lang="en-US" sz="1200" dirty="0">
              <a:solidFill>
                <a:schemeClr val="accent1">
                  <a:lumMod val="75000"/>
                </a:schemeClr>
              </a:solidFill>
              <a:latin typeface="Arial" panose="020B0604020202020204" pitchFamily="34" charset="0"/>
              <a:cs typeface="Arial" panose="020B0604020202020204" pitchFamily="34" charset="0"/>
            </a:endParaRPr>
          </a:p>
          <a:p>
            <a:pPr marL="247642" indent="-247642">
              <a:lnSpc>
                <a:spcPct val="150000"/>
              </a:lnSpc>
              <a:buFont typeface="Arial" panose="020B0604020202020204" pitchFamily="34" charset="0"/>
              <a:buChar char="•"/>
            </a:pPr>
            <a:r>
              <a:rPr lang="mn-MN" sz="1200" dirty="0">
                <a:solidFill>
                  <a:schemeClr val="accent1">
                    <a:lumMod val="75000"/>
                  </a:schemeClr>
                </a:solidFill>
                <a:latin typeface="Arial" panose="020B0604020202020204" pitchFamily="34" charset="0"/>
                <a:cs typeface="Arial" panose="020B0604020202020204" pitchFamily="34" charset="0"/>
              </a:rPr>
              <a:t>Хүн амын үндсэн үзүүлэлт</a:t>
            </a:r>
          </a:p>
          <a:p>
            <a:pPr marL="247642" indent="-247642">
              <a:lnSpc>
                <a:spcPct val="150000"/>
              </a:lnSpc>
              <a:buFont typeface="Arial" panose="020B0604020202020204" pitchFamily="34" charset="0"/>
              <a:buChar char="•"/>
            </a:pPr>
            <a:r>
              <a:rPr lang="mn-MN" sz="1200" dirty="0">
                <a:solidFill>
                  <a:schemeClr val="accent1">
                    <a:lumMod val="75000"/>
                  </a:schemeClr>
                </a:solidFill>
                <a:latin typeface="Arial" panose="020B0604020202020204" pitchFamily="34" charset="0"/>
                <a:cs typeface="Arial" panose="020B0604020202020204" pitchFamily="34" charset="0"/>
              </a:rPr>
              <a:t>Дотоодын нийт бүтээгдэхүүн</a:t>
            </a:r>
          </a:p>
          <a:p>
            <a:pPr marL="247642" indent="-247642">
              <a:lnSpc>
                <a:spcPct val="150000"/>
              </a:lnSpc>
              <a:buFont typeface="Arial" panose="020B0604020202020204" pitchFamily="34" charset="0"/>
              <a:buChar char="•"/>
            </a:pPr>
            <a:r>
              <a:rPr lang="mn-MN" sz="1200" dirty="0">
                <a:solidFill>
                  <a:schemeClr val="accent1">
                    <a:lumMod val="75000"/>
                  </a:schemeClr>
                </a:solidFill>
                <a:latin typeface="Arial" panose="020B0604020202020204" pitchFamily="34" charset="0"/>
                <a:cs typeface="Arial" panose="020B0604020202020204" pitchFamily="34" charset="0"/>
              </a:rPr>
              <a:t>ААНБ-ын тооллогын үзүүлэлт</a:t>
            </a:r>
          </a:p>
          <a:p>
            <a:pPr marL="247642" indent="-247642">
              <a:lnSpc>
                <a:spcPct val="150000"/>
              </a:lnSpc>
              <a:buFont typeface="Arial" panose="020B0604020202020204" pitchFamily="34" charset="0"/>
              <a:buChar char="•"/>
            </a:pPr>
            <a:r>
              <a:rPr lang="mn-MN" sz="1200" dirty="0">
                <a:solidFill>
                  <a:schemeClr val="accent1">
                    <a:lumMod val="75000"/>
                  </a:schemeClr>
                </a:solidFill>
                <a:latin typeface="Arial" panose="020B0604020202020204" pitchFamily="34" charset="0"/>
                <a:cs typeface="Arial" panose="020B0604020202020204" pitchFamily="34" charset="0"/>
              </a:rPr>
              <a:t>Эрүүл мэндийн зарим үзүүлэлт</a:t>
            </a:r>
            <a:endParaRPr lang="en-US" sz="1200" dirty="0">
              <a:solidFill>
                <a:schemeClr val="accent1">
                  <a:lumMod val="75000"/>
                </a:schemeClr>
              </a:solidFill>
              <a:latin typeface="Arial" panose="020B0604020202020204" pitchFamily="34" charset="0"/>
              <a:cs typeface="Arial" panose="020B0604020202020204" pitchFamily="34" charset="0"/>
            </a:endParaRPr>
          </a:p>
          <a:p>
            <a:pPr marL="247642" indent="-247642">
              <a:lnSpc>
                <a:spcPct val="150000"/>
              </a:lnSpc>
              <a:buFont typeface="Arial" panose="020B0604020202020204" pitchFamily="34" charset="0"/>
              <a:buChar char="•"/>
            </a:pPr>
            <a:r>
              <a:rPr lang="mn-MN" sz="1200" dirty="0">
                <a:solidFill>
                  <a:schemeClr val="accent1">
                    <a:lumMod val="75000"/>
                  </a:schemeClr>
                </a:solidFill>
                <a:latin typeface="Arial" panose="020B0604020202020204" pitchFamily="34" charset="0"/>
                <a:cs typeface="Arial" panose="020B0604020202020204" pitchFamily="34" charset="0"/>
              </a:rPr>
              <a:t>Ажил эрхлэлтийн зарим үзүүлэлт</a:t>
            </a:r>
            <a:endParaRPr lang="en-US" sz="1200" dirty="0">
              <a:solidFill>
                <a:schemeClr val="accent1">
                  <a:lumMod val="75000"/>
                </a:schemeClr>
              </a:solidFill>
              <a:latin typeface="Arial" panose="020B0604020202020204" pitchFamily="34" charset="0"/>
              <a:cs typeface="Arial" panose="020B0604020202020204" pitchFamily="34" charset="0"/>
            </a:endParaRPr>
          </a:p>
          <a:p>
            <a:pPr marL="247642" indent="-247642">
              <a:lnSpc>
                <a:spcPct val="150000"/>
              </a:lnSpc>
              <a:buFont typeface="Arial" panose="020B0604020202020204" pitchFamily="34" charset="0"/>
              <a:buChar char="•"/>
            </a:pPr>
            <a:r>
              <a:rPr lang="mn-MN" sz="1200" dirty="0">
                <a:solidFill>
                  <a:schemeClr val="accent1">
                    <a:lumMod val="75000"/>
                  </a:schemeClr>
                </a:solidFill>
                <a:latin typeface="Arial" panose="020B0604020202020204" pitchFamily="34" charset="0"/>
                <a:cs typeface="Arial" panose="020B0604020202020204" pitchFamily="34" charset="0"/>
              </a:rPr>
              <a:t>Засаг даргын мөрийн хөтөлбөр</a:t>
            </a:r>
            <a:endParaRPr lang="en-US" sz="1200" dirty="0">
              <a:solidFill>
                <a:schemeClr val="accent1">
                  <a:lumMod val="75000"/>
                </a:schemeClr>
              </a:solidFill>
              <a:latin typeface="Arial" panose="020B0604020202020204" pitchFamily="34" charset="0"/>
              <a:cs typeface="Arial" panose="020B0604020202020204" pitchFamily="34" charset="0"/>
            </a:endParaRPr>
          </a:p>
          <a:p>
            <a:pPr marL="247642" indent="-247642">
              <a:lnSpc>
                <a:spcPct val="150000"/>
              </a:lnSpc>
              <a:buFont typeface="Arial" panose="020B0604020202020204" pitchFamily="34" charset="0"/>
              <a:buChar char="•"/>
            </a:pPr>
            <a:r>
              <a:rPr lang="mn-MN" sz="1200" dirty="0">
                <a:solidFill>
                  <a:schemeClr val="accent1">
                    <a:lumMod val="75000"/>
                  </a:schemeClr>
                </a:solidFill>
                <a:latin typeface="Arial" panose="020B0604020202020204" pitchFamily="34" charset="0"/>
                <a:cs typeface="Arial" panose="020B0604020202020204" pitchFamily="34" charset="0"/>
              </a:rPr>
              <a:t>Боловсролын зарим үзүүлэлт </a:t>
            </a:r>
            <a:endParaRPr lang="en-US" sz="1200" dirty="0">
              <a:solidFill>
                <a:schemeClr val="accent1">
                  <a:lumMod val="75000"/>
                </a:schemeClr>
              </a:solidFill>
              <a:latin typeface="Arial" panose="020B0604020202020204" pitchFamily="34" charset="0"/>
              <a:cs typeface="Arial" panose="020B0604020202020204" pitchFamily="34" charset="0"/>
            </a:endParaRPr>
          </a:p>
          <a:p>
            <a:pPr marL="247642" indent="-247642">
              <a:lnSpc>
                <a:spcPct val="150000"/>
              </a:lnSpc>
              <a:buFont typeface="Arial" panose="020B0604020202020204" pitchFamily="34" charset="0"/>
              <a:buChar char="•"/>
            </a:pPr>
            <a:r>
              <a:rPr lang="mn-MN" sz="1200" dirty="0">
                <a:solidFill>
                  <a:schemeClr val="accent1">
                    <a:lumMod val="75000"/>
                  </a:schemeClr>
                </a:solidFill>
                <a:latin typeface="Arial" panose="020B0604020202020204" pitchFamily="34" charset="0"/>
                <a:cs typeface="Arial" panose="020B0604020202020204" pitchFamily="34" charset="0"/>
              </a:rPr>
              <a:t>Мал аж ахуйн зарим үзүүлэлт</a:t>
            </a:r>
          </a:p>
          <a:p>
            <a:pPr marL="247642" indent="-247642">
              <a:lnSpc>
                <a:spcPct val="150000"/>
              </a:lnSpc>
              <a:buFont typeface="Arial" panose="020B0604020202020204" pitchFamily="34" charset="0"/>
              <a:buChar char="•"/>
            </a:pPr>
            <a:r>
              <a:rPr lang="mn-MN" sz="1200" dirty="0">
                <a:solidFill>
                  <a:schemeClr val="accent1">
                    <a:lumMod val="75000"/>
                  </a:schemeClr>
                </a:solidFill>
                <a:latin typeface="Arial" panose="020B0604020202020204" pitchFamily="34" charset="0"/>
                <a:cs typeface="Arial" panose="020B0604020202020204" pitchFamily="34" charset="0"/>
              </a:rPr>
              <a:t>Аймгийн холбоотой ВЭБ хуудас</a:t>
            </a:r>
            <a:endParaRPr lang="en-US" sz="1200" dirty="0">
              <a:solidFill>
                <a:schemeClr val="accent1">
                  <a:lumMod val="75000"/>
                </a:schemeClr>
              </a:solidFill>
              <a:latin typeface="Arial" panose="020B0604020202020204" pitchFamily="34" charset="0"/>
              <a:cs typeface="Arial" panose="020B0604020202020204" pitchFamily="34" charset="0"/>
            </a:endParaRPr>
          </a:p>
        </p:txBody>
      </p:sp>
      <p:grpSp>
        <p:nvGrpSpPr>
          <p:cNvPr id="7" name="Group 6">
            <a:extLst>
              <a:ext uri="{FF2B5EF4-FFF2-40B4-BE49-F238E27FC236}">
                <a16:creationId xmlns="" xmlns:a16="http://schemas.microsoft.com/office/drawing/2014/main" id="{EC58D224-E1D0-4D70-83B4-3F50377520CC}"/>
              </a:ext>
            </a:extLst>
          </p:cNvPr>
          <p:cNvGrpSpPr/>
          <p:nvPr/>
        </p:nvGrpSpPr>
        <p:grpSpPr>
          <a:xfrm>
            <a:off x="159171" y="3181417"/>
            <a:ext cx="4778477" cy="180000"/>
            <a:chOff x="159171" y="3181417"/>
            <a:chExt cx="4778477" cy="180000"/>
          </a:xfrm>
        </p:grpSpPr>
        <p:sp>
          <p:nvSpPr>
            <p:cNvPr id="8" name="Rectangle: Rounded Corners 7">
              <a:extLst>
                <a:ext uri="{FF2B5EF4-FFF2-40B4-BE49-F238E27FC236}">
                  <a16:creationId xmlns="" xmlns:a16="http://schemas.microsoft.com/office/drawing/2014/main" id="{AA8CB0AE-708A-4357-957D-D04F7DF056C2}"/>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1</a:t>
              </a:r>
              <a:endParaRPr lang="mn-MN" sz="900" dirty="0">
                <a:solidFill>
                  <a:srgbClr val="002060"/>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 xmlns:a16="http://schemas.microsoft.com/office/drawing/2014/main" id="{2E8EB1DD-5DD3-47BC-97E8-9A684569F9C8}"/>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2F5A7D04-A026-4ACA-8DEA-E05218C9CE3E}"/>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Tree>
    <p:extLst>
      <p:ext uri="{BB962C8B-B14F-4D97-AF65-F5344CB8AC3E}">
        <p14:creationId xmlns:p14="http://schemas.microsoft.com/office/powerpoint/2010/main" val="3172080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 xmlns:a16="http://schemas.microsoft.com/office/drawing/2014/main" id="{29832590-F6BE-44BF-B89E-7A36F3AAC638}"/>
              </a:ext>
            </a:extLst>
          </p:cNvPr>
          <p:cNvGrpSpPr/>
          <p:nvPr/>
        </p:nvGrpSpPr>
        <p:grpSpPr>
          <a:xfrm>
            <a:off x="359227" y="69171"/>
            <a:ext cx="4517294" cy="215444"/>
            <a:chOff x="359227" y="69171"/>
            <a:chExt cx="4517294" cy="215444"/>
          </a:xfrm>
        </p:grpSpPr>
        <p:cxnSp>
          <p:nvCxnSpPr>
            <p:cNvPr id="4" name="Straight Connector 3">
              <a:extLst>
                <a:ext uri="{FF2B5EF4-FFF2-40B4-BE49-F238E27FC236}">
                  <a16:creationId xmlns="" xmlns:a16="http://schemas.microsoft.com/office/drawing/2014/main" id="{3C4D6C66-4042-49C1-BDD8-50AC3BF273F4}"/>
                </a:ext>
              </a:extLst>
            </p:cNvPr>
            <p:cNvCxnSpPr>
              <a:cxnSpLocks/>
            </p:cNvCxnSpPr>
            <p:nvPr/>
          </p:nvCxnSpPr>
          <p:spPr>
            <a:xfrm flipH="1">
              <a:off x="359227" y="176893"/>
              <a:ext cx="396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 xmlns:a16="http://schemas.microsoft.com/office/drawing/2014/main" id="{98C6ECB6-45EC-493C-8C47-21AB21A72AEA}"/>
                </a:ext>
              </a:extLst>
            </p:cNvPr>
            <p:cNvSpPr txBox="1"/>
            <p:nvPr/>
          </p:nvSpPr>
          <p:spPr>
            <a:xfrm>
              <a:off x="4308737" y="69171"/>
              <a:ext cx="567784"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ХҮН АМ</a:t>
              </a:r>
            </a:p>
          </p:txBody>
        </p:sp>
      </p:grpSp>
      <p:sp>
        <p:nvSpPr>
          <p:cNvPr id="10" name="TextBox 9">
            <a:extLst>
              <a:ext uri="{FF2B5EF4-FFF2-40B4-BE49-F238E27FC236}">
                <a16:creationId xmlns="" xmlns:a16="http://schemas.microsoft.com/office/drawing/2014/main" id="{4BAD6027-B1DB-4710-B516-D21997F6FCC7}"/>
              </a:ext>
            </a:extLst>
          </p:cNvPr>
          <p:cNvSpPr txBox="1"/>
          <p:nvPr/>
        </p:nvSpPr>
        <p:spPr>
          <a:xfrm>
            <a:off x="359227" y="237122"/>
            <a:ext cx="3211135" cy="215444"/>
          </a:xfrm>
          <a:prstGeom prst="rect">
            <a:avLst/>
          </a:prstGeom>
          <a:noFill/>
        </p:spPr>
        <p:txBody>
          <a:bodyPr wrap="none" rtlCol="0">
            <a:spAutoFit/>
          </a:bodyPr>
          <a:lstStyle/>
          <a:p>
            <a:r>
              <a:rPr lang="mn-MN" sz="800" dirty="0">
                <a:solidFill>
                  <a:srgbClr val="002060"/>
                </a:solidFill>
                <a:latin typeface="Arial" panose="020B0604020202020204" pitchFamily="34" charset="0"/>
                <a:cs typeface="Arial" panose="020B0604020202020204" pitchFamily="34" charset="0"/>
              </a:rPr>
              <a:t>Насны бүлгийн эзлэх хувь, хүйсийн харьцаа, 2017 он, сумдаар</a:t>
            </a:r>
          </a:p>
        </p:txBody>
      </p:sp>
      <p:graphicFrame>
        <p:nvGraphicFramePr>
          <p:cNvPr id="9" name="Table 8">
            <a:extLst>
              <a:ext uri="{FF2B5EF4-FFF2-40B4-BE49-F238E27FC236}">
                <a16:creationId xmlns="" xmlns:a16="http://schemas.microsoft.com/office/drawing/2014/main" id="{F0F17BD0-DAC0-4AB1-96A5-14B32CA56C3D}"/>
              </a:ext>
            </a:extLst>
          </p:cNvPr>
          <p:cNvGraphicFramePr>
            <a:graphicFrameLocks noGrp="1"/>
          </p:cNvGraphicFramePr>
          <p:nvPr>
            <p:extLst>
              <p:ext uri="{D42A27DB-BD31-4B8C-83A1-F6EECF244321}">
                <p14:modId xmlns:p14="http://schemas.microsoft.com/office/powerpoint/2010/main" val="3616798278"/>
              </p:ext>
            </p:extLst>
          </p:nvPr>
        </p:nvGraphicFramePr>
        <p:xfrm>
          <a:off x="135685" y="449952"/>
          <a:ext cx="4622052" cy="2748785"/>
        </p:xfrm>
        <a:graphic>
          <a:graphicData uri="http://schemas.openxmlformats.org/drawingml/2006/table">
            <a:tbl>
              <a:tblPr>
                <a:tableStyleId>{2D5ABB26-0587-4C30-8999-92F81FD0307C}</a:tableStyleId>
              </a:tblPr>
              <a:tblGrid>
                <a:gridCol w="783531">
                  <a:extLst>
                    <a:ext uri="{9D8B030D-6E8A-4147-A177-3AD203B41FA5}">
                      <a16:colId xmlns="" xmlns:a16="http://schemas.microsoft.com/office/drawing/2014/main" val="20000"/>
                    </a:ext>
                  </a:extLst>
                </a:gridCol>
                <a:gridCol w="781921">
                  <a:extLst>
                    <a:ext uri="{9D8B030D-6E8A-4147-A177-3AD203B41FA5}">
                      <a16:colId xmlns="" xmlns:a16="http://schemas.microsoft.com/office/drawing/2014/main" val="20001"/>
                    </a:ext>
                  </a:extLst>
                </a:gridCol>
                <a:gridCol w="746379">
                  <a:extLst>
                    <a:ext uri="{9D8B030D-6E8A-4147-A177-3AD203B41FA5}">
                      <a16:colId xmlns="" xmlns:a16="http://schemas.microsoft.com/office/drawing/2014/main" val="20002"/>
                    </a:ext>
                  </a:extLst>
                </a:gridCol>
                <a:gridCol w="781921">
                  <a:extLst>
                    <a:ext uri="{9D8B030D-6E8A-4147-A177-3AD203B41FA5}">
                      <a16:colId xmlns="" xmlns:a16="http://schemas.microsoft.com/office/drawing/2014/main" val="20003"/>
                    </a:ext>
                  </a:extLst>
                </a:gridCol>
                <a:gridCol w="781921">
                  <a:extLst>
                    <a:ext uri="{9D8B030D-6E8A-4147-A177-3AD203B41FA5}">
                      <a16:colId xmlns="" xmlns:a16="http://schemas.microsoft.com/office/drawing/2014/main" val="20004"/>
                    </a:ext>
                  </a:extLst>
                </a:gridCol>
                <a:gridCol w="746379">
                  <a:extLst>
                    <a:ext uri="{9D8B030D-6E8A-4147-A177-3AD203B41FA5}">
                      <a16:colId xmlns="" xmlns:a16="http://schemas.microsoft.com/office/drawing/2014/main" val="2549591374"/>
                    </a:ext>
                  </a:extLst>
                </a:gridCol>
              </a:tblGrid>
              <a:tr h="312249">
                <a:tc>
                  <a:txBody>
                    <a:bodyPr/>
                    <a:lstStyle/>
                    <a:p>
                      <a:pPr algn="ctr" fontAlgn="ctr"/>
                      <a:r>
                        <a:rPr lang="en-US" sz="700" u="none" strike="noStrike" dirty="0">
                          <a:solidFill>
                            <a:schemeClr val="bg1"/>
                          </a:solidFill>
                          <a:latin typeface="Arial" panose="020B0604020202020204" pitchFamily="34" charset="0"/>
                          <a:cs typeface="Arial" panose="020B0604020202020204" pitchFamily="34" charset="0"/>
                        </a:rPr>
                        <a:t> </a:t>
                      </a:r>
                      <a:r>
                        <a:rPr lang="mn-MN" sz="700" u="none" strike="noStrike" dirty="0">
                          <a:solidFill>
                            <a:schemeClr val="bg1"/>
                          </a:solidFill>
                          <a:latin typeface="Arial" panose="020B0604020202020204" pitchFamily="34" charset="0"/>
                          <a:cs typeface="Arial" panose="020B0604020202020204" pitchFamily="34" charset="0"/>
                        </a:rPr>
                        <a:t>Сумдын нэр</a:t>
                      </a:r>
                      <a:endParaRPr lang="en-US" sz="7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fontAlgn="ctr"/>
                      <a:r>
                        <a:rPr lang="mn-MN" sz="700" u="none" strike="noStrike" dirty="0">
                          <a:solidFill>
                            <a:schemeClr val="bg1"/>
                          </a:solidFill>
                          <a:latin typeface="Arial" pitchFamily="34" charset="0"/>
                          <a:cs typeface="Arial" pitchFamily="34" charset="0"/>
                        </a:rPr>
                        <a:t>Нийт хүн амд хүүхдийн эзлэх хувь </a:t>
                      </a:r>
                      <a:endParaRPr lang="mn-MN" sz="7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fontAlgn="ctr"/>
                      <a:r>
                        <a:rPr lang="mn-MN" sz="700" u="none" strike="noStrike" dirty="0">
                          <a:solidFill>
                            <a:schemeClr val="bg1"/>
                          </a:solidFill>
                          <a:latin typeface="Arial" pitchFamily="34" charset="0"/>
                          <a:cs typeface="Arial" pitchFamily="34" charset="0"/>
                        </a:rPr>
                        <a:t>Хөгшидийн эзлэх хувь </a:t>
                      </a:r>
                      <a:endParaRPr lang="mn-MN" sz="7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fontAlgn="ctr"/>
                      <a:r>
                        <a:rPr lang="mn-MN" sz="700" u="none" strike="noStrike" dirty="0">
                          <a:solidFill>
                            <a:schemeClr val="bg1"/>
                          </a:solidFill>
                          <a:latin typeface="Arial" pitchFamily="34" charset="0"/>
                          <a:cs typeface="Arial" pitchFamily="34" charset="0"/>
                        </a:rPr>
                        <a:t>Хөдөлмөрийн насны хүн амын эзлэх хувь</a:t>
                      </a:r>
                      <a:endParaRPr lang="mn-MN" sz="7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fontAlgn="ctr"/>
                      <a:r>
                        <a:rPr lang="mn-MN" sz="700" u="none" strike="noStrike" dirty="0">
                          <a:solidFill>
                            <a:schemeClr val="bg1"/>
                          </a:solidFill>
                          <a:latin typeface="Arial" pitchFamily="34" charset="0"/>
                          <a:cs typeface="Arial" pitchFamily="34" charset="0"/>
                        </a:rPr>
                        <a:t>Хүйсийн харьцаа</a:t>
                      </a:r>
                      <a:endParaRPr lang="mn-MN" sz="7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fontAlgn="ctr"/>
                      <a:r>
                        <a:rPr lang="mn-MN" sz="700" b="0" i="0" u="none" strike="noStrike" dirty="0">
                          <a:solidFill>
                            <a:schemeClr val="bg1"/>
                          </a:solidFill>
                          <a:latin typeface="Arial" pitchFamily="34" charset="0"/>
                          <a:cs typeface="Arial" pitchFamily="34" charset="0"/>
                        </a:rPr>
                        <a:t>Эрэмбэ</a:t>
                      </a:r>
                    </a:p>
                  </a:txBody>
                  <a:tcPr marL="9525" marR="9525" marT="9525" marB="0" anchor="ctr">
                    <a:solidFill>
                      <a:schemeClr val="accent1"/>
                    </a:solidFill>
                  </a:tcPr>
                </a:tc>
                <a:extLst>
                  <a:ext uri="{0D108BD9-81ED-4DB2-BD59-A6C34878D82A}">
                    <a16:rowId xmlns="" xmlns:a16="http://schemas.microsoft.com/office/drawing/2014/main" val="10000"/>
                  </a:ext>
                </a:extLst>
              </a:tr>
              <a:tr h="118427">
                <a:tc>
                  <a:txBody>
                    <a:bodyPr/>
                    <a:lstStyle/>
                    <a:p>
                      <a:pPr algn="l" fontAlgn="b"/>
                      <a:r>
                        <a:rPr lang="en-US" sz="700" b="0" i="0" u="none" strike="noStrike" dirty="0" err="1">
                          <a:solidFill>
                            <a:srgbClr val="002060"/>
                          </a:solidFill>
                          <a:effectLst/>
                          <a:latin typeface="Arial Mon" panose="020B0500000000000000" pitchFamily="34" charset="0"/>
                        </a:rPr>
                        <a:t>Ýðäýíýáóëãàí</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r" fontAlgn="b"/>
                      <a:r>
                        <a:rPr lang="en-US" sz="700" b="0" i="0" u="none" strike="noStrike">
                          <a:solidFill>
                            <a:srgbClr val="002060"/>
                          </a:solidFill>
                          <a:effectLst/>
                          <a:latin typeface="Arial Mon" panose="020B0500000000000000" pitchFamily="34" charset="0"/>
                        </a:rPr>
                        <a:t>32.7</a:t>
                      </a:r>
                    </a:p>
                  </a:txBody>
                  <a:tcPr marL="9525" marR="9525" marT="9525" marB="0" anchor="b">
                    <a:solidFill>
                      <a:schemeClr val="accent1">
                        <a:lumMod val="20000"/>
                        <a:lumOff val="80000"/>
                      </a:schemeClr>
                    </a:solidFill>
                  </a:tcPr>
                </a:tc>
                <a:tc>
                  <a:txBody>
                    <a:bodyPr/>
                    <a:lstStyle/>
                    <a:p>
                      <a:pPr algn="r" fontAlgn="b"/>
                      <a:r>
                        <a:rPr lang="en-US" sz="700" b="0" i="0" u="none" strike="noStrike">
                          <a:solidFill>
                            <a:srgbClr val="002060"/>
                          </a:solidFill>
                          <a:effectLst/>
                          <a:latin typeface="Arial Mon" panose="020B0500000000000000" pitchFamily="34" charset="0"/>
                        </a:rPr>
                        <a:t>7.8</a:t>
                      </a:r>
                    </a:p>
                  </a:txBody>
                  <a:tcPr marL="9525" marR="9525" marT="9525" marB="0" anchor="b">
                    <a:solidFill>
                      <a:schemeClr val="accent1">
                        <a:lumMod val="20000"/>
                        <a:lumOff val="80000"/>
                      </a:schemeClr>
                    </a:solidFill>
                  </a:tcPr>
                </a:tc>
                <a:tc>
                  <a:txBody>
                    <a:bodyPr/>
                    <a:lstStyle/>
                    <a:p>
                      <a:pPr algn="r" fontAlgn="b"/>
                      <a:r>
                        <a:rPr lang="en-US" sz="700" b="0" i="0" u="none" strike="noStrike">
                          <a:solidFill>
                            <a:srgbClr val="002060"/>
                          </a:solidFill>
                          <a:effectLst/>
                          <a:latin typeface="Arial Mon" panose="020B0500000000000000" pitchFamily="34" charset="0"/>
                        </a:rPr>
                        <a:t>60.2</a:t>
                      </a:r>
                    </a:p>
                  </a:txBody>
                  <a:tcPr marL="9525" marR="9525" marT="9525" marB="0" anchor="b">
                    <a:solidFill>
                      <a:schemeClr val="accent1">
                        <a:lumMod val="20000"/>
                        <a:lumOff val="80000"/>
                      </a:schemeClr>
                    </a:solidFill>
                  </a:tcPr>
                </a:tc>
                <a:tc>
                  <a:txBody>
                    <a:bodyPr/>
                    <a:lstStyle/>
                    <a:p>
                      <a:pPr algn="r" fontAlgn="b"/>
                      <a:r>
                        <a:rPr lang="en-US" sz="700" b="0" i="0" u="none" strike="noStrike">
                          <a:solidFill>
                            <a:srgbClr val="002060"/>
                          </a:solidFill>
                          <a:effectLst/>
                          <a:latin typeface="Arial Mon" panose="020B0500000000000000" pitchFamily="34" charset="0"/>
                        </a:rPr>
                        <a:t>94.4</a:t>
                      </a:r>
                    </a:p>
                  </a:txBody>
                  <a:tcPr marL="9525" marR="9525" marT="9525" marB="0" anchor="b">
                    <a:solidFill>
                      <a:schemeClr val="accent1">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700" b="1" i="0" u="none" strike="noStrike" dirty="0">
                          <a:solidFill>
                            <a:schemeClr val="accent6"/>
                          </a:solidFill>
                          <a:latin typeface="Arial" pitchFamily="34" charset="0"/>
                          <a:cs typeface="Arial" pitchFamily="34" charset="0"/>
                        </a:rPr>
                        <a:t>XV</a:t>
                      </a:r>
                      <a:r>
                        <a:rPr lang="mn-MN" sz="700" b="1" i="0" u="none" strike="noStrike" dirty="0">
                          <a:solidFill>
                            <a:schemeClr val="accent6"/>
                          </a:solidFill>
                          <a:latin typeface="Arial" pitchFamily="34" charset="0"/>
                          <a:cs typeface="Arial" pitchFamily="34" charset="0"/>
                        </a:rPr>
                        <a:t> </a:t>
                      </a:r>
                      <a:r>
                        <a:rPr lang="mn-MN" sz="700" b="0" i="0" u="none" strike="noStrike" dirty="0">
                          <a:solidFill>
                            <a:schemeClr val="accent6"/>
                          </a:solidFill>
                          <a:latin typeface="Arial" pitchFamily="34" charset="0"/>
                          <a:cs typeface="Arial" pitchFamily="34" charset="0"/>
                        </a:rPr>
                        <a:t>хамгийн бага</a:t>
                      </a:r>
                      <a:endParaRPr lang="en-US" sz="700" b="0" i="0" u="none" strike="noStrike" dirty="0">
                        <a:solidFill>
                          <a:schemeClr val="accent6"/>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10001"/>
                  </a:ext>
                </a:extLst>
              </a:tr>
              <a:tr h="122047">
                <a:tc>
                  <a:txBody>
                    <a:bodyPr/>
                    <a:lstStyle/>
                    <a:p>
                      <a:pPr algn="l" fontAlgn="b"/>
                      <a:r>
                        <a:rPr lang="en-US" sz="700" b="0" i="0" u="none" strike="noStrike" dirty="0" err="1">
                          <a:solidFill>
                            <a:srgbClr val="002060"/>
                          </a:solidFill>
                          <a:effectLst/>
                          <a:latin typeface="Arial Mon" panose="020B0500000000000000" pitchFamily="34" charset="0"/>
                        </a:rPr>
                        <a:t>Áàòöýíãýë</a:t>
                      </a:r>
                      <a:endParaRPr lang="en-US" sz="700" b="0" i="0" u="none" strike="noStrike" dirty="0">
                        <a:solidFill>
                          <a:srgbClr val="002060"/>
                        </a:solidFill>
                        <a:effectLst/>
                        <a:latin typeface="Arial Mon" panose="020B0500000000000000" pitchFamily="34" charset="0"/>
                      </a:endParaRPr>
                    </a:p>
                  </a:txBody>
                  <a:tcPr marL="9525" marR="9525" marT="9525" marB="0" anchor="b"/>
                </a:tc>
                <a:tc>
                  <a:txBody>
                    <a:bodyPr/>
                    <a:lstStyle/>
                    <a:p>
                      <a:pPr algn="r" fontAlgn="b"/>
                      <a:r>
                        <a:rPr lang="en-US" sz="700" b="0" i="0" u="none" strike="noStrike">
                          <a:solidFill>
                            <a:srgbClr val="002060"/>
                          </a:solidFill>
                          <a:effectLst/>
                          <a:latin typeface="Arial Mon" panose="020B0500000000000000" pitchFamily="34" charset="0"/>
                        </a:rPr>
                        <a:t>32.4</a:t>
                      </a:r>
                    </a:p>
                  </a:txBody>
                  <a:tcPr marL="9525" marR="9525" marT="9525" marB="0" anchor="b"/>
                </a:tc>
                <a:tc>
                  <a:txBody>
                    <a:bodyPr/>
                    <a:lstStyle/>
                    <a:p>
                      <a:pPr algn="r" fontAlgn="b"/>
                      <a:r>
                        <a:rPr lang="en-US" sz="700" b="0" i="0" u="none" strike="noStrike">
                          <a:solidFill>
                            <a:srgbClr val="002060"/>
                          </a:solidFill>
                          <a:effectLst/>
                          <a:latin typeface="Arial Mon" panose="020B0500000000000000" pitchFamily="34" charset="0"/>
                        </a:rPr>
                        <a:t>8.2</a:t>
                      </a:r>
                    </a:p>
                  </a:txBody>
                  <a:tcPr marL="9525" marR="9525" marT="9525" marB="0" anchor="b"/>
                </a:tc>
                <a:tc>
                  <a:txBody>
                    <a:bodyPr/>
                    <a:lstStyle/>
                    <a:p>
                      <a:pPr algn="r" fontAlgn="b"/>
                      <a:r>
                        <a:rPr lang="en-US" sz="700" b="0" i="0" u="none" strike="noStrike">
                          <a:solidFill>
                            <a:srgbClr val="002060"/>
                          </a:solidFill>
                          <a:effectLst/>
                          <a:latin typeface="Arial Mon" panose="020B0500000000000000" pitchFamily="34" charset="0"/>
                        </a:rPr>
                        <a:t>60.3</a:t>
                      </a:r>
                    </a:p>
                  </a:txBody>
                  <a:tcPr marL="9525" marR="9525" marT="9525" marB="0" anchor="b"/>
                </a:tc>
                <a:tc>
                  <a:txBody>
                    <a:bodyPr/>
                    <a:lstStyle/>
                    <a:p>
                      <a:pPr algn="r" fontAlgn="b"/>
                      <a:r>
                        <a:rPr lang="en-US" sz="700" b="0" i="0" u="none" strike="noStrike">
                          <a:solidFill>
                            <a:srgbClr val="002060"/>
                          </a:solidFill>
                          <a:effectLst/>
                          <a:latin typeface="Arial Mon" panose="020B0500000000000000" pitchFamily="34" charset="0"/>
                        </a:rPr>
                        <a:t>100.2</a:t>
                      </a:r>
                    </a:p>
                  </a:txBody>
                  <a:tcPr marL="9525" marR="9525" marT="9525" marB="0" anchor="b"/>
                </a:tc>
                <a:tc>
                  <a:txBody>
                    <a:bodyPr/>
                    <a:lstStyle/>
                    <a:p>
                      <a:pPr algn="ctr" fontAlgn="b"/>
                      <a:endParaRPr lang="en-US" sz="700" b="0" i="0" u="none" strike="noStrike" dirty="0">
                        <a:solidFill>
                          <a:srgbClr val="002060"/>
                        </a:solidFill>
                        <a:latin typeface="Arial" pitchFamily="34" charset="0"/>
                        <a:cs typeface="Arial" pitchFamily="34" charset="0"/>
                      </a:endParaRPr>
                    </a:p>
                  </a:txBody>
                  <a:tcPr marL="9525" marR="9525" marT="9525" marB="0" anchor="ctr"/>
                </a:tc>
                <a:extLst>
                  <a:ext uri="{0D108BD9-81ED-4DB2-BD59-A6C34878D82A}">
                    <a16:rowId xmlns="" xmlns:a16="http://schemas.microsoft.com/office/drawing/2014/main" val="10002"/>
                  </a:ext>
                </a:extLst>
              </a:tr>
              <a:tr h="122047">
                <a:tc>
                  <a:txBody>
                    <a:bodyPr/>
                    <a:lstStyle/>
                    <a:p>
                      <a:pPr algn="l" fontAlgn="b"/>
                      <a:r>
                        <a:rPr lang="en-US" sz="700" b="0" i="0" u="none" strike="noStrike" dirty="0" err="1">
                          <a:solidFill>
                            <a:srgbClr val="002060"/>
                          </a:solidFill>
                          <a:effectLst/>
                          <a:latin typeface="Arial Mon" panose="020B0500000000000000" pitchFamily="34" charset="0"/>
                        </a:rPr>
                        <a:t>Áóëãàí</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r" fontAlgn="b"/>
                      <a:r>
                        <a:rPr lang="en-US" sz="700" b="0" i="0" u="none" strike="noStrike">
                          <a:solidFill>
                            <a:srgbClr val="002060"/>
                          </a:solidFill>
                          <a:effectLst/>
                          <a:latin typeface="Arial Mon" panose="020B0500000000000000" pitchFamily="34" charset="0"/>
                        </a:rPr>
                        <a:t>32.3</a:t>
                      </a:r>
                    </a:p>
                  </a:txBody>
                  <a:tcPr marL="9525" marR="9525" marT="9525" marB="0" anchor="b">
                    <a:solidFill>
                      <a:schemeClr val="accent1">
                        <a:lumMod val="20000"/>
                        <a:lumOff val="80000"/>
                      </a:schemeClr>
                    </a:solidFill>
                  </a:tcPr>
                </a:tc>
                <a:tc>
                  <a:txBody>
                    <a:bodyPr/>
                    <a:lstStyle/>
                    <a:p>
                      <a:pPr algn="r" fontAlgn="b"/>
                      <a:r>
                        <a:rPr lang="en-US" sz="700" b="0" i="0" u="none" strike="noStrike">
                          <a:solidFill>
                            <a:srgbClr val="002060"/>
                          </a:solidFill>
                          <a:effectLst/>
                          <a:latin typeface="Arial Mon" panose="020B0500000000000000" pitchFamily="34" charset="0"/>
                        </a:rPr>
                        <a:t>6.6</a:t>
                      </a:r>
                    </a:p>
                  </a:txBody>
                  <a:tcPr marL="9525" marR="9525" marT="9525" marB="0" anchor="b">
                    <a:solidFill>
                      <a:schemeClr val="accent1">
                        <a:lumMod val="20000"/>
                        <a:lumOff val="80000"/>
                      </a:schemeClr>
                    </a:solidFill>
                  </a:tcPr>
                </a:tc>
                <a:tc>
                  <a:txBody>
                    <a:bodyPr/>
                    <a:lstStyle/>
                    <a:p>
                      <a:pPr algn="r" fontAlgn="b"/>
                      <a:r>
                        <a:rPr lang="en-US" sz="700" b="0" i="0" u="none" strike="noStrike">
                          <a:solidFill>
                            <a:srgbClr val="002060"/>
                          </a:solidFill>
                          <a:effectLst/>
                          <a:latin typeface="Arial Mon" panose="020B0500000000000000" pitchFamily="34" charset="0"/>
                        </a:rPr>
                        <a:t>61.9</a:t>
                      </a:r>
                    </a:p>
                  </a:txBody>
                  <a:tcPr marL="9525" marR="9525" marT="9525" marB="0" anchor="b">
                    <a:solidFill>
                      <a:schemeClr val="accent1">
                        <a:lumMod val="20000"/>
                        <a:lumOff val="80000"/>
                      </a:schemeClr>
                    </a:solidFill>
                  </a:tcPr>
                </a:tc>
                <a:tc>
                  <a:txBody>
                    <a:bodyPr/>
                    <a:lstStyle/>
                    <a:p>
                      <a:pPr algn="r" fontAlgn="b"/>
                      <a:r>
                        <a:rPr lang="en-US" sz="700" b="0" i="0" u="none" strike="noStrike">
                          <a:solidFill>
                            <a:srgbClr val="002060"/>
                          </a:solidFill>
                          <a:effectLst/>
                          <a:latin typeface="Arial Mon" panose="020B0500000000000000" pitchFamily="34" charset="0"/>
                        </a:rPr>
                        <a:t>105.5</a:t>
                      </a:r>
                    </a:p>
                  </a:txBody>
                  <a:tcPr marL="9525" marR="9525" marT="9525" marB="0" anchor="b">
                    <a:solidFill>
                      <a:schemeClr val="accent1">
                        <a:lumMod val="20000"/>
                        <a:lumOff val="80000"/>
                      </a:schemeClr>
                    </a:solidFill>
                  </a:tcPr>
                </a:tc>
                <a:tc>
                  <a:txBody>
                    <a:bodyPr/>
                    <a:lstStyle/>
                    <a:p>
                      <a:pPr marL="0" marR="0" lvl="0" indent="0" algn="ctr" defTabSz="457383" rtl="0" eaLnBrk="1" fontAlgn="b" latinLnBrk="0" hangingPunct="1">
                        <a:lnSpc>
                          <a:spcPct val="100000"/>
                        </a:lnSpc>
                        <a:spcBef>
                          <a:spcPts val="0"/>
                        </a:spcBef>
                        <a:spcAft>
                          <a:spcPts val="0"/>
                        </a:spcAft>
                        <a:buClrTx/>
                        <a:buSzTx/>
                        <a:buFontTx/>
                        <a:buNone/>
                        <a:tabLst/>
                        <a:defRPr/>
                      </a:pPr>
                      <a:r>
                        <a:rPr lang="en-US" sz="700" b="1" i="0" u="none" strike="noStrike" dirty="0" smtClean="0">
                          <a:solidFill>
                            <a:schemeClr val="accent2"/>
                          </a:solidFill>
                          <a:latin typeface="Arial" pitchFamily="34" charset="0"/>
                          <a:cs typeface="Arial" pitchFamily="34" charset="0"/>
                        </a:rPr>
                        <a:t>IV</a:t>
                      </a: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10003"/>
                  </a:ext>
                </a:extLst>
              </a:tr>
              <a:tr h="122047">
                <a:tc>
                  <a:txBody>
                    <a:bodyPr/>
                    <a:lstStyle/>
                    <a:p>
                      <a:pPr algn="l" fontAlgn="b"/>
                      <a:r>
                        <a:rPr lang="en-US" sz="700" b="0" i="0" u="none" strike="noStrike" dirty="0" err="1">
                          <a:solidFill>
                            <a:srgbClr val="002060"/>
                          </a:solidFill>
                          <a:effectLst/>
                          <a:latin typeface="Arial Mon" panose="020B0500000000000000" pitchFamily="34" charset="0"/>
                        </a:rPr>
                        <a:t>Æàðãàëàíò</a:t>
                      </a:r>
                      <a:endParaRPr lang="en-US" sz="700" b="0" i="0" u="none" strike="noStrike" dirty="0">
                        <a:solidFill>
                          <a:srgbClr val="002060"/>
                        </a:solidFill>
                        <a:effectLst/>
                        <a:latin typeface="Arial Mon" panose="020B0500000000000000" pitchFamily="34" charset="0"/>
                      </a:endParaRPr>
                    </a:p>
                  </a:txBody>
                  <a:tcPr marL="9525" marR="9525" marT="9525" marB="0" anchor="b"/>
                </a:tc>
                <a:tc>
                  <a:txBody>
                    <a:bodyPr/>
                    <a:lstStyle/>
                    <a:p>
                      <a:pPr algn="r" fontAlgn="b"/>
                      <a:r>
                        <a:rPr lang="en-US" sz="700" b="0" i="0" u="none" strike="noStrike">
                          <a:solidFill>
                            <a:srgbClr val="002060"/>
                          </a:solidFill>
                          <a:effectLst/>
                          <a:latin typeface="Arial Mon" panose="020B0500000000000000" pitchFamily="34" charset="0"/>
                        </a:rPr>
                        <a:t>35.5</a:t>
                      </a:r>
                    </a:p>
                  </a:txBody>
                  <a:tcPr marL="9525" marR="9525" marT="9525" marB="0" anchor="b"/>
                </a:tc>
                <a:tc>
                  <a:txBody>
                    <a:bodyPr/>
                    <a:lstStyle/>
                    <a:p>
                      <a:pPr algn="r" fontAlgn="b"/>
                      <a:r>
                        <a:rPr lang="en-US" sz="700" b="0" i="0" u="none" strike="noStrike">
                          <a:solidFill>
                            <a:srgbClr val="002060"/>
                          </a:solidFill>
                          <a:effectLst/>
                          <a:latin typeface="Arial Mon" panose="020B0500000000000000" pitchFamily="34" charset="0"/>
                        </a:rPr>
                        <a:t>5.6</a:t>
                      </a:r>
                    </a:p>
                  </a:txBody>
                  <a:tcPr marL="9525" marR="9525" marT="9525" marB="0" anchor="b"/>
                </a:tc>
                <a:tc>
                  <a:txBody>
                    <a:bodyPr/>
                    <a:lstStyle/>
                    <a:p>
                      <a:pPr algn="r" fontAlgn="b"/>
                      <a:r>
                        <a:rPr lang="en-US" sz="700" b="0" i="0" u="none" strike="noStrike">
                          <a:solidFill>
                            <a:srgbClr val="002060"/>
                          </a:solidFill>
                          <a:effectLst/>
                          <a:latin typeface="Arial Mon" panose="020B0500000000000000" pitchFamily="34" charset="0"/>
                        </a:rPr>
                        <a:t>60.7</a:t>
                      </a:r>
                    </a:p>
                  </a:txBody>
                  <a:tcPr marL="9525" marR="9525" marT="9525" marB="0" anchor="b"/>
                </a:tc>
                <a:tc>
                  <a:txBody>
                    <a:bodyPr/>
                    <a:lstStyle/>
                    <a:p>
                      <a:pPr algn="r" fontAlgn="b"/>
                      <a:r>
                        <a:rPr lang="en-US" sz="700" b="0" i="0" u="none" strike="noStrike">
                          <a:solidFill>
                            <a:srgbClr val="002060"/>
                          </a:solidFill>
                          <a:effectLst/>
                          <a:latin typeface="Arial Mon" panose="020B0500000000000000" pitchFamily="34" charset="0"/>
                        </a:rPr>
                        <a:t>100.5</a:t>
                      </a:r>
                    </a:p>
                  </a:txBody>
                  <a:tcPr marL="9525" marR="9525" marT="9525" marB="0" anchor="b"/>
                </a:tc>
                <a:tc>
                  <a:txBody>
                    <a:bodyPr/>
                    <a:lstStyle/>
                    <a:p>
                      <a:pPr algn="ctr" fontAlgn="b"/>
                      <a:endParaRPr lang="en-US" sz="700" b="0" i="0" u="none" strike="noStrike" dirty="0">
                        <a:solidFill>
                          <a:srgbClr val="002060"/>
                        </a:solidFill>
                        <a:latin typeface="Arial" pitchFamily="34" charset="0"/>
                        <a:cs typeface="Arial" pitchFamily="34" charset="0"/>
                      </a:endParaRPr>
                    </a:p>
                  </a:txBody>
                  <a:tcPr marL="9525" marR="9525" marT="9525" marB="0" anchor="ctr"/>
                </a:tc>
                <a:extLst>
                  <a:ext uri="{0D108BD9-81ED-4DB2-BD59-A6C34878D82A}">
                    <a16:rowId xmlns="" xmlns:a16="http://schemas.microsoft.com/office/drawing/2014/main" val="10004"/>
                  </a:ext>
                </a:extLst>
              </a:tr>
              <a:tr h="122047">
                <a:tc>
                  <a:txBody>
                    <a:bodyPr/>
                    <a:lstStyle/>
                    <a:p>
                      <a:pPr algn="l" fontAlgn="b"/>
                      <a:r>
                        <a:rPr lang="en-US" sz="700" b="0" i="0" u="none" strike="noStrike" dirty="0" err="1">
                          <a:solidFill>
                            <a:srgbClr val="002060"/>
                          </a:solidFill>
                          <a:effectLst/>
                          <a:latin typeface="Arial Mon" panose="020B0500000000000000" pitchFamily="34" charset="0"/>
                        </a:rPr>
                        <a:t>Èõòàìèð</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r" fontAlgn="b"/>
                      <a:r>
                        <a:rPr lang="en-US" sz="700" b="0" i="0" u="none" strike="noStrike">
                          <a:solidFill>
                            <a:srgbClr val="002060"/>
                          </a:solidFill>
                          <a:effectLst/>
                          <a:latin typeface="Arial Mon" panose="020B0500000000000000" pitchFamily="34" charset="0"/>
                        </a:rPr>
                        <a:t>33.7</a:t>
                      </a:r>
                    </a:p>
                  </a:txBody>
                  <a:tcPr marL="9525" marR="9525" marT="9525" marB="0" anchor="b">
                    <a:solidFill>
                      <a:schemeClr val="accent1">
                        <a:lumMod val="20000"/>
                        <a:lumOff val="80000"/>
                      </a:schemeClr>
                    </a:solidFill>
                  </a:tcPr>
                </a:tc>
                <a:tc>
                  <a:txBody>
                    <a:bodyPr/>
                    <a:lstStyle/>
                    <a:p>
                      <a:pPr algn="r" fontAlgn="b"/>
                      <a:r>
                        <a:rPr lang="en-US" sz="700" b="0" i="0" u="none" strike="noStrike">
                          <a:solidFill>
                            <a:srgbClr val="002060"/>
                          </a:solidFill>
                          <a:effectLst/>
                          <a:latin typeface="Arial Mon" panose="020B0500000000000000" pitchFamily="34" charset="0"/>
                        </a:rPr>
                        <a:t>6.1</a:t>
                      </a:r>
                    </a:p>
                  </a:txBody>
                  <a:tcPr marL="9525" marR="9525" marT="9525" marB="0" anchor="b">
                    <a:solidFill>
                      <a:schemeClr val="accent1">
                        <a:lumMod val="20000"/>
                        <a:lumOff val="80000"/>
                      </a:schemeClr>
                    </a:solidFill>
                  </a:tcPr>
                </a:tc>
                <a:tc>
                  <a:txBody>
                    <a:bodyPr/>
                    <a:lstStyle/>
                    <a:p>
                      <a:pPr algn="r" fontAlgn="b"/>
                      <a:r>
                        <a:rPr lang="en-US" sz="700" b="0" i="0" u="none" strike="noStrike">
                          <a:solidFill>
                            <a:srgbClr val="002060"/>
                          </a:solidFill>
                          <a:effectLst/>
                          <a:latin typeface="Arial Mon" panose="020B0500000000000000" pitchFamily="34" charset="0"/>
                        </a:rPr>
                        <a:t>61.8</a:t>
                      </a:r>
                    </a:p>
                  </a:txBody>
                  <a:tcPr marL="9525" marR="9525" marT="9525" marB="0" anchor="b">
                    <a:solidFill>
                      <a:schemeClr val="accent1">
                        <a:lumMod val="20000"/>
                        <a:lumOff val="80000"/>
                      </a:schemeClr>
                    </a:solidFill>
                  </a:tcPr>
                </a:tc>
                <a:tc>
                  <a:txBody>
                    <a:bodyPr/>
                    <a:lstStyle/>
                    <a:p>
                      <a:pPr algn="r" fontAlgn="b"/>
                      <a:r>
                        <a:rPr lang="en-US" sz="700" b="0" i="0" u="none" strike="noStrike">
                          <a:solidFill>
                            <a:srgbClr val="002060"/>
                          </a:solidFill>
                          <a:effectLst/>
                          <a:latin typeface="Arial Mon" panose="020B0500000000000000" pitchFamily="34" charset="0"/>
                        </a:rPr>
                        <a:t>100.3</a:t>
                      </a:r>
                    </a:p>
                  </a:txBody>
                  <a:tcPr marL="9525" marR="9525" marT="9525" marB="0" anchor="b">
                    <a:solidFill>
                      <a:schemeClr val="accent1">
                        <a:lumMod val="20000"/>
                        <a:lumOff val="80000"/>
                      </a:schemeClr>
                    </a:solidFill>
                  </a:tcPr>
                </a:tc>
                <a:tc>
                  <a:txBody>
                    <a:bodyPr/>
                    <a:lstStyle/>
                    <a:p>
                      <a:pPr algn="ctr" fontAlgn="b"/>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10005"/>
                  </a:ext>
                </a:extLst>
              </a:tr>
              <a:tr h="118427">
                <a:tc>
                  <a:txBody>
                    <a:bodyPr/>
                    <a:lstStyle/>
                    <a:p>
                      <a:pPr algn="l" fontAlgn="b"/>
                      <a:r>
                        <a:rPr lang="en-US" sz="700" b="0" i="0" u="none" strike="noStrike" dirty="0">
                          <a:solidFill>
                            <a:srgbClr val="002060"/>
                          </a:solidFill>
                          <a:effectLst/>
                          <a:latin typeface="Arial Mon" panose="020B0500000000000000" pitchFamily="34" charset="0"/>
                        </a:rPr>
                        <a:t>ª</a:t>
                      </a:r>
                      <a:r>
                        <a:rPr lang="en-US" sz="700" b="0" i="0" u="none" strike="noStrike" dirty="0" err="1">
                          <a:solidFill>
                            <a:srgbClr val="002060"/>
                          </a:solidFill>
                          <a:effectLst/>
                          <a:latin typeface="Arial Mon" panose="020B0500000000000000" pitchFamily="34" charset="0"/>
                        </a:rPr>
                        <a:t>ãèéíóóð</a:t>
                      </a:r>
                      <a:endParaRPr lang="en-US" sz="700" b="0" i="0" u="none" strike="noStrike" dirty="0">
                        <a:solidFill>
                          <a:srgbClr val="002060"/>
                        </a:solidFill>
                        <a:effectLst/>
                        <a:latin typeface="Arial Mon" panose="020B0500000000000000" pitchFamily="34" charset="0"/>
                      </a:endParaRPr>
                    </a:p>
                  </a:txBody>
                  <a:tcPr marL="9525" marR="9525" marT="9525" marB="0" anchor="b"/>
                </a:tc>
                <a:tc>
                  <a:txBody>
                    <a:bodyPr/>
                    <a:lstStyle/>
                    <a:p>
                      <a:pPr algn="r" fontAlgn="b"/>
                      <a:r>
                        <a:rPr lang="en-US" sz="700" b="0" i="0" u="none" strike="noStrike">
                          <a:solidFill>
                            <a:srgbClr val="002060"/>
                          </a:solidFill>
                          <a:effectLst/>
                          <a:latin typeface="Arial Mon" panose="020B0500000000000000" pitchFamily="34" charset="0"/>
                        </a:rPr>
                        <a:t>34.0</a:t>
                      </a:r>
                    </a:p>
                  </a:txBody>
                  <a:tcPr marL="9525" marR="9525" marT="9525" marB="0" anchor="b"/>
                </a:tc>
                <a:tc>
                  <a:txBody>
                    <a:bodyPr/>
                    <a:lstStyle/>
                    <a:p>
                      <a:pPr algn="r" fontAlgn="b"/>
                      <a:r>
                        <a:rPr lang="en-US" sz="700" b="0" i="0" u="none" strike="noStrike">
                          <a:solidFill>
                            <a:srgbClr val="002060"/>
                          </a:solidFill>
                          <a:effectLst/>
                          <a:latin typeface="Arial Mon" panose="020B0500000000000000" pitchFamily="34" charset="0"/>
                        </a:rPr>
                        <a:t>5.7</a:t>
                      </a:r>
                    </a:p>
                  </a:txBody>
                  <a:tcPr marL="9525" marR="9525" marT="9525" marB="0" anchor="b"/>
                </a:tc>
                <a:tc>
                  <a:txBody>
                    <a:bodyPr/>
                    <a:lstStyle/>
                    <a:p>
                      <a:pPr algn="r" fontAlgn="b"/>
                      <a:r>
                        <a:rPr lang="en-US" sz="700" b="0" i="0" u="none" strike="noStrike">
                          <a:solidFill>
                            <a:srgbClr val="002060"/>
                          </a:solidFill>
                          <a:effectLst/>
                          <a:latin typeface="Arial Mon" panose="020B0500000000000000" pitchFamily="34" charset="0"/>
                        </a:rPr>
                        <a:t>62.1</a:t>
                      </a:r>
                    </a:p>
                  </a:txBody>
                  <a:tcPr marL="9525" marR="9525" marT="9525" marB="0" anchor="b"/>
                </a:tc>
                <a:tc>
                  <a:txBody>
                    <a:bodyPr/>
                    <a:lstStyle/>
                    <a:p>
                      <a:pPr algn="r" fontAlgn="b"/>
                      <a:r>
                        <a:rPr lang="en-US" sz="700" b="0" i="0" u="none" strike="noStrike">
                          <a:solidFill>
                            <a:srgbClr val="002060"/>
                          </a:solidFill>
                          <a:effectLst/>
                          <a:latin typeface="Arial Mon" panose="020B0500000000000000" pitchFamily="34" charset="0"/>
                        </a:rPr>
                        <a:t>103.0</a:t>
                      </a:r>
                    </a:p>
                  </a:txBody>
                  <a:tcPr marL="9525" marR="9525" marT="9525"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700" b="1" i="0" u="none" strike="noStrike" dirty="0">
                        <a:solidFill>
                          <a:schemeClr val="accent2"/>
                        </a:solidFill>
                        <a:latin typeface="Arial" pitchFamily="34" charset="0"/>
                        <a:cs typeface="Arial" pitchFamily="34" charset="0"/>
                      </a:endParaRPr>
                    </a:p>
                  </a:txBody>
                  <a:tcPr marL="9525" marR="9525" marT="9525" marB="0" anchor="ctr"/>
                </a:tc>
                <a:extLst>
                  <a:ext uri="{0D108BD9-81ED-4DB2-BD59-A6C34878D82A}">
                    <a16:rowId xmlns="" xmlns:a16="http://schemas.microsoft.com/office/drawing/2014/main" val="10006"/>
                  </a:ext>
                </a:extLst>
              </a:tr>
              <a:tr h="122047">
                <a:tc>
                  <a:txBody>
                    <a:bodyPr/>
                    <a:lstStyle/>
                    <a:p>
                      <a:pPr algn="l" fontAlgn="b"/>
                      <a:r>
                        <a:rPr lang="en-US" sz="700" b="0" i="0" u="none" strike="noStrike" dirty="0">
                          <a:solidFill>
                            <a:srgbClr val="002060"/>
                          </a:solidFill>
                          <a:effectLst/>
                          <a:latin typeface="Arial Mon" panose="020B0500000000000000" pitchFamily="34" charset="0"/>
                        </a:rPr>
                        <a:t>ª</a:t>
                      </a:r>
                      <a:r>
                        <a:rPr lang="en-US" sz="700" b="0" i="0" u="none" strike="noStrike" dirty="0" err="1">
                          <a:solidFill>
                            <a:srgbClr val="002060"/>
                          </a:solidFill>
                          <a:effectLst/>
                          <a:latin typeface="Arial Mon" panose="020B0500000000000000" pitchFamily="34" charset="0"/>
                        </a:rPr>
                        <a:t>ëçèéò</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r" fontAlgn="b"/>
                      <a:r>
                        <a:rPr lang="en-US" sz="700" b="0" i="0" u="none" strike="noStrike">
                          <a:solidFill>
                            <a:srgbClr val="002060"/>
                          </a:solidFill>
                          <a:effectLst/>
                          <a:latin typeface="Arial Mon" panose="020B0500000000000000" pitchFamily="34" charset="0"/>
                        </a:rPr>
                        <a:t>34.4</a:t>
                      </a:r>
                    </a:p>
                  </a:txBody>
                  <a:tcPr marL="9525" marR="9525" marT="9525" marB="0" anchor="b">
                    <a:solidFill>
                      <a:schemeClr val="accent1">
                        <a:lumMod val="20000"/>
                        <a:lumOff val="80000"/>
                      </a:schemeClr>
                    </a:solidFill>
                  </a:tcPr>
                </a:tc>
                <a:tc>
                  <a:txBody>
                    <a:bodyPr/>
                    <a:lstStyle/>
                    <a:p>
                      <a:pPr algn="r" fontAlgn="b"/>
                      <a:r>
                        <a:rPr lang="en-US" sz="700" b="0" i="0" u="none" strike="noStrike">
                          <a:solidFill>
                            <a:srgbClr val="002060"/>
                          </a:solidFill>
                          <a:effectLst/>
                          <a:latin typeface="Arial Mon" panose="020B0500000000000000" pitchFamily="34" charset="0"/>
                        </a:rPr>
                        <a:t>6.3</a:t>
                      </a:r>
                    </a:p>
                  </a:txBody>
                  <a:tcPr marL="9525" marR="9525" marT="9525" marB="0" anchor="b">
                    <a:solidFill>
                      <a:schemeClr val="accent1">
                        <a:lumMod val="20000"/>
                        <a:lumOff val="80000"/>
                      </a:schemeClr>
                    </a:solidFill>
                  </a:tcPr>
                </a:tc>
                <a:tc>
                  <a:txBody>
                    <a:bodyPr/>
                    <a:lstStyle/>
                    <a:p>
                      <a:pPr algn="r" fontAlgn="b"/>
                      <a:r>
                        <a:rPr lang="en-US" sz="700" b="0" i="0" u="none" strike="noStrike">
                          <a:solidFill>
                            <a:srgbClr val="002060"/>
                          </a:solidFill>
                          <a:effectLst/>
                          <a:latin typeface="Arial Mon" panose="020B0500000000000000" pitchFamily="34" charset="0"/>
                        </a:rPr>
                        <a:t>61.3</a:t>
                      </a:r>
                    </a:p>
                  </a:txBody>
                  <a:tcPr marL="9525" marR="9525" marT="9525" marB="0" anchor="b">
                    <a:solidFill>
                      <a:schemeClr val="accent1">
                        <a:lumMod val="20000"/>
                        <a:lumOff val="80000"/>
                      </a:schemeClr>
                    </a:solidFill>
                  </a:tcPr>
                </a:tc>
                <a:tc>
                  <a:txBody>
                    <a:bodyPr/>
                    <a:lstStyle/>
                    <a:p>
                      <a:pPr algn="r" fontAlgn="b"/>
                      <a:r>
                        <a:rPr lang="en-US" sz="700" b="0" i="0" u="none" strike="noStrike">
                          <a:solidFill>
                            <a:srgbClr val="002060"/>
                          </a:solidFill>
                          <a:effectLst/>
                          <a:latin typeface="Arial Mon" panose="020B0500000000000000" pitchFamily="34" charset="0"/>
                        </a:rPr>
                        <a:t>108.2</a:t>
                      </a:r>
                    </a:p>
                  </a:txBody>
                  <a:tcPr marL="9525" marR="9525" marT="9525" marB="0" anchor="b">
                    <a:solidFill>
                      <a:schemeClr val="accent1">
                        <a:lumMod val="20000"/>
                        <a:lumOff val="80000"/>
                      </a:schemeClr>
                    </a:solidFill>
                  </a:tcPr>
                </a:tc>
                <a:tc>
                  <a:txBody>
                    <a:bodyPr/>
                    <a:lstStyle/>
                    <a:p>
                      <a:pPr marL="0" marR="0" lvl="0" indent="0" algn="ctr" defTabSz="457383" rtl="0" eaLnBrk="1" fontAlgn="b" latinLnBrk="0" hangingPunct="1">
                        <a:lnSpc>
                          <a:spcPct val="100000"/>
                        </a:lnSpc>
                        <a:spcBef>
                          <a:spcPts val="0"/>
                        </a:spcBef>
                        <a:spcAft>
                          <a:spcPts val="0"/>
                        </a:spcAft>
                        <a:buClrTx/>
                        <a:buSzTx/>
                        <a:buFontTx/>
                        <a:buNone/>
                        <a:tabLst/>
                        <a:defRPr/>
                      </a:pPr>
                      <a:r>
                        <a:rPr lang="en-US" sz="700" b="0" i="0" u="none" strike="noStrike" dirty="0" smtClean="0">
                          <a:solidFill>
                            <a:schemeClr val="accent2"/>
                          </a:solidFill>
                          <a:latin typeface="Arial" pitchFamily="34" charset="0"/>
                          <a:cs typeface="Arial" pitchFamily="34" charset="0"/>
                        </a:rPr>
                        <a:t>II</a:t>
                      </a: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10007"/>
                  </a:ext>
                </a:extLst>
              </a:tr>
              <a:tr h="118427">
                <a:tc>
                  <a:txBody>
                    <a:bodyPr/>
                    <a:lstStyle/>
                    <a:p>
                      <a:pPr algn="l" fontAlgn="b"/>
                      <a:r>
                        <a:rPr lang="en-US" sz="700" b="0" i="0" u="none" strike="noStrike" dirty="0">
                          <a:solidFill>
                            <a:srgbClr val="002060"/>
                          </a:solidFill>
                          <a:effectLst/>
                          <a:latin typeface="Arial Mon" panose="020B0500000000000000" pitchFamily="34" charset="0"/>
                        </a:rPr>
                        <a:t>ª</a:t>
                      </a:r>
                      <a:r>
                        <a:rPr lang="en-US" sz="700" b="0" i="0" u="none" strike="noStrike" dirty="0" err="1">
                          <a:solidFill>
                            <a:srgbClr val="002060"/>
                          </a:solidFill>
                          <a:effectLst/>
                          <a:latin typeface="Arial Mon" panose="020B0500000000000000" pitchFamily="34" charset="0"/>
                        </a:rPr>
                        <a:t>íäºð-Óëààí</a:t>
                      </a:r>
                      <a:endParaRPr lang="en-US" sz="700" b="0" i="0" u="none" strike="noStrike" dirty="0">
                        <a:solidFill>
                          <a:srgbClr val="002060"/>
                        </a:solidFill>
                        <a:effectLst/>
                        <a:latin typeface="Arial Mon" panose="020B0500000000000000" pitchFamily="34" charset="0"/>
                      </a:endParaRPr>
                    </a:p>
                  </a:txBody>
                  <a:tcPr marL="9525" marR="9525" marT="9525" marB="0" anchor="b"/>
                </a:tc>
                <a:tc>
                  <a:txBody>
                    <a:bodyPr/>
                    <a:lstStyle/>
                    <a:p>
                      <a:pPr algn="r" fontAlgn="b"/>
                      <a:r>
                        <a:rPr lang="en-US" sz="700" b="0" i="0" u="none" strike="noStrike">
                          <a:solidFill>
                            <a:srgbClr val="002060"/>
                          </a:solidFill>
                          <a:effectLst/>
                          <a:latin typeface="Arial Mon" panose="020B0500000000000000" pitchFamily="34" charset="0"/>
                        </a:rPr>
                        <a:t>33.5</a:t>
                      </a:r>
                    </a:p>
                  </a:txBody>
                  <a:tcPr marL="9525" marR="9525" marT="9525" marB="0" anchor="b"/>
                </a:tc>
                <a:tc>
                  <a:txBody>
                    <a:bodyPr/>
                    <a:lstStyle/>
                    <a:p>
                      <a:pPr algn="r" fontAlgn="b"/>
                      <a:r>
                        <a:rPr lang="en-US" sz="700" b="0" i="0" u="none" strike="noStrike" dirty="0">
                          <a:solidFill>
                            <a:srgbClr val="002060"/>
                          </a:solidFill>
                          <a:effectLst/>
                          <a:latin typeface="Arial Mon" panose="020B0500000000000000" pitchFamily="34" charset="0"/>
                        </a:rPr>
                        <a:t>6.1</a:t>
                      </a:r>
                    </a:p>
                  </a:txBody>
                  <a:tcPr marL="9525" marR="9525" marT="9525" marB="0" anchor="b"/>
                </a:tc>
                <a:tc>
                  <a:txBody>
                    <a:bodyPr/>
                    <a:lstStyle/>
                    <a:p>
                      <a:pPr algn="r" fontAlgn="b"/>
                      <a:r>
                        <a:rPr lang="en-US" sz="700" b="0" i="0" u="none" strike="noStrike">
                          <a:solidFill>
                            <a:srgbClr val="002060"/>
                          </a:solidFill>
                          <a:effectLst/>
                          <a:latin typeface="Arial Mon" panose="020B0500000000000000" pitchFamily="34" charset="0"/>
                        </a:rPr>
                        <a:t>61.8</a:t>
                      </a:r>
                    </a:p>
                  </a:txBody>
                  <a:tcPr marL="9525" marR="9525" marT="9525" marB="0" anchor="b"/>
                </a:tc>
                <a:tc>
                  <a:txBody>
                    <a:bodyPr/>
                    <a:lstStyle/>
                    <a:p>
                      <a:pPr algn="r" fontAlgn="b"/>
                      <a:r>
                        <a:rPr lang="en-US" sz="700" b="0" i="0" u="none" strike="noStrike">
                          <a:solidFill>
                            <a:srgbClr val="002060"/>
                          </a:solidFill>
                          <a:effectLst/>
                          <a:latin typeface="Arial Mon" panose="020B0500000000000000" pitchFamily="34" charset="0"/>
                        </a:rPr>
                        <a:t>103.7</a:t>
                      </a:r>
                    </a:p>
                  </a:txBody>
                  <a:tcPr marL="9525" marR="9525" marT="9525"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700" b="1" i="0" u="none" strike="noStrike" dirty="0" smtClean="0">
                          <a:solidFill>
                            <a:schemeClr val="accent2"/>
                          </a:solidFill>
                          <a:latin typeface="Arial" pitchFamily="34" charset="0"/>
                          <a:cs typeface="Arial" pitchFamily="34" charset="0"/>
                        </a:rPr>
                        <a:t>V</a:t>
                      </a:r>
                    </a:p>
                  </a:txBody>
                  <a:tcPr marL="9525" marR="9525" marT="9525" marB="0" anchor="ctr"/>
                </a:tc>
                <a:extLst>
                  <a:ext uri="{0D108BD9-81ED-4DB2-BD59-A6C34878D82A}">
                    <a16:rowId xmlns="" xmlns:a16="http://schemas.microsoft.com/office/drawing/2014/main" val="10008"/>
                  </a:ext>
                </a:extLst>
              </a:tr>
              <a:tr h="118427">
                <a:tc>
                  <a:txBody>
                    <a:bodyPr/>
                    <a:lstStyle/>
                    <a:p>
                      <a:pPr algn="l" fontAlgn="b"/>
                      <a:r>
                        <a:rPr lang="en-US" sz="700" b="0" i="0" u="none" strike="noStrike" dirty="0" err="1">
                          <a:solidFill>
                            <a:srgbClr val="002060"/>
                          </a:solidFill>
                          <a:effectLst/>
                          <a:latin typeface="Arial Mon" panose="020B0500000000000000" pitchFamily="34" charset="0"/>
                        </a:rPr>
                        <a:t>Òàðèàò</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r" fontAlgn="b"/>
                      <a:r>
                        <a:rPr lang="en-US" sz="700" b="0" i="0" u="none" strike="noStrike">
                          <a:solidFill>
                            <a:srgbClr val="002060"/>
                          </a:solidFill>
                          <a:effectLst/>
                          <a:latin typeface="Arial Mon" panose="020B0500000000000000" pitchFamily="34" charset="0"/>
                        </a:rPr>
                        <a:t>31.0</a:t>
                      </a:r>
                    </a:p>
                  </a:txBody>
                  <a:tcPr marL="9525" marR="9525" marT="9525" marB="0" anchor="b">
                    <a:solidFill>
                      <a:schemeClr val="accent1">
                        <a:lumMod val="20000"/>
                        <a:lumOff val="80000"/>
                      </a:schemeClr>
                    </a:solidFill>
                  </a:tcPr>
                </a:tc>
                <a:tc>
                  <a:txBody>
                    <a:bodyPr/>
                    <a:lstStyle/>
                    <a:p>
                      <a:pPr algn="r" fontAlgn="b"/>
                      <a:r>
                        <a:rPr lang="en-US" sz="700" b="0" i="0" u="none" strike="noStrike">
                          <a:solidFill>
                            <a:srgbClr val="002060"/>
                          </a:solidFill>
                          <a:effectLst/>
                          <a:latin typeface="Arial Mon" panose="020B0500000000000000" pitchFamily="34" charset="0"/>
                        </a:rPr>
                        <a:t>6.9</a:t>
                      </a:r>
                    </a:p>
                  </a:txBody>
                  <a:tcPr marL="9525" marR="9525" marT="9525" marB="0" anchor="b">
                    <a:solidFill>
                      <a:schemeClr val="accent1">
                        <a:lumMod val="20000"/>
                        <a:lumOff val="80000"/>
                      </a:schemeClr>
                    </a:solidFill>
                  </a:tcPr>
                </a:tc>
                <a:tc>
                  <a:txBody>
                    <a:bodyPr/>
                    <a:lstStyle/>
                    <a:p>
                      <a:pPr algn="r" fontAlgn="b"/>
                      <a:r>
                        <a:rPr lang="en-US" sz="700" b="0" i="0" u="none" strike="noStrike">
                          <a:solidFill>
                            <a:srgbClr val="002060"/>
                          </a:solidFill>
                          <a:effectLst/>
                          <a:latin typeface="Arial Mon" panose="020B0500000000000000" pitchFamily="34" charset="0"/>
                        </a:rPr>
                        <a:t>63.0</a:t>
                      </a:r>
                    </a:p>
                  </a:txBody>
                  <a:tcPr marL="9525" marR="9525" marT="9525" marB="0" anchor="b">
                    <a:solidFill>
                      <a:schemeClr val="accent1">
                        <a:lumMod val="20000"/>
                        <a:lumOff val="80000"/>
                      </a:schemeClr>
                    </a:solidFill>
                  </a:tcPr>
                </a:tc>
                <a:tc>
                  <a:txBody>
                    <a:bodyPr/>
                    <a:lstStyle/>
                    <a:p>
                      <a:pPr algn="r" fontAlgn="b"/>
                      <a:r>
                        <a:rPr lang="en-US" sz="700" b="0" i="0" u="none" strike="noStrike">
                          <a:solidFill>
                            <a:srgbClr val="002060"/>
                          </a:solidFill>
                          <a:effectLst/>
                          <a:latin typeface="Arial Mon" panose="020B0500000000000000" pitchFamily="34" charset="0"/>
                        </a:rPr>
                        <a:t>101.4</a:t>
                      </a:r>
                    </a:p>
                  </a:txBody>
                  <a:tcPr marL="9525" marR="9525" marT="9525" marB="0" anchor="b">
                    <a:solidFill>
                      <a:schemeClr val="accent1">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700" b="1" i="0" u="none" strike="noStrike" dirty="0">
                        <a:solidFill>
                          <a:schemeClr val="accent2"/>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10009"/>
                  </a:ext>
                </a:extLst>
              </a:tr>
              <a:tr h="122047">
                <a:tc>
                  <a:txBody>
                    <a:bodyPr/>
                    <a:lstStyle/>
                    <a:p>
                      <a:pPr algn="l" fontAlgn="b"/>
                      <a:r>
                        <a:rPr lang="en-US" sz="700" b="0" i="0" u="none" strike="noStrike" dirty="0" err="1">
                          <a:solidFill>
                            <a:srgbClr val="002060"/>
                          </a:solidFill>
                          <a:effectLst/>
                          <a:latin typeface="Arial Mon" panose="020B0500000000000000" pitchFamily="34" charset="0"/>
                        </a:rPr>
                        <a:t>Òºâøð</a:t>
                      </a:r>
                      <a:r>
                        <a:rPr lang="en-US" sz="700" b="0" i="0" u="none" strike="noStrike" dirty="0">
                          <a:solidFill>
                            <a:srgbClr val="002060"/>
                          </a:solidFill>
                          <a:effectLst/>
                          <a:latin typeface="Arial Mon" panose="020B0500000000000000" pitchFamily="34" charset="0"/>
                        </a:rPr>
                        <a:t>¿¿</a:t>
                      </a:r>
                      <a:r>
                        <a:rPr lang="en-US" sz="700" b="0" i="0" u="none" strike="noStrike" dirty="0" err="1">
                          <a:solidFill>
                            <a:srgbClr val="002060"/>
                          </a:solidFill>
                          <a:effectLst/>
                          <a:latin typeface="Arial Mon" panose="020B0500000000000000" pitchFamily="34" charset="0"/>
                        </a:rPr>
                        <a:t>ëýõ</a:t>
                      </a:r>
                      <a:endParaRPr lang="en-US" sz="700" b="0" i="0" u="none" strike="noStrike" dirty="0">
                        <a:solidFill>
                          <a:srgbClr val="002060"/>
                        </a:solidFill>
                        <a:effectLst/>
                        <a:latin typeface="Arial Mon" panose="020B0500000000000000" pitchFamily="34" charset="0"/>
                      </a:endParaRPr>
                    </a:p>
                  </a:txBody>
                  <a:tcPr marL="9525" marR="9525" marT="9525" marB="0" anchor="b"/>
                </a:tc>
                <a:tc>
                  <a:txBody>
                    <a:bodyPr/>
                    <a:lstStyle/>
                    <a:p>
                      <a:pPr algn="r" fontAlgn="b"/>
                      <a:r>
                        <a:rPr lang="en-US" sz="700" b="0" i="0" u="none" strike="noStrike">
                          <a:solidFill>
                            <a:srgbClr val="002060"/>
                          </a:solidFill>
                          <a:effectLst/>
                          <a:latin typeface="Arial Mon" panose="020B0500000000000000" pitchFamily="34" charset="0"/>
                        </a:rPr>
                        <a:t>32.2</a:t>
                      </a:r>
                    </a:p>
                  </a:txBody>
                  <a:tcPr marL="9525" marR="9525" marT="9525" marB="0" anchor="b"/>
                </a:tc>
                <a:tc>
                  <a:txBody>
                    <a:bodyPr/>
                    <a:lstStyle/>
                    <a:p>
                      <a:pPr algn="r" fontAlgn="b"/>
                      <a:r>
                        <a:rPr lang="en-US" sz="700" b="0" i="0" u="none" strike="noStrike">
                          <a:solidFill>
                            <a:srgbClr val="002060"/>
                          </a:solidFill>
                          <a:effectLst/>
                          <a:latin typeface="Arial Mon" panose="020B0500000000000000" pitchFamily="34" charset="0"/>
                        </a:rPr>
                        <a:t>7.7</a:t>
                      </a:r>
                    </a:p>
                  </a:txBody>
                  <a:tcPr marL="9525" marR="9525" marT="9525" marB="0" anchor="b"/>
                </a:tc>
                <a:tc>
                  <a:txBody>
                    <a:bodyPr/>
                    <a:lstStyle/>
                    <a:p>
                      <a:pPr algn="r" fontAlgn="b"/>
                      <a:r>
                        <a:rPr lang="en-US" sz="700" b="0" i="0" u="none" strike="noStrike">
                          <a:solidFill>
                            <a:srgbClr val="002060"/>
                          </a:solidFill>
                          <a:effectLst/>
                          <a:latin typeface="Arial Mon" panose="020B0500000000000000" pitchFamily="34" charset="0"/>
                        </a:rPr>
                        <a:t>61.3</a:t>
                      </a:r>
                    </a:p>
                  </a:txBody>
                  <a:tcPr marL="9525" marR="9525" marT="9525" marB="0" anchor="b"/>
                </a:tc>
                <a:tc>
                  <a:txBody>
                    <a:bodyPr/>
                    <a:lstStyle/>
                    <a:p>
                      <a:pPr algn="r" fontAlgn="b"/>
                      <a:r>
                        <a:rPr lang="en-US" sz="700" b="0" i="0" u="none" strike="noStrike">
                          <a:solidFill>
                            <a:srgbClr val="002060"/>
                          </a:solidFill>
                          <a:effectLst/>
                          <a:latin typeface="Arial Mon" panose="020B0500000000000000" pitchFamily="34" charset="0"/>
                        </a:rPr>
                        <a:t>102.4</a:t>
                      </a:r>
                    </a:p>
                  </a:txBody>
                  <a:tcPr marL="9525" marR="9525" marT="9525" marB="0" anchor="b"/>
                </a:tc>
                <a:tc>
                  <a:txBody>
                    <a:bodyPr/>
                    <a:lstStyle/>
                    <a:p>
                      <a:pPr algn="ctr" fontAlgn="b"/>
                      <a:endParaRPr lang="en-US" sz="700" b="0" i="0" u="none" strike="noStrike" dirty="0">
                        <a:solidFill>
                          <a:srgbClr val="002060"/>
                        </a:solidFill>
                        <a:latin typeface="Arial" pitchFamily="34" charset="0"/>
                        <a:cs typeface="Arial" pitchFamily="34" charset="0"/>
                      </a:endParaRPr>
                    </a:p>
                  </a:txBody>
                  <a:tcPr marL="9525" marR="9525" marT="9525" marB="0" anchor="ctr"/>
                </a:tc>
                <a:extLst>
                  <a:ext uri="{0D108BD9-81ED-4DB2-BD59-A6C34878D82A}">
                    <a16:rowId xmlns="" xmlns:a16="http://schemas.microsoft.com/office/drawing/2014/main" val="10010"/>
                  </a:ext>
                </a:extLst>
              </a:tr>
              <a:tr h="122047">
                <a:tc>
                  <a:txBody>
                    <a:bodyPr/>
                    <a:lstStyle/>
                    <a:p>
                      <a:pPr algn="l" fontAlgn="b"/>
                      <a:r>
                        <a:rPr lang="en-US" sz="700" b="0" i="0" u="none" strike="noStrike" dirty="0" err="1">
                          <a:solidFill>
                            <a:srgbClr val="002060"/>
                          </a:solidFill>
                          <a:effectLst/>
                          <a:latin typeface="Arial Mon" panose="020B0500000000000000" pitchFamily="34" charset="0"/>
                        </a:rPr>
                        <a:t>Õàéðõàí</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r" fontAlgn="b"/>
                      <a:r>
                        <a:rPr lang="en-US" sz="700" b="0" i="0" u="none" strike="noStrike">
                          <a:solidFill>
                            <a:srgbClr val="002060"/>
                          </a:solidFill>
                          <a:effectLst/>
                          <a:latin typeface="Arial Mon" panose="020B0500000000000000" pitchFamily="34" charset="0"/>
                        </a:rPr>
                        <a:t>32.8</a:t>
                      </a:r>
                    </a:p>
                  </a:txBody>
                  <a:tcPr marL="9525" marR="9525" marT="9525" marB="0" anchor="b">
                    <a:solidFill>
                      <a:schemeClr val="accent1">
                        <a:lumMod val="20000"/>
                        <a:lumOff val="80000"/>
                      </a:schemeClr>
                    </a:solidFill>
                  </a:tcPr>
                </a:tc>
                <a:tc>
                  <a:txBody>
                    <a:bodyPr/>
                    <a:lstStyle/>
                    <a:p>
                      <a:pPr algn="r" fontAlgn="b"/>
                      <a:r>
                        <a:rPr lang="en-US" sz="700" b="0" i="0" u="none" strike="noStrike">
                          <a:solidFill>
                            <a:srgbClr val="002060"/>
                          </a:solidFill>
                          <a:effectLst/>
                          <a:latin typeface="Arial Mon" panose="020B0500000000000000" pitchFamily="34" charset="0"/>
                        </a:rPr>
                        <a:t>7.3</a:t>
                      </a:r>
                    </a:p>
                  </a:txBody>
                  <a:tcPr marL="9525" marR="9525" marT="9525" marB="0" anchor="b">
                    <a:solidFill>
                      <a:schemeClr val="accent1">
                        <a:lumMod val="20000"/>
                        <a:lumOff val="80000"/>
                      </a:schemeClr>
                    </a:solidFill>
                  </a:tcPr>
                </a:tc>
                <a:tc>
                  <a:txBody>
                    <a:bodyPr/>
                    <a:lstStyle/>
                    <a:p>
                      <a:pPr algn="r" fontAlgn="b"/>
                      <a:r>
                        <a:rPr lang="en-US" sz="700" b="0" i="0" u="none" strike="noStrike">
                          <a:solidFill>
                            <a:srgbClr val="002060"/>
                          </a:solidFill>
                          <a:effectLst/>
                          <a:latin typeface="Arial Mon" panose="020B0500000000000000" pitchFamily="34" charset="0"/>
                        </a:rPr>
                        <a:t>60.9</a:t>
                      </a:r>
                    </a:p>
                  </a:txBody>
                  <a:tcPr marL="9525" marR="9525" marT="9525" marB="0" anchor="b">
                    <a:solidFill>
                      <a:schemeClr val="accent1">
                        <a:lumMod val="20000"/>
                        <a:lumOff val="80000"/>
                      </a:schemeClr>
                    </a:solidFill>
                  </a:tcPr>
                </a:tc>
                <a:tc>
                  <a:txBody>
                    <a:bodyPr/>
                    <a:lstStyle/>
                    <a:p>
                      <a:pPr algn="r" fontAlgn="b"/>
                      <a:r>
                        <a:rPr lang="en-US" sz="700" b="0" i="0" u="none" strike="noStrike">
                          <a:solidFill>
                            <a:srgbClr val="002060"/>
                          </a:solidFill>
                          <a:effectLst/>
                          <a:latin typeface="Arial Mon" panose="020B0500000000000000" pitchFamily="34" charset="0"/>
                        </a:rPr>
                        <a:t>106.7</a:t>
                      </a:r>
                    </a:p>
                  </a:txBody>
                  <a:tcPr marL="9525" marR="9525" marT="9525" marB="0" anchor="b">
                    <a:solidFill>
                      <a:schemeClr val="accent1">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700" b="1" i="0" u="none" strike="noStrike" dirty="0" smtClean="0">
                          <a:solidFill>
                            <a:schemeClr val="accent2"/>
                          </a:solidFill>
                          <a:latin typeface="Arial" pitchFamily="34" charset="0"/>
                          <a:cs typeface="Arial" pitchFamily="34" charset="0"/>
                        </a:rPr>
                        <a:t>III</a:t>
                      </a: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10011"/>
                  </a:ext>
                </a:extLst>
              </a:tr>
              <a:tr h="118427">
                <a:tc>
                  <a:txBody>
                    <a:bodyPr/>
                    <a:lstStyle/>
                    <a:p>
                      <a:pPr algn="l" fontAlgn="b"/>
                      <a:r>
                        <a:rPr lang="en-US" sz="700" b="0" i="0" u="none" strike="noStrike" dirty="0" err="1">
                          <a:solidFill>
                            <a:srgbClr val="002060"/>
                          </a:solidFill>
                          <a:effectLst/>
                          <a:latin typeface="Arial Mon" panose="020B0500000000000000" pitchFamily="34" charset="0"/>
                        </a:rPr>
                        <a:t>Õàíãàé</a:t>
                      </a:r>
                      <a:endParaRPr lang="en-US" sz="700" b="0" i="0" u="none" strike="noStrike" dirty="0">
                        <a:solidFill>
                          <a:srgbClr val="002060"/>
                        </a:solidFill>
                        <a:effectLst/>
                        <a:latin typeface="Arial Mon" panose="020B0500000000000000" pitchFamily="34" charset="0"/>
                      </a:endParaRPr>
                    </a:p>
                  </a:txBody>
                  <a:tcPr marL="9525" marR="9525" marT="9525" marB="0" anchor="b"/>
                </a:tc>
                <a:tc>
                  <a:txBody>
                    <a:bodyPr/>
                    <a:lstStyle/>
                    <a:p>
                      <a:pPr algn="r" fontAlgn="b"/>
                      <a:r>
                        <a:rPr lang="en-US" sz="700" b="0" i="0" u="none" strike="noStrike">
                          <a:solidFill>
                            <a:srgbClr val="002060"/>
                          </a:solidFill>
                          <a:effectLst/>
                          <a:latin typeface="Arial Mon" panose="020B0500000000000000" pitchFamily="34" charset="0"/>
                        </a:rPr>
                        <a:t>33.2</a:t>
                      </a:r>
                    </a:p>
                  </a:txBody>
                  <a:tcPr marL="9525" marR="9525" marT="9525" marB="0" anchor="b"/>
                </a:tc>
                <a:tc>
                  <a:txBody>
                    <a:bodyPr/>
                    <a:lstStyle/>
                    <a:p>
                      <a:pPr algn="r" fontAlgn="b"/>
                      <a:r>
                        <a:rPr lang="en-US" sz="700" b="0" i="0" u="none" strike="noStrike">
                          <a:solidFill>
                            <a:srgbClr val="002060"/>
                          </a:solidFill>
                          <a:effectLst/>
                          <a:latin typeface="Arial Mon" panose="020B0500000000000000" pitchFamily="34" charset="0"/>
                        </a:rPr>
                        <a:t>5.0</a:t>
                      </a:r>
                    </a:p>
                  </a:txBody>
                  <a:tcPr marL="9525" marR="9525" marT="9525" marB="0" anchor="b"/>
                </a:tc>
                <a:tc>
                  <a:txBody>
                    <a:bodyPr/>
                    <a:lstStyle/>
                    <a:p>
                      <a:pPr algn="r" fontAlgn="b"/>
                      <a:r>
                        <a:rPr lang="en-US" sz="700" b="0" i="0" u="none" strike="noStrike" dirty="0">
                          <a:solidFill>
                            <a:srgbClr val="002060"/>
                          </a:solidFill>
                          <a:effectLst/>
                          <a:latin typeface="Arial Mon" panose="020B0500000000000000" pitchFamily="34" charset="0"/>
                        </a:rPr>
                        <a:t>63.4</a:t>
                      </a:r>
                    </a:p>
                  </a:txBody>
                  <a:tcPr marL="9525" marR="9525" marT="9525" marB="0" anchor="b"/>
                </a:tc>
                <a:tc>
                  <a:txBody>
                    <a:bodyPr/>
                    <a:lstStyle/>
                    <a:p>
                      <a:pPr algn="r" fontAlgn="b"/>
                      <a:r>
                        <a:rPr lang="en-US" sz="700" b="0" i="0" u="none" strike="noStrike">
                          <a:solidFill>
                            <a:srgbClr val="002060"/>
                          </a:solidFill>
                          <a:effectLst/>
                          <a:latin typeface="Arial Mon" panose="020B0500000000000000" pitchFamily="34" charset="0"/>
                        </a:rPr>
                        <a:t>101.4</a:t>
                      </a:r>
                    </a:p>
                  </a:txBody>
                  <a:tcPr marL="9525" marR="9525" marT="9525"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700" b="1" i="0" u="none" strike="noStrike" dirty="0">
                        <a:solidFill>
                          <a:schemeClr val="accent2"/>
                        </a:solidFill>
                        <a:latin typeface="Arial" pitchFamily="34" charset="0"/>
                        <a:cs typeface="Arial" pitchFamily="34" charset="0"/>
                      </a:endParaRPr>
                    </a:p>
                  </a:txBody>
                  <a:tcPr marL="9525" marR="9525" marT="9525" marB="0" anchor="ctr"/>
                </a:tc>
                <a:extLst>
                  <a:ext uri="{0D108BD9-81ED-4DB2-BD59-A6C34878D82A}">
                    <a16:rowId xmlns="" xmlns:a16="http://schemas.microsoft.com/office/drawing/2014/main" val="10012"/>
                  </a:ext>
                </a:extLst>
              </a:tr>
              <a:tr h="122047">
                <a:tc>
                  <a:txBody>
                    <a:bodyPr/>
                    <a:lstStyle/>
                    <a:p>
                      <a:pPr algn="l" fontAlgn="b"/>
                      <a:r>
                        <a:rPr lang="en-US" sz="700" b="0" i="0" u="none" strike="noStrike" dirty="0" err="1">
                          <a:solidFill>
                            <a:srgbClr val="002060"/>
                          </a:solidFill>
                          <a:effectLst/>
                          <a:latin typeface="Arial Mon" panose="020B0500000000000000" pitchFamily="34" charset="0"/>
                        </a:rPr>
                        <a:t>Õàøààò</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r" fontAlgn="b"/>
                      <a:r>
                        <a:rPr lang="en-US" sz="700" b="0" i="0" u="none" strike="noStrike">
                          <a:solidFill>
                            <a:srgbClr val="002060"/>
                          </a:solidFill>
                          <a:effectLst/>
                          <a:latin typeface="Arial Mon" panose="020B0500000000000000" pitchFamily="34" charset="0"/>
                        </a:rPr>
                        <a:t>32.6</a:t>
                      </a:r>
                    </a:p>
                  </a:txBody>
                  <a:tcPr marL="9525" marR="9525" marT="9525" marB="0" anchor="b">
                    <a:solidFill>
                      <a:schemeClr val="accent1">
                        <a:lumMod val="20000"/>
                        <a:lumOff val="80000"/>
                      </a:schemeClr>
                    </a:solidFill>
                  </a:tcPr>
                </a:tc>
                <a:tc>
                  <a:txBody>
                    <a:bodyPr/>
                    <a:lstStyle/>
                    <a:p>
                      <a:pPr algn="r" fontAlgn="b"/>
                      <a:r>
                        <a:rPr lang="en-US" sz="700" b="0" i="0" u="none" strike="noStrike">
                          <a:solidFill>
                            <a:srgbClr val="002060"/>
                          </a:solidFill>
                          <a:effectLst/>
                          <a:latin typeface="Arial Mon" panose="020B0500000000000000" pitchFamily="34" charset="0"/>
                        </a:rPr>
                        <a:t>7.9</a:t>
                      </a:r>
                    </a:p>
                  </a:txBody>
                  <a:tcPr marL="9525" marR="9525" marT="9525" marB="0" anchor="b">
                    <a:solidFill>
                      <a:schemeClr val="accent1">
                        <a:lumMod val="20000"/>
                        <a:lumOff val="80000"/>
                      </a:schemeClr>
                    </a:solidFill>
                  </a:tcPr>
                </a:tc>
                <a:tc>
                  <a:txBody>
                    <a:bodyPr/>
                    <a:lstStyle/>
                    <a:p>
                      <a:pPr algn="r" fontAlgn="b"/>
                      <a:r>
                        <a:rPr lang="en-US" sz="700" b="0" i="0" u="none" strike="noStrike">
                          <a:solidFill>
                            <a:srgbClr val="002060"/>
                          </a:solidFill>
                          <a:effectLst/>
                          <a:latin typeface="Arial Mon" panose="020B0500000000000000" pitchFamily="34" charset="0"/>
                        </a:rPr>
                        <a:t>60.4</a:t>
                      </a:r>
                    </a:p>
                  </a:txBody>
                  <a:tcPr marL="9525" marR="9525" marT="9525" marB="0" anchor="b">
                    <a:solidFill>
                      <a:schemeClr val="accent1">
                        <a:lumMod val="20000"/>
                        <a:lumOff val="80000"/>
                      </a:schemeClr>
                    </a:solidFill>
                  </a:tcPr>
                </a:tc>
                <a:tc>
                  <a:txBody>
                    <a:bodyPr/>
                    <a:lstStyle/>
                    <a:p>
                      <a:pPr algn="r" fontAlgn="b"/>
                      <a:r>
                        <a:rPr lang="en-US" sz="700" b="0" i="0" u="none" strike="noStrike">
                          <a:solidFill>
                            <a:srgbClr val="002060"/>
                          </a:solidFill>
                          <a:effectLst/>
                          <a:latin typeface="Arial Mon" panose="020B0500000000000000" pitchFamily="34" charset="0"/>
                        </a:rPr>
                        <a:t>102.8</a:t>
                      </a:r>
                    </a:p>
                  </a:txBody>
                  <a:tcPr marL="9525" marR="9525" marT="9525" marB="0" anchor="b">
                    <a:solidFill>
                      <a:schemeClr val="accent1">
                        <a:lumMod val="20000"/>
                        <a:lumOff val="80000"/>
                      </a:schemeClr>
                    </a:solidFill>
                  </a:tcPr>
                </a:tc>
                <a:tc>
                  <a:txBody>
                    <a:bodyPr/>
                    <a:lstStyle/>
                    <a:p>
                      <a:pPr algn="ctr" fontAlgn="b"/>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10013"/>
                  </a:ext>
                </a:extLst>
              </a:tr>
              <a:tr h="122047">
                <a:tc>
                  <a:txBody>
                    <a:bodyPr/>
                    <a:lstStyle/>
                    <a:p>
                      <a:pPr algn="l" fontAlgn="b"/>
                      <a:r>
                        <a:rPr lang="en-US" sz="700" b="0" i="0" u="none" strike="noStrike" dirty="0" err="1">
                          <a:solidFill>
                            <a:srgbClr val="002060"/>
                          </a:solidFill>
                          <a:effectLst/>
                          <a:latin typeface="Arial Mon" panose="020B0500000000000000" pitchFamily="34" charset="0"/>
                        </a:rPr>
                        <a:t>Õîòîíò</a:t>
                      </a:r>
                      <a:endParaRPr lang="en-US" sz="700" b="0" i="0" u="none" strike="noStrike" dirty="0">
                        <a:solidFill>
                          <a:srgbClr val="002060"/>
                        </a:solidFill>
                        <a:effectLst/>
                        <a:latin typeface="Arial Mon" panose="020B0500000000000000" pitchFamily="34" charset="0"/>
                      </a:endParaRPr>
                    </a:p>
                  </a:txBody>
                  <a:tcPr marL="9525" marR="9525" marT="9525" marB="0" anchor="b"/>
                </a:tc>
                <a:tc>
                  <a:txBody>
                    <a:bodyPr/>
                    <a:lstStyle/>
                    <a:p>
                      <a:pPr algn="r" fontAlgn="b"/>
                      <a:r>
                        <a:rPr lang="en-US" sz="700" b="0" i="0" u="none" strike="noStrike">
                          <a:solidFill>
                            <a:srgbClr val="002060"/>
                          </a:solidFill>
                          <a:effectLst/>
                          <a:latin typeface="Arial Mon" panose="020B0500000000000000" pitchFamily="34" charset="0"/>
                        </a:rPr>
                        <a:t>33.3</a:t>
                      </a:r>
                    </a:p>
                  </a:txBody>
                  <a:tcPr marL="9525" marR="9525" marT="9525" marB="0" anchor="b"/>
                </a:tc>
                <a:tc>
                  <a:txBody>
                    <a:bodyPr/>
                    <a:lstStyle/>
                    <a:p>
                      <a:pPr algn="r" fontAlgn="b"/>
                      <a:r>
                        <a:rPr lang="en-US" sz="700" b="0" i="0" u="none" strike="noStrike">
                          <a:solidFill>
                            <a:srgbClr val="002060"/>
                          </a:solidFill>
                          <a:effectLst/>
                          <a:latin typeface="Arial Mon" panose="020B0500000000000000" pitchFamily="34" charset="0"/>
                        </a:rPr>
                        <a:t>8.4</a:t>
                      </a:r>
                    </a:p>
                  </a:txBody>
                  <a:tcPr marL="9525" marR="9525" marT="9525" marB="0" anchor="b"/>
                </a:tc>
                <a:tc>
                  <a:txBody>
                    <a:bodyPr/>
                    <a:lstStyle/>
                    <a:p>
                      <a:pPr algn="r" fontAlgn="b"/>
                      <a:r>
                        <a:rPr lang="en-US" sz="700" b="0" i="0" u="none" strike="noStrike">
                          <a:solidFill>
                            <a:srgbClr val="002060"/>
                          </a:solidFill>
                          <a:effectLst/>
                          <a:latin typeface="Arial Mon" panose="020B0500000000000000" pitchFamily="34" charset="0"/>
                        </a:rPr>
                        <a:t>60.2</a:t>
                      </a:r>
                    </a:p>
                  </a:txBody>
                  <a:tcPr marL="9525" marR="9525" marT="9525" marB="0" anchor="b"/>
                </a:tc>
                <a:tc>
                  <a:txBody>
                    <a:bodyPr/>
                    <a:lstStyle/>
                    <a:p>
                      <a:pPr algn="r" fontAlgn="b"/>
                      <a:r>
                        <a:rPr lang="en-US" sz="700" b="0" i="0" u="none" strike="noStrike">
                          <a:solidFill>
                            <a:srgbClr val="002060"/>
                          </a:solidFill>
                          <a:effectLst/>
                          <a:latin typeface="Arial Mon" panose="020B0500000000000000" pitchFamily="34" charset="0"/>
                        </a:rPr>
                        <a:t>108.7</a:t>
                      </a:r>
                    </a:p>
                  </a:txBody>
                  <a:tcPr marL="9525" marR="9525" marT="9525" marB="0" anchor="b"/>
                </a:tc>
                <a:tc>
                  <a:txBody>
                    <a:bodyPr/>
                    <a:lstStyle/>
                    <a:p>
                      <a:pPr marL="0" marR="0" lvl="0" indent="0" algn="ctr" defTabSz="457383" rtl="0" eaLnBrk="1" fontAlgn="b" latinLnBrk="0" hangingPunct="1">
                        <a:lnSpc>
                          <a:spcPct val="100000"/>
                        </a:lnSpc>
                        <a:spcBef>
                          <a:spcPts val="0"/>
                        </a:spcBef>
                        <a:spcAft>
                          <a:spcPts val="0"/>
                        </a:spcAft>
                        <a:buClrTx/>
                        <a:buSzTx/>
                        <a:buFontTx/>
                        <a:buNone/>
                        <a:tabLst/>
                        <a:defRPr/>
                      </a:pPr>
                      <a:r>
                        <a:rPr lang="en-US" sz="700" b="1" i="0" u="none" strike="noStrike" dirty="0" smtClean="0">
                          <a:solidFill>
                            <a:schemeClr val="accent2"/>
                          </a:solidFill>
                          <a:latin typeface="Arial" pitchFamily="34" charset="0"/>
                          <a:cs typeface="Arial" pitchFamily="34" charset="0"/>
                        </a:rPr>
                        <a:t>I</a:t>
                      </a:r>
                      <a:r>
                        <a:rPr lang="mn-MN" sz="700" b="1" i="0" u="none" strike="noStrike" dirty="0" smtClean="0">
                          <a:solidFill>
                            <a:schemeClr val="accent2"/>
                          </a:solidFill>
                          <a:latin typeface="Arial" pitchFamily="34" charset="0"/>
                          <a:cs typeface="Arial" pitchFamily="34" charset="0"/>
                        </a:rPr>
                        <a:t> </a:t>
                      </a:r>
                      <a:r>
                        <a:rPr lang="mn-MN" sz="700" b="0" i="0" u="none" strike="noStrike" dirty="0" smtClean="0">
                          <a:solidFill>
                            <a:schemeClr val="accent2"/>
                          </a:solidFill>
                          <a:latin typeface="Arial" pitchFamily="34" charset="0"/>
                          <a:cs typeface="Arial" pitchFamily="34" charset="0"/>
                        </a:rPr>
                        <a:t>хамгийн их</a:t>
                      </a:r>
                      <a:endParaRPr lang="en-US" sz="700" b="0" i="0" u="none" strike="noStrike" dirty="0" smtClean="0">
                        <a:solidFill>
                          <a:schemeClr val="accent2"/>
                        </a:solidFill>
                        <a:latin typeface="Arial" pitchFamily="34" charset="0"/>
                        <a:cs typeface="Arial" pitchFamily="34" charset="0"/>
                      </a:endParaRPr>
                    </a:p>
                  </a:txBody>
                  <a:tcPr marL="9525" marR="9525" marT="9525" marB="0" anchor="ctr"/>
                </a:tc>
                <a:extLst>
                  <a:ext uri="{0D108BD9-81ED-4DB2-BD59-A6C34878D82A}">
                    <a16:rowId xmlns="" xmlns:a16="http://schemas.microsoft.com/office/drawing/2014/main" val="10014"/>
                  </a:ext>
                </a:extLst>
              </a:tr>
              <a:tr h="122047">
                <a:tc>
                  <a:txBody>
                    <a:bodyPr/>
                    <a:lstStyle/>
                    <a:p>
                      <a:pPr algn="l" fontAlgn="b"/>
                      <a:r>
                        <a:rPr lang="en-US" sz="700" b="0" i="0" u="none" strike="noStrike" dirty="0" err="1">
                          <a:solidFill>
                            <a:srgbClr val="002060"/>
                          </a:solidFill>
                          <a:effectLst/>
                          <a:latin typeface="Arial Mon" panose="020B0500000000000000" pitchFamily="34" charset="0"/>
                        </a:rPr>
                        <a:t>Öàõèð</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r" fontAlgn="b"/>
                      <a:r>
                        <a:rPr lang="en-US" sz="700" b="0" i="0" u="none" strike="noStrike">
                          <a:solidFill>
                            <a:srgbClr val="002060"/>
                          </a:solidFill>
                          <a:effectLst/>
                          <a:latin typeface="Arial Mon" panose="020B0500000000000000" pitchFamily="34" charset="0"/>
                        </a:rPr>
                        <a:t>37.5</a:t>
                      </a:r>
                    </a:p>
                  </a:txBody>
                  <a:tcPr marL="9525" marR="9525" marT="9525" marB="0" anchor="b">
                    <a:solidFill>
                      <a:schemeClr val="accent1">
                        <a:lumMod val="20000"/>
                        <a:lumOff val="80000"/>
                      </a:schemeClr>
                    </a:solidFill>
                  </a:tcPr>
                </a:tc>
                <a:tc>
                  <a:txBody>
                    <a:bodyPr/>
                    <a:lstStyle/>
                    <a:p>
                      <a:pPr algn="r" fontAlgn="b"/>
                      <a:r>
                        <a:rPr lang="en-US" sz="700" b="0" i="0" u="none" strike="noStrike">
                          <a:solidFill>
                            <a:srgbClr val="002060"/>
                          </a:solidFill>
                          <a:effectLst/>
                          <a:latin typeface="Arial Mon" panose="020B0500000000000000" pitchFamily="34" charset="0"/>
                        </a:rPr>
                        <a:t>5.5</a:t>
                      </a:r>
                    </a:p>
                  </a:txBody>
                  <a:tcPr marL="9525" marR="9525" marT="9525" marB="0" anchor="b">
                    <a:solidFill>
                      <a:schemeClr val="accent1">
                        <a:lumMod val="20000"/>
                        <a:lumOff val="80000"/>
                      </a:schemeClr>
                    </a:solidFill>
                  </a:tcPr>
                </a:tc>
                <a:tc>
                  <a:txBody>
                    <a:bodyPr/>
                    <a:lstStyle/>
                    <a:p>
                      <a:pPr algn="r" fontAlgn="b"/>
                      <a:r>
                        <a:rPr lang="en-US" sz="700" b="0" i="0" u="none" strike="noStrike" dirty="0">
                          <a:solidFill>
                            <a:srgbClr val="002060"/>
                          </a:solidFill>
                          <a:effectLst/>
                          <a:latin typeface="Arial Mon" panose="020B0500000000000000" pitchFamily="34" charset="0"/>
                        </a:rPr>
                        <a:t>58.6</a:t>
                      </a:r>
                    </a:p>
                  </a:txBody>
                  <a:tcPr marL="9525" marR="9525" marT="9525" marB="0" anchor="b">
                    <a:solidFill>
                      <a:schemeClr val="accent1">
                        <a:lumMod val="20000"/>
                        <a:lumOff val="80000"/>
                      </a:schemeClr>
                    </a:solidFill>
                  </a:tcPr>
                </a:tc>
                <a:tc>
                  <a:txBody>
                    <a:bodyPr/>
                    <a:lstStyle/>
                    <a:p>
                      <a:pPr algn="r" fontAlgn="b"/>
                      <a:r>
                        <a:rPr lang="en-US" sz="700" b="0" i="0" u="none" strike="noStrike">
                          <a:solidFill>
                            <a:srgbClr val="002060"/>
                          </a:solidFill>
                          <a:effectLst/>
                          <a:latin typeface="Arial Mon" panose="020B0500000000000000" pitchFamily="34" charset="0"/>
                        </a:rPr>
                        <a:t>97.9</a:t>
                      </a:r>
                    </a:p>
                  </a:txBody>
                  <a:tcPr marL="9525" marR="9525" marT="9525" marB="0" anchor="b">
                    <a:solidFill>
                      <a:schemeClr val="accent1">
                        <a:lumMod val="20000"/>
                        <a:lumOff val="80000"/>
                      </a:schemeClr>
                    </a:solidFill>
                  </a:tcPr>
                </a:tc>
                <a:tc>
                  <a:txBody>
                    <a:bodyPr/>
                    <a:lstStyle/>
                    <a:p>
                      <a:pPr algn="ctr" fontAlgn="b"/>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10015"/>
                  </a:ext>
                </a:extLst>
              </a:tr>
              <a:tr h="122047">
                <a:tc>
                  <a:txBody>
                    <a:bodyPr/>
                    <a:lstStyle/>
                    <a:p>
                      <a:pPr algn="l" fontAlgn="b"/>
                      <a:r>
                        <a:rPr lang="en-US" sz="700" b="0" i="0" u="none" strike="noStrike" dirty="0" err="1">
                          <a:solidFill>
                            <a:srgbClr val="002060"/>
                          </a:solidFill>
                          <a:effectLst/>
                          <a:latin typeface="Arial Mon" panose="020B0500000000000000" pitchFamily="34" charset="0"/>
                        </a:rPr>
                        <a:t>Öýíõýð</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bg1"/>
                    </a:solidFill>
                  </a:tcPr>
                </a:tc>
                <a:tc>
                  <a:txBody>
                    <a:bodyPr/>
                    <a:lstStyle/>
                    <a:p>
                      <a:pPr algn="r" fontAlgn="b"/>
                      <a:r>
                        <a:rPr lang="en-US" sz="700" b="0" i="0" u="none" strike="noStrike" dirty="0">
                          <a:solidFill>
                            <a:srgbClr val="002060"/>
                          </a:solidFill>
                          <a:effectLst/>
                          <a:latin typeface="Arial Mon" panose="020B0500000000000000" pitchFamily="34" charset="0"/>
                        </a:rPr>
                        <a:t>35.7</a:t>
                      </a:r>
                    </a:p>
                  </a:txBody>
                  <a:tcPr marL="9525" marR="9525" marT="9525" marB="0" anchor="b">
                    <a:solidFill>
                      <a:schemeClr val="bg1"/>
                    </a:solidFill>
                  </a:tcPr>
                </a:tc>
                <a:tc>
                  <a:txBody>
                    <a:bodyPr/>
                    <a:lstStyle/>
                    <a:p>
                      <a:pPr algn="r" fontAlgn="b"/>
                      <a:r>
                        <a:rPr lang="en-US" sz="700" b="0" i="0" u="none" strike="noStrike" dirty="0">
                          <a:solidFill>
                            <a:srgbClr val="002060"/>
                          </a:solidFill>
                          <a:effectLst/>
                          <a:latin typeface="Arial Mon" panose="020B0500000000000000" pitchFamily="34" charset="0"/>
                        </a:rPr>
                        <a:t>5.9</a:t>
                      </a:r>
                    </a:p>
                  </a:txBody>
                  <a:tcPr marL="9525" marR="9525" marT="9525" marB="0" anchor="b">
                    <a:solidFill>
                      <a:schemeClr val="bg1"/>
                    </a:solidFill>
                  </a:tcPr>
                </a:tc>
                <a:tc>
                  <a:txBody>
                    <a:bodyPr/>
                    <a:lstStyle/>
                    <a:p>
                      <a:pPr algn="r" fontAlgn="b"/>
                      <a:r>
                        <a:rPr lang="en-US" sz="700" b="0" i="0" u="none" strike="noStrike" dirty="0">
                          <a:solidFill>
                            <a:srgbClr val="002060"/>
                          </a:solidFill>
                          <a:effectLst/>
                          <a:latin typeface="Arial Mon" panose="020B0500000000000000" pitchFamily="34" charset="0"/>
                        </a:rPr>
                        <a:t>60.5</a:t>
                      </a:r>
                    </a:p>
                  </a:txBody>
                  <a:tcPr marL="9525" marR="9525" marT="9525" marB="0" anchor="b">
                    <a:solidFill>
                      <a:schemeClr val="bg1"/>
                    </a:solidFill>
                  </a:tcPr>
                </a:tc>
                <a:tc>
                  <a:txBody>
                    <a:bodyPr/>
                    <a:lstStyle/>
                    <a:p>
                      <a:pPr algn="r" fontAlgn="b"/>
                      <a:r>
                        <a:rPr lang="en-US" sz="700" b="0" i="0" u="none" strike="noStrike" dirty="0">
                          <a:solidFill>
                            <a:srgbClr val="002060"/>
                          </a:solidFill>
                          <a:effectLst/>
                          <a:latin typeface="Arial Mon" panose="020B0500000000000000" pitchFamily="34" charset="0"/>
                        </a:rPr>
                        <a:t>100.9</a:t>
                      </a:r>
                    </a:p>
                  </a:txBody>
                  <a:tcPr marL="9525" marR="9525" marT="9525" marB="0" anchor="b">
                    <a:solidFill>
                      <a:schemeClr val="bg1"/>
                    </a:solidFill>
                  </a:tcPr>
                </a:tc>
                <a:tc>
                  <a:txBody>
                    <a:bodyPr/>
                    <a:lstStyle/>
                    <a:p>
                      <a:pPr algn="ctr" fontAlgn="b"/>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bg1"/>
                    </a:solidFill>
                  </a:tcPr>
                </a:tc>
              </a:tr>
              <a:tr h="122047">
                <a:tc>
                  <a:txBody>
                    <a:bodyPr/>
                    <a:lstStyle/>
                    <a:p>
                      <a:pPr algn="l" fontAlgn="b"/>
                      <a:r>
                        <a:rPr lang="en-US" sz="700" b="0" i="0" u="none" strike="noStrike" dirty="0" err="1">
                          <a:solidFill>
                            <a:srgbClr val="002060"/>
                          </a:solidFill>
                          <a:effectLst/>
                          <a:latin typeface="Arial Mon" panose="020B0500000000000000" pitchFamily="34" charset="0"/>
                        </a:rPr>
                        <a:t>Öýöýðëýã</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r" fontAlgn="b"/>
                      <a:r>
                        <a:rPr lang="en-US" sz="700" b="0" i="0" u="none" strike="noStrike">
                          <a:solidFill>
                            <a:srgbClr val="002060"/>
                          </a:solidFill>
                          <a:effectLst/>
                          <a:latin typeface="Arial Mon" panose="020B0500000000000000" pitchFamily="34" charset="0"/>
                        </a:rPr>
                        <a:t>33.5</a:t>
                      </a:r>
                    </a:p>
                  </a:txBody>
                  <a:tcPr marL="9525" marR="9525" marT="9525" marB="0" anchor="b">
                    <a:solidFill>
                      <a:schemeClr val="accent1">
                        <a:lumMod val="20000"/>
                        <a:lumOff val="80000"/>
                      </a:schemeClr>
                    </a:solidFill>
                  </a:tcPr>
                </a:tc>
                <a:tc>
                  <a:txBody>
                    <a:bodyPr/>
                    <a:lstStyle/>
                    <a:p>
                      <a:pPr algn="r" fontAlgn="b"/>
                      <a:r>
                        <a:rPr lang="en-US" sz="700" b="0" i="0" u="none" strike="noStrike" dirty="0">
                          <a:solidFill>
                            <a:srgbClr val="002060"/>
                          </a:solidFill>
                          <a:effectLst/>
                          <a:latin typeface="Arial Mon" panose="020B0500000000000000" pitchFamily="34" charset="0"/>
                        </a:rPr>
                        <a:t>6.4</a:t>
                      </a:r>
                    </a:p>
                  </a:txBody>
                  <a:tcPr marL="9525" marR="9525" marT="9525" marB="0" anchor="b">
                    <a:solidFill>
                      <a:schemeClr val="accent1">
                        <a:lumMod val="20000"/>
                        <a:lumOff val="80000"/>
                      </a:schemeClr>
                    </a:solidFill>
                  </a:tcPr>
                </a:tc>
                <a:tc>
                  <a:txBody>
                    <a:bodyPr/>
                    <a:lstStyle/>
                    <a:p>
                      <a:pPr algn="r" fontAlgn="b"/>
                      <a:r>
                        <a:rPr lang="en-US" sz="700" b="0" i="0" u="none" strike="noStrike" dirty="0">
                          <a:solidFill>
                            <a:srgbClr val="002060"/>
                          </a:solidFill>
                          <a:effectLst/>
                          <a:latin typeface="Arial Mon" panose="020B0500000000000000" pitchFamily="34" charset="0"/>
                        </a:rPr>
                        <a:t>61.7</a:t>
                      </a:r>
                    </a:p>
                  </a:txBody>
                  <a:tcPr marL="9525" marR="9525" marT="9525" marB="0" anchor="b">
                    <a:solidFill>
                      <a:schemeClr val="accent1">
                        <a:lumMod val="20000"/>
                        <a:lumOff val="80000"/>
                      </a:schemeClr>
                    </a:solidFill>
                  </a:tcPr>
                </a:tc>
                <a:tc>
                  <a:txBody>
                    <a:bodyPr/>
                    <a:lstStyle/>
                    <a:p>
                      <a:pPr algn="r" fontAlgn="b"/>
                      <a:r>
                        <a:rPr lang="en-US" sz="700" b="0" i="0" u="none" strike="noStrike" dirty="0">
                          <a:solidFill>
                            <a:srgbClr val="002060"/>
                          </a:solidFill>
                          <a:effectLst/>
                          <a:latin typeface="Arial Mon" panose="020B0500000000000000" pitchFamily="34" charset="0"/>
                        </a:rPr>
                        <a:t>101.2</a:t>
                      </a:r>
                    </a:p>
                  </a:txBody>
                  <a:tcPr marL="9525" marR="9525" marT="9525" marB="0" anchor="b">
                    <a:solidFill>
                      <a:schemeClr val="accent1">
                        <a:lumMod val="20000"/>
                        <a:lumOff val="80000"/>
                      </a:schemeClr>
                    </a:solidFill>
                  </a:tcPr>
                </a:tc>
                <a:tc>
                  <a:txBody>
                    <a:bodyPr/>
                    <a:lstStyle/>
                    <a:p>
                      <a:pPr algn="ctr" fontAlgn="b"/>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r>
              <a:tr h="122047">
                <a:tc>
                  <a:txBody>
                    <a:bodyPr/>
                    <a:lstStyle/>
                    <a:p>
                      <a:pPr algn="l" fontAlgn="b"/>
                      <a:r>
                        <a:rPr lang="en-US" sz="700" b="0" i="0" u="none" strike="noStrike" dirty="0">
                          <a:solidFill>
                            <a:srgbClr val="002060"/>
                          </a:solidFill>
                          <a:effectLst/>
                          <a:latin typeface="Arial Mon" panose="020B0500000000000000" pitchFamily="34" charset="0"/>
                        </a:rPr>
                        <a:t>×</a:t>
                      </a:r>
                      <a:r>
                        <a:rPr lang="en-US" sz="700" b="0" i="0" u="none" strike="noStrike" dirty="0" err="1">
                          <a:solidFill>
                            <a:srgbClr val="002060"/>
                          </a:solidFill>
                          <a:effectLst/>
                          <a:latin typeface="Arial Mon" panose="020B0500000000000000" pitchFamily="34" charset="0"/>
                        </a:rPr>
                        <a:t>óëóóò</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bg1"/>
                    </a:solidFill>
                  </a:tcPr>
                </a:tc>
                <a:tc>
                  <a:txBody>
                    <a:bodyPr/>
                    <a:lstStyle/>
                    <a:p>
                      <a:pPr algn="r" fontAlgn="b"/>
                      <a:r>
                        <a:rPr lang="en-US" sz="700" b="0" i="0" u="none" strike="noStrike">
                          <a:solidFill>
                            <a:srgbClr val="002060"/>
                          </a:solidFill>
                          <a:effectLst/>
                          <a:latin typeface="Arial Mon" panose="020B0500000000000000" pitchFamily="34" charset="0"/>
                        </a:rPr>
                        <a:t>36.2</a:t>
                      </a:r>
                    </a:p>
                  </a:txBody>
                  <a:tcPr marL="9525" marR="9525" marT="9525" marB="0" anchor="b">
                    <a:solidFill>
                      <a:schemeClr val="bg1"/>
                    </a:solidFill>
                  </a:tcPr>
                </a:tc>
                <a:tc>
                  <a:txBody>
                    <a:bodyPr/>
                    <a:lstStyle/>
                    <a:p>
                      <a:pPr algn="r" fontAlgn="b"/>
                      <a:r>
                        <a:rPr lang="en-US" sz="700" b="0" i="0" u="none" strike="noStrike" dirty="0">
                          <a:solidFill>
                            <a:srgbClr val="002060"/>
                          </a:solidFill>
                          <a:effectLst/>
                          <a:latin typeface="Arial Mon" panose="020B0500000000000000" pitchFamily="34" charset="0"/>
                        </a:rPr>
                        <a:t>5.3</a:t>
                      </a:r>
                    </a:p>
                  </a:txBody>
                  <a:tcPr marL="9525" marR="9525" marT="9525" marB="0" anchor="b">
                    <a:solidFill>
                      <a:schemeClr val="bg1"/>
                    </a:solidFill>
                  </a:tcPr>
                </a:tc>
                <a:tc>
                  <a:txBody>
                    <a:bodyPr/>
                    <a:lstStyle/>
                    <a:p>
                      <a:pPr algn="r" fontAlgn="b"/>
                      <a:r>
                        <a:rPr lang="en-US" sz="700" b="0" i="0" u="none" strike="noStrike" dirty="0">
                          <a:solidFill>
                            <a:srgbClr val="002060"/>
                          </a:solidFill>
                          <a:effectLst/>
                          <a:latin typeface="Arial Mon" panose="020B0500000000000000" pitchFamily="34" charset="0"/>
                        </a:rPr>
                        <a:t>60.8</a:t>
                      </a:r>
                    </a:p>
                  </a:txBody>
                  <a:tcPr marL="9525" marR="9525" marT="9525" marB="0" anchor="b">
                    <a:solidFill>
                      <a:schemeClr val="bg1"/>
                    </a:solidFill>
                  </a:tcPr>
                </a:tc>
                <a:tc>
                  <a:txBody>
                    <a:bodyPr/>
                    <a:lstStyle/>
                    <a:p>
                      <a:pPr algn="r" fontAlgn="b"/>
                      <a:r>
                        <a:rPr lang="en-US" sz="700" b="0" i="0" u="none" strike="noStrike" dirty="0">
                          <a:solidFill>
                            <a:srgbClr val="002060"/>
                          </a:solidFill>
                          <a:effectLst/>
                          <a:latin typeface="Arial Mon" panose="020B0500000000000000" pitchFamily="34" charset="0"/>
                        </a:rPr>
                        <a:t>100.8</a:t>
                      </a:r>
                    </a:p>
                  </a:txBody>
                  <a:tcPr marL="9525" marR="9525" marT="9525" marB="0" anchor="b">
                    <a:solidFill>
                      <a:schemeClr val="bg1"/>
                    </a:solidFill>
                  </a:tcPr>
                </a:tc>
                <a:tc>
                  <a:txBody>
                    <a:bodyPr/>
                    <a:lstStyle/>
                    <a:p>
                      <a:pPr algn="ctr" fontAlgn="b"/>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bg1"/>
                    </a:solidFill>
                  </a:tcPr>
                </a:tc>
              </a:tr>
              <a:tr h="122047">
                <a:tc>
                  <a:txBody>
                    <a:bodyPr/>
                    <a:lstStyle/>
                    <a:p>
                      <a:pPr algn="l" fontAlgn="b"/>
                      <a:r>
                        <a:rPr lang="en-US" sz="700" b="0" i="0" u="none" strike="noStrike" dirty="0" err="1">
                          <a:solidFill>
                            <a:srgbClr val="002060"/>
                          </a:solidFill>
                          <a:effectLst/>
                          <a:latin typeface="Arial Mon" panose="020B0500000000000000" pitchFamily="34" charset="0"/>
                        </a:rPr>
                        <a:t>Ýðäýíýìàíäàë</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r" fontAlgn="b"/>
                      <a:r>
                        <a:rPr lang="en-US" sz="700" b="0" i="0" u="none" strike="noStrike" dirty="0">
                          <a:solidFill>
                            <a:srgbClr val="002060"/>
                          </a:solidFill>
                          <a:effectLst/>
                          <a:latin typeface="Arial Mon" panose="020B0500000000000000" pitchFamily="34" charset="0"/>
                        </a:rPr>
                        <a:t>31.6</a:t>
                      </a:r>
                    </a:p>
                  </a:txBody>
                  <a:tcPr marL="9525" marR="9525" marT="9525" marB="0" anchor="b">
                    <a:solidFill>
                      <a:schemeClr val="accent1">
                        <a:lumMod val="20000"/>
                        <a:lumOff val="80000"/>
                      </a:schemeClr>
                    </a:solidFill>
                  </a:tcPr>
                </a:tc>
                <a:tc>
                  <a:txBody>
                    <a:bodyPr/>
                    <a:lstStyle/>
                    <a:p>
                      <a:pPr algn="r" fontAlgn="b"/>
                      <a:r>
                        <a:rPr lang="en-US" sz="700" b="0" i="0" u="none" strike="noStrike" dirty="0">
                          <a:solidFill>
                            <a:srgbClr val="002060"/>
                          </a:solidFill>
                          <a:effectLst/>
                          <a:latin typeface="Arial Mon" panose="020B0500000000000000" pitchFamily="34" charset="0"/>
                        </a:rPr>
                        <a:t>7.1</a:t>
                      </a:r>
                    </a:p>
                  </a:txBody>
                  <a:tcPr marL="9525" marR="9525" marT="9525" marB="0" anchor="b">
                    <a:solidFill>
                      <a:schemeClr val="accent1">
                        <a:lumMod val="20000"/>
                        <a:lumOff val="80000"/>
                      </a:schemeClr>
                    </a:solidFill>
                  </a:tcPr>
                </a:tc>
                <a:tc>
                  <a:txBody>
                    <a:bodyPr/>
                    <a:lstStyle/>
                    <a:p>
                      <a:pPr algn="r" fontAlgn="b"/>
                      <a:r>
                        <a:rPr lang="en-US" sz="700" b="0" i="0" u="none" strike="noStrike" dirty="0">
                          <a:solidFill>
                            <a:srgbClr val="002060"/>
                          </a:solidFill>
                          <a:effectLst/>
                          <a:latin typeface="Arial Mon" panose="020B0500000000000000" pitchFamily="34" charset="0"/>
                        </a:rPr>
                        <a:t>62.6</a:t>
                      </a:r>
                    </a:p>
                  </a:txBody>
                  <a:tcPr marL="9525" marR="9525" marT="9525" marB="0" anchor="b">
                    <a:solidFill>
                      <a:schemeClr val="accent1">
                        <a:lumMod val="20000"/>
                        <a:lumOff val="80000"/>
                      </a:schemeClr>
                    </a:solidFill>
                  </a:tcPr>
                </a:tc>
                <a:tc>
                  <a:txBody>
                    <a:bodyPr/>
                    <a:lstStyle/>
                    <a:p>
                      <a:pPr algn="r" fontAlgn="b"/>
                      <a:r>
                        <a:rPr lang="en-US" sz="700" b="0" i="0" u="none" strike="noStrike" dirty="0">
                          <a:solidFill>
                            <a:srgbClr val="002060"/>
                          </a:solidFill>
                          <a:effectLst/>
                          <a:latin typeface="Arial Mon" panose="020B0500000000000000" pitchFamily="34" charset="0"/>
                        </a:rPr>
                        <a:t>99.0</a:t>
                      </a:r>
                    </a:p>
                  </a:txBody>
                  <a:tcPr marL="9525" marR="9525" marT="9525" marB="0" anchor="b">
                    <a:solidFill>
                      <a:schemeClr val="accent1">
                        <a:lumMod val="20000"/>
                        <a:lumOff val="80000"/>
                      </a:schemeClr>
                    </a:solidFill>
                  </a:tcPr>
                </a:tc>
                <a:tc>
                  <a:txBody>
                    <a:bodyPr/>
                    <a:lstStyle/>
                    <a:p>
                      <a:pPr algn="ctr" fontAlgn="b"/>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r>
              <a:tr h="118427">
                <a:tc>
                  <a:txBody>
                    <a:bodyPr/>
                    <a:lstStyle/>
                    <a:p>
                      <a:pPr algn="ctr" rtl="0" fontAlgn="ctr"/>
                      <a:r>
                        <a:rPr lang="mn-MN" sz="700" u="none" strike="noStrike" dirty="0">
                          <a:solidFill>
                            <a:schemeClr val="bg1"/>
                          </a:solidFill>
                          <a:latin typeface="Arial" panose="020B0604020202020204" pitchFamily="34" charset="0"/>
                          <a:cs typeface="Arial" panose="020B0604020202020204" pitchFamily="34" charset="0"/>
                        </a:rPr>
                        <a:t>Нийт  </a:t>
                      </a:r>
                      <a:endParaRPr lang="mn-MN" sz="7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r" fontAlgn="b"/>
                      <a:r>
                        <a:rPr lang="en-US" sz="700" u="none" strike="noStrike" dirty="0" smtClean="0">
                          <a:solidFill>
                            <a:schemeClr val="bg1"/>
                          </a:solidFill>
                          <a:latin typeface="Arial" pitchFamily="34" charset="0"/>
                          <a:cs typeface="Arial" pitchFamily="34" charset="0"/>
                        </a:rPr>
                        <a:t>33.4</a:t>
                      </a:r>
                      <a:endParaRPr lang="en-US" sz="700" b="0" i="0" u="none" strike="noStrike" dirty="0">
                        <a:solidFill>
                          <a:schemeClr val="bg1"/>
                        </a:solidFill>
                        <a:latin typeface="Arial" pitchFamily="34" charset="0"/>
                        <a:cs typeface="Arial" pitchFamily="34" charset="0"/>
                      </a:endParaRPr>
                    </a:p>
                  </a:txBody>
                  <a:tcPr marL="9525" marR="9525" marT="9525" marB="0" anchor="b">
                    <a:solidFill>
                      <a:schemeClr val="accent1"/>
                    </a:solidFill>
                  </a:tcPr>
                </a:tc>
                <a:tc>
                  <a:txBody>
                    <a:bodyPr/>
                    <a:lstStyle/>
                    <a:p>
                      <a:pPr algn="r" fontAlgn="b"/>
                      <a:r>
                        <a:rPr lang="en-US" sz="700" u="none" strike="noStrike" dirty="0" smtClean="0">
                          <a:solidFill>
                            <a:schemeClr val="bg1"/>
                          </a:solidFill>
                          <a:latin typeface="Arial" pitchFamily="34" charset="0"/>
                          <a:cs typeface="Arial" pitchFamily="34" charset="0"/>
                        </a:rPr>
                        <a:t>6.8</a:t>
                      </a:r>
                      <a:endParaRPr lang="en-US" sz="700" b="0" i="0" u="none" strike="noStrike" dirty="0">
                        <a:solidFill>
                          <a:schemeClr val="bg1"/>
                        </a:solidFill>
                        <a:latin typeface="Arial" pitchFamily="34" charset="0"/>
                        <a:cs typeface="Arial" pitchFamily="34" charset="0"/>
                      </a:endParaRPr>
                    </a:p>
                  </a:txBody>
                  <a:tcPr marL="9525" marR="9525" marT="9525" marB="0" anchor="b">
                    <a:solidFill>
                      <a:schemeClr val="accent1"/>
                    </a:solidFill>
                  </a:tcPr>
                </a:tc>
                <a:tc>
                  <a:txBody>
                    <a:bodyPr/>
                    <a:lstStyle/>
                    <a:p>
                      <a:pPr algn="r" fontAlgn="b"/>
                      <a:r>
                        <a:rPr lang="en-US" sz="700" b="0" i="0" u="none" strike="noStrike" dirty="0">
                          <a:solidFill>
                            <a:schemeClr val="bg1"/>
                          </a:solidFill>
                          <a:effectLst/>
                          <a:latin typeface="Arial Mon" panose="020B0500000000000000" pitchFamily="34" charset="0"/>
                        </a:rPr>
                        <a:t>61.1</a:t>
                      </a:r>
                    </a:p>
                  </a:txBody>
                  <a:tcPr marL="9525" marR="9525" marT="9525" marB="0" anchor="b">
                    <a:solidFill>
                      <a:schemeClr val="accent1"/>
                    </a:solidFill>
                  </a:tcPr>
                </a:tc>
                <a:tc>
                  <a:txBody>
                    <a:bodyPr/>
                    <a:lstStyle/>
                    <a:p>
                      <a:pPr algn="r" fontAlgn="b"/>
                      <a:r>
                        <a:rPr lang="en-US" sz="700" u="none" strike="noStrike" dirty="0" smtClean="0">
                          <a:solidFill>
                            <a:schemeClr val="bg1"/>
                          </a:solidFill>
                          <a:latin typeface="Arial" pitchFamily="34" charset="0"/>
                          <a:cs typeface="Arial" pitchFamily="34" charset="0"/>
                        </a:rPr>
                        <a:t>100.4</a:t>
                      </a:r>
                      <a:endParaRPr lang="en-US" sz="700" b="0" i="0" u="none" strike="noStrike" dirty="0">
                        <a:solidFill>
                          <a:schemeClr val="bg1"/>
                        </a:solidFill>
                        <a:latin typeface="Arial" pitchFamily="34" charset="0"/>
                        <a:cs typeface="Arial" pitchFamily="34" charset="0"/>
                      </a:endParaRPr>
                    </a:p>
                  </a:txBody>
                  <a:tcPr marL="9525" marR="9525" marT="9525" marB="0" anchor="b">
                    <a:solidFill>
                      <a:schemeClr val="accent1"/>
                    </a:solidFill>
                  </a:tcPr>
                </a:tc>
                <a:tc>
                  <a:txBody>
                    <a:bodyPr/>
                    <a:lstStyle/>
                    <a:p>
                      <a:pPr algn="ctr" fontAlgn="b"/>
                      <a:endParaRPr lang="en-US" sz="7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extLst>
                  <a:ext uri="{0D108BD9-81ED-4DB2-BD59-A6C34878D82A}">
                    <a16:rowId xmlns="" xmlns:a16="http://schemas.microsoft.com/office/drawing/2014/main" val="10016"/>
                  </a:ext>
                </a:extLst>
              </a:tr>
            </a:tbl>
          </a:graphicData>
        </a:graphic>
      </p:graphicFrame>
      <p:grpSp>
        <p:nvGrpSpPr>
          <p:cNvPr id="11" name="Group 10">
            <a:extLst>
              <a:ext uri="{FF2B5EF4-FFF2-40B4-BE49-F238E27FC236}">
                <a16:creationId xmlns="" xmlns:a16="http://schemas.microsoft.com/office/drawing/2014/main" id="{8F329CE2-BB45-4F16-8C25-8433B7F0F8A8}"/>
              </a:ext>
            </a:extLst>
          </p:cNvPr>
          <p:cNvGrpSpPr/>
          <p:nvPr/>
        </p:nvGrpSpPr>
        <p:grpSpPr>
          <a:xfrm>
            <a:off x="159171" y="3181417"/>
            <a:ext cx="4778477" cy="180000"/>
            <a:chOff x="159171" y="3181417"/>
            <a:chExt cx="4778477" cy="180000"/>
          </a:xfrm>
        </p:grpSpPr>
        <p:sp>
          <p:nvSpPr>
            <p:cNvPr id="13" name="Rectangle: Rounded Corners 12">
              <a:extLst>
                <a:ext uri="{FF2B5EF4-FFF2-40B4-BE49-F238E27FC236}">
                  <a16:creationId xmlns="" xmlns:a16="http://schemas.microsoft.com/office/drawing/2014/main" id="{D513A006-3353-4D44-AAB0-08A8CB2FEB8D}"/>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19</a:t>
              </a:r>
              <a:endParaRPr lang="mn-MN" sz="900" dirty="0">
                <a:solidFill>
                  <a:srgbClr val="002060"/>
                </a:solidFill>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 xmlns:a16="http://schemas.microsoft.com/office/drawing/2014/main" id="{E9356A07-D392-4E1B-95F1-3D11ADFD0F1A}"/>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 xmlns:a16="http://schemas.microsoft.com/office/drawing/2014/main" id="{2E4A3B26-CFDA-4EBA-98BE-C203E9F6C652}"/>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Tree>
    <p:extLst>
      <p:ext uri="{BB962C8B-B14F-4D97-AF65-F5344CB8AC3E}">
        <p14:creationId xmlns:p14="http://schemas.microsoft.com/office/powerpoint/2010/main" val="588482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 xmlns:a16="http://schemas.microsoft.com/office/drawing/2014/main" id="{29832590-F6BE-44BF-B89E-7A36F3AAC638}"/>
              </a:ext>
            </a:extLst>
          </p:cNvPr>
          <p:cNvGrpSpPr/>
          <p:nvPr/>
        </p:nvGrpSpPr>
        <p:grpSpPr>
          <a:xfrm>
            <a:off x="359227" y="69171"/>
            <a:ext cx="4517294" cy="215444"/>
            <a:chOff x="359227" y="69171"/>
            <a:chExt cx="4517294" cy="215444"/>
          </a:xfrm>
        </p:grpSpPr>
        <p:cxnSp>
          <p:nvCxnSpPr>
            <p:cNvPr id="4" name="Straight Connector 3">
              <a:extLst>
                <a:ext uri="{FF2B5EF4-FFF2-40B4-BE49-F238E27FC236}">
                  <a16:creationId xmlns="" xmlns:a16="http://schemas.microsoft.com/office/drawing/2014/main" id="{3C4D6C66-4042-49C1-BDD8-50AC3BF273F4}"/>
                </a:ext>
              </a:extLst>
            </p:cNvPr>
            <p:cNvCxnSpPr>
              <a:cxnSpLocks/>
            </p:cNvCxnSpPr>
            <p:nvPr/>
          </p:nvCxnSpPr>
          <p:spPr>
            <a:xfrm flipH="1">
              <a:off x="359227" y="176893"/>
              <a:ext cx="396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 xmlns:a16="http://schemas.microsoft.com/office/drawing/2014/main" id="{98C6ECB6-45EC-493C-8C47-21AB21A72AEA}"/>
                </a:ext>
              </a:extLst>
            </p:cNvPr>
            <p:cNvSpPr txBox="1"/>
            <p:nvPr/>
          </p:nvSpPr>
          <p:spPr>
            <a:xfrm>
              <a:off x="4308737" y="69171"/>
              <a:ext cx="567784"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ХҮН АМ</a:t>
              </a:r>
            </a:p>
          </p:txBody>
        </p:sp>
      </p:grpSp>
      <p:sp>
        <p:nvSpPr>
          <p:cNvPr id="10" name="TextBox 9">
            <a:extLst>
              <a:ext uri="{FF2B5EF4-FFF2-40B4-BE49-F238E27FC236}">
                <a16:creationId xmlns="" xmlns:a16="http://schemas.microsoft.com/office/drawing/2014/main" id="{4BAD6027-B1DB-4710-B516-D21997F6FCC7}"/>
              </a:ext>
            </a:extLst>
          </p:cNvPr>
          <p:cNvSpPr txBox="1"/>
          <p:nvPr/>
        </p:nvSpPr>
        <p:spPr>
          <a:xfrm>
            <a:off x="359227" y="237122"/>
            <a:ext cx="1670650" cy="215444"/>
          </a:xfrm>
          <a:prstGeom prst="rect">
            <a:avLst/>
          </a:prstGeom>
          <a:noFill/>
        </p:spPr>
        <p:txBody>
          <a:bodyPr wrap="none" rtlCol="0">
            <a:spAutoFit/>
          </a:bodyPr>
          <a:lstStyle/>
          <a:p>
            <a:r>
              <a:rPr lang="mn-MN" sz="800" dirty="0">
                <a:solidFill>
                  <a:srgbClr val="002060"/>
                </a:solidFill>
                <a:latin typeface="Arial" panose="020B0604020202020204" pitchFamily="34" charset="0"/>
                <a:cs typeface="Arial" panose="020B0604020202020204" pitchFamily="34" charset="0"/>
              </a:rPr>
              <a:t>Хүн ам, сумаар 1990 – 2017 он</a:t>
            </a:r>
          </a:p>
        </p:txBody>
      </p:sp>
      <p:graphicFrame>
        <p:nvGraphicFramePr>
          <p:cNvPr id="11" name="Table 10">
            <a:extLst>
              <a:ext uri="{FF2B5EF4-FFF2-40B4-BE49-F238E27FC236}">
                <a16:creationId xmlns="" xmlns:a16="http://schemas.microsoft.com/office/drawing/2014/main" id="{5E978E49-68AF-45A4-95C0-C134D9506CC4}"/>
              </a:ext>
            </a:extLst>
          </p:cNvPr>
          <p:cNvGraphicFramePr>
            <a:graphicFrameLocks noGrp="1"/>
          </p:cNvGraphicFramePr>
          <p:nvPr>
            <p:extLst>
              <p:ext uri="{D42A27DB-BD31-4B8C-83A1-F6EECF244321}">
                <p14:modId xmlns:p14="http://schemas.microsoft.com/office/powerpoint/2010/main" val="2491943587"/>
              </p:ext>
            </p:extLst>
          </p:nvPr>
        </p:nvGraphicFramePr>
        <p:xfrm>
          <a:off x="73015" y="452566"/>
          <a:ext cx="4679959" cy="2790054"/>
        </p:xfrm>
        <a:graphic>
          <a:graphicData uri="http://schemas.openxmlformats.org/drawingml/2006/table">
            <a:tbl>
              <a:tblPr>
                <a:tableStyleId>{2D5ABB26-0587-4C30-8999-92F81FD0307C}</a:tableStyleId>
              </a:tblPr>
              <a:tblGrid>
                <a:gridCol w="762268">
                  <a:extLst>
                    <a:ext uri="{9D8B030D-6E8A-4147-A177-3AD203B41FA5}">
                      <a16:colId xmlns="" xmlns:a16="http://schemas.microsoft.com/office/drawing/2014/main" val="20000"/>
                    </a:ext>
                  </a:extLst>
                </a:gridCol>
                <a:gridCol w="454732">
                  <a:extLst>
                    <a:ext uri="{9D8B030D-6E8A-4147-A177-3AD203B41FA5}">
                      <a16:colId xmlns="" xmlns:a16="http://schemas.microsoft.com/office/drawing/2014/main" val="20001"/>
                    </a:ext>
                  </a:extLst>
                </a:gridCol>
                <a:gridCol w="454732">
                  <a:extLst>
                    <a:ext uri="{9D8B030D-6E8A-4147-A177-3AD203B41FA5}">
                      <a16:colId xmlns="" xmlns:a16="http://schemas.microsoft.com/office/drawing/2014/main" val="20002"/>
                    </a:ext>
                  </a:extLst>
                </a:gridCol>
                <a:gridCol w="454732">
                  <a:extLst>
                    <a:ext uri="{9D8B030D-6E8A-4147-A177-3AD203B41FA5}">
                      <a16:colId xmlns="" xmlns:a16="http://schemas.microsoft.com/office/drawing/2014/main" val="20003"/>
                    </a:ext>
                  </a:extLst>
                </a:gridCol>
                <a:gridCol w="454732">
                  <a:extLst>
                    <a:ext uri="{9D8B030D-6E8A-4147-A177-3AD203B41FA5}">
                      <a16:colId xmlns="" xmlns:a16="http://schemas.microsoft.com/office/drawing/2014/main" val="20004"/>
                    </a:ext>
                  </a:extLst>
                </a:gridCol>
                <a:gridCol w="454732">
                  <a:extLst>
                    <a:ext uri="{9D8B030D-6E8A-4147-A177-3AD203B41FA5}">
                      <a16:colId xmlns="" xmlns:a16="http://schemas.microsoft.com/office/drawing/2014/main" val="1763376583"/>
                    </a:ext>
                  </a:extLst>
                </a:gridCol>
                <a:gridCol w="454732">
                  <a:extLst>
                    <a:ext uri="{9D8B030D-6E8A-4147-A177-3AD203B41FA5}">
                      <a16:colId xmlns="" xmlns:a16="http://schemas.microsoft.com/office/drawing/2014/main" val="2653333851"/>
                    </a:ext>
                  </a:extLst>
                </a:gridCol>
                <a:gridCol w="454732">
                  <a:extLst>
                    <a:ext uri="{9D8B030D-6E8A-4147-A177-3AD203B41FA5}">
                      <a16:colId xmlns="" xmlns:a16="http://schemas.microsoft.com/office/drawing/2014/main" val="2109369792"/>
                    </a:ext>
                  </a:extLst>
                </a:gridCol>
                <a:gridCol w="734567">
                  <a:extLst>
                    <a:ext uri="{9D8B030D-6E8A-4147-A177-3AD203B41FA5}">
                      <a16:colId xmlns="" xmlns:a16="http://schemas.microsoft.com/office/drawing/2014/main" val="71148586"/>
                    </a:ext>
                  </a:extLst>
                </a:gridCol>
              </a:tblGrid>
              <a:tr h="141348">
                <a:tc>
                  <a:txBody>
                    <a:bodyPr/>
                    <a:lstStyle/>
                    <a:p>
                      <a:pPr algn="ctr" fontAlgn="ctr"/>
                      <a:r>
                        <a:rPr lang="en-US" sz="700" u="none" strike="noStrike" dirty="0">
                          <a:solidFill>
                            <a:schemeClr val="bg1"/>
                          </a:solidFill>
                          <a:latin typeface="Arial" panose="020B0604020202020204" pitchFamily="34" charset="0"/>
                          <a:cs typeface="Arial" panose="020B0604020202020204" pitchFamily="34" charset="0"/>
                        </a:rPr>
                        <a:t> </a:t>
                      </a:r>
                      <a:r>
                        <a:rPr lang="mn-MN" sz="700" u="none" strike="noStrike" dirty="0">
                          <a:solidFill>
                            <a:schemeClr val="bg1"/>
                          </a:solidFill>
                          <a:latin typeface="Arial" panose="020B0604020202020204" pitchFamily="34" charset="0"/>
                          <a:cs typeface="Arial" panose="020B0604020202020204" pitchFamily="34" charset="0"/>
                        </a:rPr>
                        <a:t>Сумдын нэр</a:t>
                      </a:r>
                      <a:endParaRPr lang="en-US" sz="7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fontAlgn="ctr"/>
                      <a:r>
                        <a:rPr lang="en-US" sz="700" u="none" strike="noStrike" dirty="0">
                          <a:solidFill>
                            <a:schemeClr val="bg1"/>
                          </a:solidFill>
                          <a:latin typeface="Arial" pitchFamily="34" charset="0"/>
                          <a:cs typeface="Arial" pitchFamily="34" charset="0"/>
                        </a:rPr>
                        <a:t>1990</a:t>
                      </a:r>
                      <a:endParaRPr lang="en-US" sz="7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fontAlgn="ctr"/>
                      <a:r>
                        <a:rPr lang="en-US" sz="700" u="none" strike="noStrike" dirty="0">
                          <a:solidFill>
                            <a:schemeClr val="bg1"/>
                          </a:solidFill>
                          <a:latin typeface="Arial" pitchFamily="34" charset="0"/>
                          <a:cs typeface="Arial" pitchFamily="34" charset="0"/>
                        </a:rPr>
                        <a:t>1995</a:t>
                      </a:r>
                      <a:endParaRPr lang="en-US" sz="7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rtl="0" fontAlgn="ctr"/>
                      <a:r>
                        <a:rPr lang="en-US" sz="700" u="none" strike="noStrike" dirty="0">
                          <a:solidFill>
                            <a:schemeClr val="bg1"/>
                          </a:solidFill>
                          <a:latin typeface="Arial" pitchFamily="34" charset="0"/>
                          <a:cs typeface="Arial" pitchFamily="34" charset="0"/>
                        </a:rPr>
                        <a:t>2000</a:t>
                      </a:r>
                      <a:endParaRPr lang="en-US" sz="7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rtl="0" fontAlgn="ctr"/>
                      <a:r>
                        <a:rPr lang="en-US" sz="700" u="none" strike="noStrike" dirty="0">
                          <a:solidFill>
                            <a:schemeClr val="bg1"/>
                          </a:solidFill>
                          <a:latin typeface="Arial" pitchFamily="34" charset="0"/>
                          <a:cs typeface="Arial" pitchFamily="34" charset="0"/>
                        </a:rPr>
                        <a:t>2005</a:t>
                      </a:r>
                      <a:endParaRPr lang="en-US" sz="7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rtl="0" fontAlgn="ctr"/>
                      <a:r>
                        <a:rPr lang="en-US" sz="700" u="none" strike="noStrike" dirty="0">
                          <a:solidFill>
                            <a:schemeClr val="bg1"/>
                          </a:solidFill>
                          <a:latin typeface="Arial" pitchFamily="34" charset="0"/>
                          <a:cs typeface="Arial" pitchFamily="34" charset="0"/>
                        </a:rPr>
                        <a:t>2010</a:t>
                      </a:r>
                      <a:endParaRPr lang="en-US" sz="7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rtl="0" fontAlgn="ctr"/>
                      <a:r>
                        <a:rPr lang="en-US" sz="700" u="none" strike="noStrike" dirty="0">
                          <a:solidFill>
                            <a:schemeClr val="bg1"/>
                          </a:solidFill>
                          <a:latin typeface="Arial" pitchFamily="34" charset="0"/>
                          <a:cs typeface="Arial" pitchFamily="34" charset="0"/>
                        </a:rPr>
                        <a:t>2015</a:t>
                      </a:r>
                      <a:endParaRPr lang="en-US" sz="7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rtl="0" fontAlgn="ctr"/>
                      <a:r>
                        <a:rPr lang="en-US" sz="700" u="none" strike="noStrike" dirty="0">
                          <a:solidFill>
                            <a:schemeClr val="bg1"/>
                          </a:solidFill>
                          <a:latin typeface="Arial" pitchFamily="34" charset="0"/>
                          <a:cs typeface="Arial" pitchFamily="34" charset="0"/>
                        </a:rPr>
                        <a:t>2017</a:t>
                      </a:r>
                      <a:endParaRPr lang="en-US" sz="7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rtl="0" fontAlgn="ctr"/>
                      <a:r>
                        <a:rPr lang="mn-MN" sz="700" b="0" i="0" u="none" strike="noStrike" dirty="0">
                          <a:solidFill>
                            <a:schemeClr val="bg1"/>
                          </a:solidFill>
                          <a:latin typeface="Arial" pitchFamily="34" charset="0"/>
                          <a:cs typeface="Arial" pitchFamily="34" charset="0"/>
                        </a:rPr>
                        <a:t>Эрэмбэ</a:t>
                      </a:r>
                      <a:endParaRPr lang="en-US" sz="7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extLst>
                  <a:ext uri="{0D108BD9-81ED-4DB2-BD59-A6C34878D82A}">
                    <a16:rowId xmlns="" xmlns:a16="http://schemas.microsoft.com/office/drawing/2014/main" val="10000"/>
                  </a:ext>
                </a:extLst>
              </a:tr>
              <a:tr h="141348">
                <a:tc>
                  <a:txBody>
                    <a:bodyPr/>
                    <a:lstStyle/>
                    <a:p>
                      <a:pPr algn="l" fontAlgn="b"/>
                      <a:r>
                        <a:rPr lang="en-US" sz="700" b="0" i="0" u="none" strike="noStrike" dirty="0" err="1">
                          <a:solidFill>
                            <a:srgbClr val="002060"/>
                          </a:solidFill>
                          <a:effectLst/>
                          <a:latin typeface="Arial Mon" panose="020B0500000000000000" pitchFamily="34" charset="0"/>
                        </a:rPr>
                        <a:t>Ýðäýíýáóëãàí</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22212</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23207</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700" b="0" i="0" u="none" strike="noStrike" dirty="0" smtClean="0">
                          <a:solidFill>
                            <a:srgbClr val="002060"/>
                          </a:solidFill>
                          <a:latin typeface="Arial" pitchFamily="34" charset="0"/>
                          <a:cs typeface="Arial" pitchFamily="34" charset="0"/>
                        </a:rPr>
                        <a:t>17799</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700" b="0" i="0" u="none" strike="noStrike" dirty="0" smtClean="0">
                          <a:solidFill>
                            <a:srgbClr val="002060"/>
                          </a:solidFill>
                          <a:latin typeface="Arial" pitchFamily="34" charset="0"/>
                          <a:cs typeface="Arial" pitchFamily="34" charset="0"/>
                        </a:rPr>
                        <a:t>17790</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700" b="0" i="0" u="none" strike="noStrike" dirty="0" smtClean="0">
                          <a:solidFill>
                            <a:srgbClr val="002060"/>
                          </a:solidFill>
                          <a:latin typeface="Arial" pitchFamily="34" charset="0"/>
                          <a:cs typeface="Arial" pitchFamily="34" charset="0"/>
                        </a:rPr>
                        <a:t>20054</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21097</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b"/>
                      <a:r>
                        <a:rPr lang="en-US" sz="800" b="0" i="0" u="none" strike="noStrike">
                          <a:effectLst/>
                          <a:latin typeface="Arial Mon" panose="020B0500000000000000" pitchFamily="34" charset="0"/>
                        </a:rPr>
                        <a:t>21620</a:t>
                      </a:r>
                    </a:p>
                  </a:txBody>
                  <a:tcPr marL="9525" marR="9525" marT="9525" marB="0" anchor="b">
                    <a:solidFill>
                      <a:schemeClr val="accent1">
                        <a:lumMod val="20000"/>
                        <a:lumOff val="80000"/>
                      </a:schemeClr>
                    </a:solidFill>
                  </a:tcPr>
                </a:tc>
                <a:tc>
                  <a:txBody>
                    <a:bodyPr/>
                    <a:lstStyle/>
                    <a:p>
                      <a:pPr algn="ctr" fontAlgn="b"/>
                      <a:r>
                        <a:rPr lang="en-US" sz="700" b="1" i="0" u="none" strike="noStrike" dirty="0">
                          <a:solidFill>
                            <a:schemeClr val="accent2"/>
                          </a:solidFill>
                          <a:latin typeface="Arial" pitchFamily="34" charset="0"/>
                          <a:cs typeface="Arial" pitchFamily="34" charset="0"/>
                        </a:rPr>
                        <a:t>I</a:t>
                      </a:r>
                      <a:r>
                        <a:rPr lang="mn-MN" sz="700" b="1" i="0" u="none" strike="noStrike" dirty="0">
                          <a:solidFill>
                            <a:schemeClr val="accent2"/>
                          </a:solidFill>
                          <a:latin typeface="Arial" pitchFamily="34" charset="0"/>
                          <a:cs typeface="Arial" pitchFamily="34" charset="0"/>
                        </a:rPr>
                        <a:t> </a:t>
                      </a:r>
                      <a:r>
                        <a:rPr lang="mn-MN" sz="700" b="0" i="0" u="none" strike="noStrike" dirty="0">
                          <a:solidFill>
                            <a:schemeClr val="accent2"/>
                          </a:solidFill>
                          <a:latin typeface="Arial" pitchFamily="34" charset="0"/>
                          <a:cs typeface="Arial" pitchFamily="34" charset="0"/>
                        </a:rPr>
                        <a:t>хамгийн их</a:t>
                      </a:r>
                      <a:endParaRPr lang="en-US" sz="700" b="0" i="0" u="none" strike="noStrike" dirty="0">
                        <a:solidFill>
                          <a:schemeClr val="accent2"/>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10001"/>
                  </a:ext>
                </a:extLst>
              </a:tr>
              <a:tr h="128045">
                <a:tc>
                  <a:txBody>
                    <a:bodyPr/>
                    <a:lstStyle/>
                    <a:p>
                      <a:pPr algn="l" fontAlgn="b"/>
                      <a:r>
                        <a:rPr lang="en-US" sz="700" b="0" i="0" u="none" strike="noStrike" dirty="0" err="1">
                          <a:solidFill>
                            <a:srgbClr val="002060"/>
                          </a:solidFill>
                          <a:effectLst/>
                          <a:latin typeface="Arial Mon" panose="020B0500000000000000" pitchFamily="34" charset="0"/>
                        </a:rPr>
                        <a:t>Áàòöýíãýë</a:t>
                      </a:r>
                      <a:endParaRPr lang="en-US" sz="700" b="0" i="0" u="none" strike="noStrike" dirty="0">
                        <a:solidFill>
                          <a:srgbClr val="002060"/>
                        </a:solidFill>
                        <a:effectLst/>
                        <a:latin typeface="Arial Mon" panose="020B0500000000000000" pitchFamily="34" charset="0"/>
                      </a:endParaRPr>
                    </a:p>
                  </a:txBody>
                  <a:tcPr marL="9525" marR="9525" marT="9525" marB="0" anchor="b"/>
                </a:tc>
                <a:tc>
                  <a:txBody>
                    <a:bodyPr/>
                    <a:lstStyle/>
                    <a:p>
                      <a:pPr algn="r" fontAlgn="ctr"/>
                      <a:r>
                        <a:rPr lang="en-US" sz="700" b="0" i="0" u="none" strike="noStrike" dirty="0" smtClean="0">
                          <a:solidFill>
                            <a:srgbClr val="002060"/>
                          </a:solidFill>
                          <a:latin typeface="Arial" pitchFamily="34" charset="0"/>
                          <a:cs typeface="Arial" pitchFamily="34" charset="0"/>
                        </a:rPr>
                        <a:t>3485</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700" b="0" i="0" u="none" strike="noStrike" dirty="0" smtClean="0">
                          <a:solidFill>
                            <a:srgbClr val="002060"/>
                          </a:solidFill>
                          <a:latin typeface="Arial" pitchFamily="34" charset="0"/>
                          <a:cs typeface="Arial" pitchFamily="34" charset="0"/>
                        </a:rPr>
                        <a:t>4317</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700" b="0" i="0" u="none" strike="noStrike" dirty="0" smtClean="0">
                          <a:solidFill>
                            <a:srgbClr val="002060"/>
                          </a:solidFill>
                          <a:latin typeface="Arial" pitchFamily="34" charset="0"/>
                          <a:cs typeface="Arial" pitchFamily="34" charset="0"/>
                        </a:rPr>
                        <a:t>4271</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700" b="0" i="0" u="none" strike="noStrike" dirty="0" smtClean="0">
                          <a:solidFill>
                            <a:srgbClr val="002060"/>
                          </a:solidFill>
                          <a:latin typeface="Arial" pitchFamily="34" charset="0"/>
                          <a:cs typeface="Arial" pitchFamily="34" charset="0"/>
                        </a:rPr>
                        <a:t>3818</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700" b="0" i="0" u="none" strike="noStrike" dirty="0" smtClean="0">
                          <a:solidFill>
                            <a:srgbClr val="002060"/>
                          </a:solidFill>
                          <a:latin typeface="Arial" pitchFamily="34" charset="0"/>
                          <a:cs typeface="Arial" pitchFamily="34" charset="0"/>
                        </a:rPr>
                        <a:t>3745</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700" b="0" i="0" u="none" strike="noStrike" dirty="0" smtClean="0">
                          <a:solidFill>
                            <a:srgbClr val="002060"/>
                          </a:solidFill>
                          <a:latin typeface="Arial" pitchFamily="34" charset="0"/>
                          <a:cs typeface="Arial" pitchFamily="34" charset="0"/>
                        </a:rPr>
                        <a:t>3631</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b"/>
                      <a:r>
                        <a:rPr lang="en-US" sz="800" b="0" i="0" u="none" strike="noStrike">
                          <a:effectLst/>
                          <a:latin typeface="Arial Mon" panose="020B0500000000000000" pitchFamily="34" charset="0"/>
                        </a:rPr>
                        <a:t>3784</a:t>
                      </a:r>
                    </a:p>
                  </a:txBody>
                  <a:tcPr marL="9525" marR="9525" marT="9525" marB="0" anchor="b"/>
                </a:tc>
                <a:tc>
                  <a:txBody>
                    <a:bodyPr/>
                    <a:lstStyle/>
                    <a:p>
                      <a:pPr algn="ctr" fontAlgn="b"/>
                      <a:endParaRPr lang="en-US" sz="700" b="1" i="0" u="none" strike="noStrike" dirty="0">
                        <a:solidFill>
                          <a:srgbClr val="002060"/>
                        </a:solidFill>
                        <a:latin typeface="Arial" pitchFamily="34" charset="0"/>
                        <a:cs typeface="Arial" pitchFamily="34" charset="0"/>
                      </a:endParaRPr>
                    </a:p>
                  </a:txBody>
                  <a:tcPr marL="9525" marR="9525" marT="9525" marB="0" anchor="ctr"/>
                </a:tc>
                <a:extLst>
                  <a:ext uri="{0D108BD9-81ED-4DB2-BD59-A6C34878D82A}">
                    <a16:rowId xmlns="" xmlns:a16="http://schemas.microsoft.com/office/drawing/2014/main" val="10002"/>
                  </a:ext>
                </a:extLst>
              </a:tr>
              <a:tr h="128045">
                <a:tc>
                  <a:txBody>
                    <a:bodyPr/>
                    <a:lstStyle/>
                    <a:p>
                      <a:pPr algn="l" fontAlgn="b"/>
                      <a:r>
                        <a:rPr lang="en-US" sz="700" b="0" i="0" u="none" strike="noStrike" dirty="0" err="1">
                          <a:solidFill>
                            <a:srgbClr val="002060"/>
                          </a:solidFill>
                          <a:effectLst/>
                          <a:latin typeface="Arial Mon" panose="020B0500000000000000" pitchFamily="34" charset="0"/>
                        </a:rPr>
                        <a:t>Áóëãàí</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2041</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2206</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700" b="0" i="0" u="none" strike="noStrike" dirty="0" smtClean="0">
                          <a:solidFill>
                            <a:srgbClr val="002060"/>
                          </a:solidFill>
                          <a:latin typeface="Arial" pitchFamily="34" charset="0"/>
                          <a:cs typeface="Arial" pitchFamily="34" charset="0"/>
                        </a:rPr>
                        <a:t>2310</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700" b="0" i="0" u="none" strike="noStrike" dirty="0" smtClean="0">
                          <a:solidFill>
                            <a:srgbClr val="002060"/>
                          </a:solidFill>
                          <a:latin typeface="Arial" pitchFamily="34" charset="0"/>
                          <a:cs typeface="Arial" pitchFamily="34" charset="0"/>
                        </a:rPr>
                        <a:t>2285</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700" b="0" i="0" u="none" strike="noStrike" dirty="0" smtClean="0">
                          <a:solidFill>
                            <a:srgbClr val="002060"/>
                          </a:solidFill>
                          <a:latin typeface="Arial" pitchFamily="34" charset="0"/>
                          <a:cs typeface="Arial" pitchFamily="34" charset="0"/>
                        </a:rPr>
                        <a:t>2436</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2521</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b"/>
                      <a:r>
                        <a:rPr lang="en-US" sz="800" b="0" i="0" u="none" strike="noStrike">
                          <a:effectLst/>
                          <a:latin typeface="Arial Mon" panose="020B0500000000000000" pitchFamily="34" charset="0"/>
                        </a:rPr>
                        <a:t>2713</a:t>
                      </a:r>
                    </a:p>
                  </a:txBody>
                  <a:tcPr marL="9525" marR="9525" marT="9525" marB="0" anchor="b">
                    <a:solidFill>
                      <a:schemeClr val="accent1">
                        <a:lumMod val="20000"/>
                        <a:lumOff val="80000"/>
                      </a:schemeClr>
                    </a:solidFill>
                  </a:tcPr>
                </a:tc>
                <a:tc>
                  <a:txBody>
                    <a:bodyPr/>
                    <a:lstStyle/>
                    <a:p>
                      <a:pPr algn="ctr" fontAlgn="b"/>
                      <a:endParaRPr lang="en-US" sz="700" b="1"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10003"/>
                  </a:ext>
                </a:extLst>
              </a:tr>
              <a:tr h="128045">
                <a:tc>
                  <a:txBody>
                    <a:bodyPr/>
                    <a:lstStyle/>
                    <a:p>
                      <a:pPr algn="l" fontAlgn="b"/>
                      <a:r>
                        <a:rPr lang="en-US" sz="700" b="0" i="0" u="none" strike="noStrike" dirty="0" err="1">
                          <a:solidFill>
                            <a:srgbClr val="002060"/>
                          </a:solidFill>
                          <a:effectLst/>
                          <a:latin typeface="Arial Mon" panose="020B0500000000000000" pitchFamily="34" charset="0"/>
                        </a:rPr>
                        <a:t>Æàðãàëàíò</a:t>
                      </a:r>
                      <a:endParaRPr lang="en-US" sz="700" b="0" i="0" u="none" strike="noStrike" dirty="0">
                        <a:solidFill>
                          <a:srgbClr val="002060"/>
                        </a:solidFill>
                        <a:effectLst/>
                        <a:latin typeface="Arial Mon" panose="020B0500000000000000" pitchFamily="34" charset="0"/>
                      </a:endParaRPr>
                    </a:p>
                  </a:txBody>
                  <a:tcPr marL="9525" marR="9525" marT="9525" marB="0" anchor="b"/>
                </a:tc>
                <a:tc>
                  <a:txBody>
                    <a:bodyPr/>
                    <a:lstStyle/>
                    <a:p>
                      <a:pPr algn="r" fontAlgn="ctr"/>
                      <a:r>
                        <a:rPr lang="en-US" sz="700" b="0" i="0" u="none" strike="noStrike" dirty="0" smtClean="0">
                          <a:solidFill>
                            <a:srgbClr val="002060"/>
                          </a:solidFill>
                          <a:latin typeface="Arial" pitchFamily="34" charset="0"/>
                          <a:cs typeface="Arial" pitchFamily="34" charset="0"/>
                        </a:rPr>
                        <a:t>3920</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700" b="0" i="0" u="none" strike="noStrike" dirty="0" smtClean="0">
                          <a:solidFill>
                            <a:srgbClr val="002060"/>
                          </a:solidFill>
                          <a:latin typeface="Arial" pitchFamily="34" charset="0"/>
                          <a:cs typeface="Arial" pitchFamily="34" charset="0"/>
                        </a:rPr>
                        <a:t>4586</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700" b="0" i="0" u="none" strike="noStrike" dirty="0" smtClean="0">
                          <a:solidFill>
                            <a:srgbClr val="002060"/>
                          </a:solidFill>
                          <a:latin typeface="Arial" pitchFamily="34" charset="0"/>
                          <a:cs typeface="Arial" pitchFamily="34" charset="0"/>
                        </a:rPr>
                        <a:t>4779</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700" b="0" i="0" u="none" strike="noStrike" dirty="0" smtClean="0">
                          <a:solidFill>
                            <a:srgbClr val="002060"/>
                          </a:solidFill>
                          <a:latin typeface="Arial" pitchFamily="34" charset="0"/>
                          <a:cs typeface="Arial" pitchFamily="34" charset="0"/>
                        </a:rPr>
                        <a:t>4089</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700" b="0" i="0" u="none" strike="noStrike" dirty="0" smtClean="0">
                          <a:solidFill>
                            <a:srgbClr val="002060"/>
                          </a:solidFill>
                          <a:latin typeface="Arial" pitchFamily="34" charset="0"/>
                          <a:cs typeface="Arial" pitchFamily="34" charset="0"/>
                        </a:rPr>
                        <a:t>4142</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700" b="0" i="0" u="none" strike="noStrike" dirty="0" smtClean="0">
                          <a:solidFill>
                            <a:srgbClr val="002060"/>
                          </a:solidFill>
                          <a:latin typeface="Arial" pitchFamily="34" charset="0"/>
                          <a:cs typeface="Arial" pitchFamily="34" charset="0"/>
                        </a:rPr>
                        <a:t>4343</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b"/>
                      <a:r>
                        <a:rPr lang="en-US" sz="800" b="0" i="0" u="none" strike="noStrike">
                          <a:effectLst/>
                          <a:latin typeface="Arial Mon" panose="020B0500000000000000" pitchFamily="34" charset="0"/>
                        </a:rPr>
                        <a:t>4454</a:t>
                      </a:r>
                    </a:p>
                  </a:txBody>
                  <a:tcPr marL="9525" marR="9525" marT="9525" marB="0" anchor="b"/>
                </a:tc>
                <a:tc>
                  <a:txBody>
                    <a:bodyPr/>
                    <a:lstStyle/>
                    <a:p>
                      <a:pPr algn="ctr" fontAlgn="b"/>
                      <a:endParaRPr lang="en-US" sz="700" b="1" i="0" u="none" strike="noStrike" dirty="0">
                        <a:solidFill>
                          <a:srgbClr val="002060"/>
                        </a:solidFill>
                        <a:latin typeface="Arial" pitchFamily="34" charset="0"/>
                        <a:cs typeface="Arial" pitchFamily="34" charset="0"/>
                      </a:endParaRPr>
                    </a:p>
                  </a:txBody>
                  <a:tcPr marL="9525" marR="9525" marT="9525" marB="0" anchor="ctr"/>
                </a:tc>
                <a:extLst>
                  <a:ext uri="{0D108BD9-81ED-4DB2-BD59-A6C34878D82A}">
                    <a16:rowId xmlns="" xmlns:a16="http://schemas.microsoft.com/office/drawing/2014/main" val="10004"/>
                  </a:ext>
                </a:extLst>
              </a:tr>
              <a:tr h="128045">
                <a:tc>
                  <a:txBody>
                    <a:bodyPr/>
                    <a:lstStyle/>
                    <a:p>
                      <a:pPr algn="l" fontAlgn="b"/>
                      <a:r>
                        <a:rPr lang="en-US" sz="700" b="0" i="0" u="none" strike="noStrike" dirty="0" err="1">
                          <a:solidFill>
                            <a:srgbClr val="002060"/>
                          </a:solidFill>
                          <a:effectLst/>
                          <a:latin typeface="Arial Mon" panose="020B0500000000000000" pitchFamily="34" charset="0"/>
                        </a:rPr>
                        <a:t>Èõòàìèð</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5213</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6432</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700" b="0" i="0" u="none" strike="noStrike" dirty="0" smtClean="0">
                          <a:solidFill>
                            <a:srgbClr val="002060"/>
                          </a:solidFill>
                          <a:latin typeface="Arial" pitchFamily="34" charset="0"/>
                          <a:cs typeface="Arial" pitchFamily="34" charset="0"/>
                        </a:rPr>
                        <a:t>6468</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700" b="0" i="0" u="none" strike="noStrike" dirty="0" smtClean="0">
                          <a:solidFill>
                            <a:srgbClr val="002060"/>
                          </a:solidFill>
                          <a:latin typeface="Arial" pitchFamily="34" charset="0"/>
                          <a:cs typeface="Arial" pitchFamily="34" charset="0"/>
                        </a:rPr>
                        <a:t>5714</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700" b="0" i="0" u="none" strike="noStrike" dirty="0" smtClean="0">
                          <a:solidFill>
                            <a:srgbClr val="002060"/>
                          </a:solidFill>
                          <a:latin typeface="Arial" pitchFamily="34" charset="0"/>
                          <a:cs typeface="Arial" pitchFamily="34" charset="0"/>
                        </a:rPr>
                        <a:t>5230</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5299</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b"/>
                      <a:r>
                        <a:rPr lang="en-US" sz="800" b="0" i="0" u="none" strike="noStrike">
                          <a:effectLst/>
                          <a:latin typeface="Arial Mon" panose="020B0500000000000000" pitchFamily="34" charset="0"/>
                        </a:rPr>
                        <a:t>5626</a:t>
                      </a:r>
                    </a:p>
                  </a:txBody>
                  <a:tcPr marL="9525" marR="9525" marT="9525" marB="0" anchor="b">
                    <a:solidFill>
                      <a:schemeClr val="accent1">
                        <a:lumMod val="20000"/>
                        <a:lumOff val="80000"/>
                      </a:schemeClr>
                    </a:solidFill>
                  </a:tcPr>
                </a:tc>
                <a:tc>
                  <a:txBody>
                    <a:bodyPr/>
                    <a:lstStyle/>
                    <a:p>
                      <a:pPr marL="0" marR="0" indent="0" algn="ctr" defTabSz="457383" rtl="0" eaLnBrk="1" fontAlgn="b" latinLnBrk="0" hangingPunct="1">
                        <a:lnSpc>
                          <a:spcPct val="100000"/>
                        </a:lnSpc>
                        <a:spcBef>
                          <a:spcPts val="0"/>
                        </a:spcBef>
                        <a:spcAft>
                          <a:spcPts val="0"/>
                        </a:spcAft>
                        <a:buClrTx/>
                        <a:buSzTx/>
                        <a:buFontTx/>
                        <a:buNone/>
                        <a:tabLst/>
                        <a:defRPr/>
                      </a:pPr>
                      <a:r>
                        <a:rPr lang="en-US" sz="700" b="1" i="0" u="none" strike="noStrike" dirty="0" smtClean="0">
                          <a:solidFill>
                            <a:schemeClr val="accent2"/>
                          </a:solidFill>
                          <a:latin typeface="Arial" pitchFamily="34" charset="0"/>
                          <a:cs typeface="Arial" pitchFamily="34" charset="0"/>
                        </a:rPr>
                        <a:t>V</a:t>
                      </a: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10005"/>
                  </a:ext>
                </a:extLst>
              </a:tr>
              <a:tr h="128045">
                <a:tc>
                  <a:txBody>
                    <a:bodyPr/>
                    <a:lstStyle/>
                    <a:p>
                      <a:pPr algn="l" fontAlgn="b"/>
                      <a:r>
                        <a:rPr lang="en-US" sz="700" b="0" i="0" u="none" strike="noStrike" dirty="0">
                          <a:solidFill>
                            <a:srgbClr val="002060"/>
                          </a:solidFill>
                          <a:effectLst/>
                          <a:latin typeface="Arial Mon" panose="020B0500000000000000" pitchFamily="34" charset="0"/>
                        </a:rPr>
                        <a:t>ª</a:t>
                      </a:r>
                      <a:r>
                        <a:rPr lang="en-US" sz="700" b="0" i="0" u="none" strike="noStrike" dirty="0" err="1">
                          <a:solidFill>
                            <a:srgbClr val="002060"/>
                          </a:solidFill>
                          <a:effectLst/>
                          <a:latin typeface="Arial Mon" panose="020B0500000000000000" pitchFamily="34" charset="0"/>
                        </a:rPr>
                        <a:t>ãèéíóóð</a:t>
                      </a:r>
                      <a:endParaRPr lang="en-US" sz="700" b="0" i="0" u="none" strike="noStrike" dirty="0">
                        <a:solidFill>
                          <a:srgbClr val="002060"/>
                        </a:solidFill>
                        <a:effectLst/>
                        <a:latin typeface="Arial Mon" panose="020B0500000000000000" pitchFamily="34" charset="0"/>
                      </a:endParaRPr>
                    </a:p>
                  </a:txBody>
                  <a:tcPr marL="9525" marR="9525" marT="9525" marB="0" anchor="b"/>
                </a:tc>
                <a:tc>
                  <a:txBody>
                    <a:bodyPr/>
                    <a:lstStyle/>
                    <a:p>
                      <a:pPr algn="r" fontAlgn="ctr"/>
                      <a:r>
                        <a:rPr lang="en-US" sz="700" b="0" i="0" u="none" strike="noStrike" dirty="0" smtClean="0">
                          <a:solidFill>
                            <a:srgbClr val="002060"/>
                          </a:solidFill>
                          <a:latin typeface="Arial" pitchFamily="34" charset="0"/>
                          <a:cs typeface="Arial" pitchFamily="34" charset="0"/>
                        </a:rPr>
                        <a:t>2565</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700" b="0" i="0" u="none" strike="noStrike" dirty="0" smtClean="0">
                          <a:solidFill>
                            <a:srgbClr val="002060"/>
                          </a:solidFill>
                          <a:latin typeface="Arial" pitchFamily="34" charset="0"/>
                          <a:cs typeface="Arial" pitchFamily="34" charset="0"/>
                        </a:rPr>
                        <a:t>3209</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700" b="0" i="0" u="none" strike="noStrike" dirty="0" smtClean="0">
                          <a:solidFill>
                            <a:srgbClr val="002060"/>
                          </a:solidFill>
                          <a:latin typeface="Arial" pitchFamily="34" charset="0"/>
                          <a:cs typeface="Arial" pitchFamily="34" charset="0"/>
                        </a:rPr>
                        <a:t>3370</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700" b="0" i="0" u="none" strike="noStrike" dirty="0" smtClean="0">
                          <a:solidFill>
                            <a:srgbClr val="002060"/>
                          </a:solidFill>
                          <a:latin typeface="Arial" pitchFamily="34" charset="0"/>
                          <a:cs typeface="Arial" pitchFamily="34" charset="0"/>
                        </a:rPr>
                        <a:t>3015</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700" b="0" i="0" u="none" strike="noStrike" dirty="0" smtClean="0">
                          <a:solidFill>
                            <a:srgbClr val="002060"/>
                          </a:solidFill>
                          <a:latin typeface="Arial" pitchFamily="34" charset="0"/>
                          <a:cs typeface="Arial" pitchFamily="34" charset="0"/>
                        </a:rPr>
                        <a:t>3021</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700" b="0" i="0" u="none" strike="noStrike" dirty="0" smtClean="0">
                          <a:solidFill>
                            <a:srgbClr val="002060"/>
                          </a:solidFill>
                          <a:latin typeface="Arial" pitchFamily="34" charset="0"/>
                          <a:cs typeface="Arial" pitchFamily="34" charset="0"/>
                        </a:rPr>
                        <a:t>3086</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b"/>
                      <a:r>
                        <a:rPr lang="en-US" sz="800" b="0" i="0" u="none" strike="noStrike">
                          <a:effectLst/>
                          <a:latin typeface="Arial Mon" panose="020B0500000000000000" pitchFamily="34" charset="0"/>
                        </a:rPr>
                        <a:t>3185</a:t>
                      </a:r>
                    </a:p>
                  </a:txBody>
                  <a:tcPr marL="9525" marR="9525" marT="9525" marB="0" anchor="b"/>
                </a:tc>
                <a:tc>
                  <a:txBody>
                    <a:bodyPr/>
                    <a:lstStyle/>
                    <a:p>
                      <a:pPr algn="ctr" fontAlgn="b"/>
                      <a:endParaRPr lang="en-US" sz="700" b="1" i="0" u="none" strike="noStrike" dirty="0">
                        <a:solidFill>
                          <a:srgbClr val="002060"/>
                        </a:solidFill>
                        <a:latin typeface="Arial" pitchFamily="34" charset="0"/>
                        <a:cs typeface="Arial" pitchFamily="34" charset="0"/>
                      </a:endParaRPr>
                    </a:p>
                  </a:txBody>
                  <a:tcPr marL="9525" marR="9525" marT="9525" marB="0" anchor="ctr"/>
                </a:tc>
                <a:extLst>
                  <a:ext uri="{0D108BD9-81ED-4DB2-BD59-A6C34878D82A}">
                    <a16:rowId xmlns="" xmlns:a16="http://schemas.microsoft.com/office/drawing/2014/main" val="10006"/>
                  </a:ext>
                </a:extLst>
              </a:tr>
              <a:tr h="128045">
                <a:tc>
                  <a:txBody>
                    <a:bodyPr/>
                    <a:lstStyle/>
                    <a:p>
                      <a:pPr algn="l" fontAlgn="b"/>
                      <a:r>
                        <a:rPr lang="en-US" sz="700" b="0" i="0" u="none" strike="noStrike" dirty="0">
                          <a:solidFill>
                            <a:srgbClr val="002060"/>
                          </a:solidFill>
                          <a:effectLst/>
                          <a:latin typeface="Arial Mon" panose="020B0500000000000000" pitchFamily="34" charset="0"/>
                        </a:rPr>
                        <a:t>ª</a:t>
                      </a:r>
                      <a:r>
                        <a:rPr lang="en-US" sz="700" b="0" i="0" u="none" strike="noStrike" dirty="0" err="1">
                          <a:solidFill>
                            <a:srgbClr val="002060"/>
                          </a:solidFill>
                          <a:effectLst/>
                          <a:latin typeface="Arial Mon" panose="020B0500000000000000" pitchFamily="34" charset="0"/>
                        </a:rPr>
                        <a:t>ëçèéò</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2820</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3115</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700" b="0" i="0" u="none" strike="noStrike" dirty="0" smtClean="0">
                          <a:solidFill>
                            <a:srgbClr val="002060"/>
                          </a:solidFill>
                          <a:latin typeface="Arial" pitchFamily="34" charset="0"/>
                          <a:cs typeface="Arial" pitchFamily="34" charset="0"/>
                        </a:rPr>
                        <a:t>3203</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700" b="0" i="0" u="none" strike="noStrike" dirty="0" smtClean="0">
                          <a:solidFill>
                            <a:srgbClr val="002060"/>
                          </a:solidFill>
                          <a:latin typeface="Arial" pitchFamily="34" charset="0"/>
                          <a:cs typeface="Arial" pitchFamily="34" charset="0"/>
                        </a:rPr>
                        <a:t>3154</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700" b="0" i="0" u="none" strike="noStrike" dirty="0" smtClean="0">
                          <a:solidFill>
                            <a:srgbClr val="002060"/>
                          </a:solidFill>
                          <a:latin typeface="Arial" pitchFamily="34" charset="0"/>
                          <a:cs typeface="Arial" pitchFamily="34" charset="0"/>
                        </a:rPr>
                        <a:t>3040</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3331</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b"/>
                      <a:r>
                        <a:rPr lang="en-US" sz="800" b="0" i="0" u="none" strike="noStrike">
                          <a:effectLst/>
                          <a:latin typeface="Arial Mon" panose="020B0500000000000000" pitchFamily="34" charset="0"/>
                        </a:rPr>
                        <a:t>3383</a:t>
                      </a:r>
                    </a:p>
                  </a:txBody>
                  <a:tcPr marL="9525" marR="9525" marT="9525" marB="0" anchor="b">
                    <a:solidFill>
                      <a:schemeClr val="accent1">
                        <a:lumMod val="20000"/>
                        <a:lumOff val="80000"/>
                      </a:schemeClr>
                    </a:solidFill>
                  </a:tcPr>
                </a:tc>
                <a:tc>
                  <a:txBody>
                    <a:bodyPr/>
                    <a:lstStyle/>
                    <a:p>
                      <a:pPr algn="ctr" fontAlgn="b"/>
                      <a:endParaRPr lang="en-US" sz="700" b="1"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10007"/>
                  </a:ext>
                </a:extLst>
              </a:tr>
              <a:tr h="128045">
                <a:tc>
                  <a:txBody>
                    <a:bodyPr/>
                    <a:lstStyle/>
                    <a:p>
                      <a:pPr algn="l" fontAlgn="b"/>
                      <a:r>
                        <a:rPr lang="en-US" sz="700" b="0" i="0" u="none" strike="noStrike" dirty="0">
                          <a:solidFill>
                            <a:srgbClr val="002060"/>
                          </a:solidFill>
                          <a:effectLst/>
                          <a:latin typeface="Arial Mon" panose="020B0500000000000000" pitchFamily="34" charset="0"/>
                        </a:rPr>
                        <a:t>ª</a:t>
                      </a:r>
                      <a:r>
                        <a:rPr lang="en-US" sz="700" b="0" i="0" u="none" strike="noStrike" dirty="0" err="1">
                          <a:solidFill>
                            <a:srgbClr val="002060"/>
                          </a:solidFill>
                          <a:effectLst/>
                          <a:latin typeface="Arial Mon" panose="020B0500000000000000" pitchFamily="34" charset="0"/>
                        </a:rPr>
                        <a:t>íäºð-Óëààí</a:t>
                      </a:r>
                      <a:endParaRPr lang="en-US" sz="700" b="0" i="0" u="none" strike="noStrike" dirty="0">
                        <a:solidFill>
                          <a:srgbClr val="002060"/>
                        </a:solidFill>
                        <a:effectLst/>
                        <a:latin typeface="Arial Mon" panose="020B0500000000000000" pitchFamily="34" charset="0"/>
                      </a:endParaRPr>
                    </a:p>
                  </a:txBody>
                  <a:tcPr marL="9525" marR="9525" marT="9525" marB="0" anchor="b"/>
                </a:tc>
                <a:tc>
                  <a:txBody>
                    <a:bodyPr/>
                    <a:lstStyle/>
                    <a:p>
                      <a:pPr algn="r" fontAlgn="ctr"/>
                      <a:r>
                        <a:rPr lang="en-US" sz="700" b="0" i="0" u="none" strike="noStrike" dirty="0" smtClean="0">
                          <a:solidFill>
                            <a:srgbClr val="002060"/>
                          </a:solidFill>
                          <a:latin typeface="Arial" pitchFamily="34" charset="0"/>
                          <a:cs typeface="Arial" pitchFamily="34" charset="0"/>
                        </a:rPr>
                        <a:t>4431</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700" b="0" i="0" u="none" strike="noStrike" dirty="0" smtClean="0">
                          <a:solidFill>
                            <a:srgbClr val="002060"/>
                          </a:solidFill>
                          <a:latin typeface="Arial" pitchFamily="34" charset="0"/>
                          <a:cs typeface="Arial" pitchFamily="34" charset="0"/>
                        </a:rPr>
                        <a:t>5629</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700" b="0" i="0" u="none" strike="noStrike" dirty="0" smtClean="0">
                          <a:solidFill>
                            <a:srgbClr val="002060"/>
                          </a:solidFill>
                          <a:latin typeface="Arial" pitchFamily="34" charset="0"/>
                          <a:cs typeface="Arial" pitchFamily="34" charset="0"/>
                        </a:rPr>
                        <a:t>6068</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700" b="0" i="0" u="none" strike="noStrike" dirty="0" smtClean="0">
                          <a:solidFill>
                            <a:srgbClr val="002060"/>
                          </a:solidFill>
                          <a:latin typeface="Arial" pitchFamily="34" charset="0"/>
                          <a:cs typeface="Arial" pitchFamily="34" charset="0"/>
                        </a:rPr>
                        <a:t>5873</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700" b="0" i="0" u="none" strike="noStrike" dirty="0" smtClean="0">
                          <a:solidFill>
                            <a:srgbClr val="002060"/>
                          </a:solidFill>
                          <a:latin typeface="Arial" pitchFamily="34" charset="0"/>
                          <a:cs typeface="Arial" pitchFamily="34" charset="0"/>
                        </a:rPr>
                        <a:t>5711</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700" b="0" i="0" u="none" strike="noStrike" dirty="0" smtClean="0">
                          <a:solidFill>
                            <a:srgbClr val="002060"/>
                          </a:solidFill>
                          <a:latin typeface="Arial" pitchFamily="34" charset="0"/>
                          <a:cs typeface="Arial" pitchFamily="34" charset="0"/>
                        </a:rPr>
                        <a:t>5677</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b"/>
                      <a:r>
                        <a:rPr lang="en-US" sz="800" b="0" i="0" u="none" strike="noStrike">
                          <a:effectLst/>
                          <a:latin typeface="Arial Mon" panose="020B0500000000000000" pitchFamily="34" charset="0"/>
                        </a:rPr>
                        <a:t>5788</a:t>
                      </a:r>
                    </a:p>
                  </a:txBody>
                  <a:tcPr marL="9525" marR="9525" marT="9525" marB="0" anchor="b"/>
                </a:tc>
                <a:tc>
                  <a:txBody>
                    <a:bodyPr/>
                    <a:lstStyle/>
                    <a:p>
                      <a:pPr marL="0" marR="0" indent="0" algn="ctr" defTabSz="457383" rtl="0" eaLnBrk="1" fontAlgn="b" latinLnBrk="0" hangingPunct="1">
                        <a:lnSpc>
                          <a:spcPct val="100000"/>
                        </a:lnSpc>
                        <a:spcBef>
                          <a:spcPts val="0"/>
                        </a:spcBef>
                        <a:spcAft>
                          <a:spcPts val="0"/>
                        </a:spcAft>
                        <a:buClrTx/>
                        <a:buSzTx/>
                        <a:buFontTx/>
                        <a:buNone/>
                        <a:tabLst/>
                        <a:defRPr/>
                      </a:pPr>
                      <a:r>
                        <a:rPr lang="en-US" sz="700" b="1" i="0" u="none" strike="noStrike" dirty="0" smtClean="0">
                          <a:solidFill>
                            <a:schemeClr val="accent2"/>
                          </a:solidFill>
                          <a:latin typeface="Arial" pitchFamily="34" charset="0"/>
                          <a:cs typeface="Arial" pitchFamily="34" charset="0"/>
                        </a:rPr>
                        <a:t>III</a:t>
                      </a:r>
                    </a:p>
                  </a:txBody>
                  <a:tcPr marL="9525" marR="9525" marT="9525" marB="0" anchor="ctr"/>
                </a:tc>
                <a:extLst>
                  <a:ext uri="{0D108BD9-81ED-4DB2-BD59-A6C34878D82A}">
                    <a16:rowId xmlns="" xmlns:a16="http://schemas.microsoft.com/office/drawing/2014/main" val="10008"/>
                  </a:ext>
                </a:extLst>
              </a:tr>
              <a:tr h="128045">
                <a:tc>
                  <a:txBody>
                    <a:bodyPr/>
                    <a:lstStyle/>
                    <a:p>
                      <a:pPr algn="l" fontAlgn="b"/>
                      <a:r>
                        <a:rPr lang="en-US" sz="700" b="0" i="0" u="none" strike="noStrike" dirty="0" err="1">
                          <a:solidFill>
                            <a:srgbClr val="002060"/>
                          </a:solidFill>
                          <a:effectLst/>
                          <a:latin typeface="Arial Mon" panose="020B0500000000000000" pitchFamily="34" charset="0"/>
                        </a:rPr>
                        <a:t>Òàðèàò</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5371</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3676</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700" b="0" i="0" u="none" strike="noStrike" dirty="0" smtClean="0">
                          <a:solidFill>
                            <a:srgbClr val="002060"/>
                          </a:solidFill>
                          <a:latin typeface="Arial" pitchFamily="34" charset="0"/>
                          <a:cs typeface="Arial" pitchFamily="34" charset="0"/>
                        </a:rPr>
                        <a:t>5858</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700" b="0" i="0" u="none" strike="noStrike" dirty="0" smtClean="0">
                          <a:solidFill>
                            <a:srgbClr val="002060"/>
                          </a:solidFill>
                          <a:latin typeface="Arial" pitchFamily="34" charset="0"/>
                          <a:cs typeface="Arial" pitchFamily="34" charset="0"/>
                        </a:rPr>
                        <a:t>5082</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700" b="0" i="0" u="none" strike="noStrike" dirty="0" smtClean="0">
                          <a:solidFill>
                            <a:srgbClr val="002060"/>
                          </a:solidFill>
                          <a:latin typeface="Arial" pitchFamily="34" charset="0"/>
                          <a:cs typeface="Arial" pitchFamily="34" charset="0"/>
                        </a:rPr>
                        <a:t>5006</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4702</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b"/>
                      <a:r>
                        <a:rPr lang="en-US" sz="800" b="0" i="0" u="none" strike="noStrike">
                          <a:effectLst/>
                          <a:latin typeface="Arial Mon" panose="020B0500000000000000" pitchFamily="34" charset="0"/>
                        </a:rPr>
                        <a:t>4839</a:t>
                      </a:r>
                    </a:p>
                  </a:txBody>
                  <a:tcPr marL="9525" marR="9525" marT="9525" marB="0" anchor="b">
                    <a:solidFill>
                      <a:schemeClr val="accent1">
                        <a:lumMod val="20000"/>
                        <a:lumOff val="80000"/>
                      </a:schemeClr>
                    </a:solidFill>
                  </a:tcPr>
                </a:tc>
                <a:tc>
                  <a:txBody>
                    <a:bodyPr/>
                    <a:lstStyle/>
                    <a:p>
                      <a:pPr algn="ctr" fontAlgn="b"/>
                      <a:endParaRPr lang="en-US" sz="700" b="1" i="0" u="none" strike="noStrike" dirty="0">
                        <a:solidFill>
                          <a:schemeClr val="accent2"/>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10009"/>
                  </a:ext>
                </a:extLst>
              </a:tr>
              <a:tr h="128045">
                <a:tc>
                  <a:txBody>
                    <a:bodyPr/>
                    <a:lstStyle/>
                    <a:p>
                      <a:pPr algn="l" fontAlgn="b"/>
                      <a:r>
                        <a:rPr lang="en-US" sz="700" b="0" i="0" u="none" strike="noStrike" dirty="0" err="1">
                          <a:solidFill>
                            <a:srgbClr val="002060"/>
                          </a:solidFill>
                          <a:effectLst/>
                          <a:latin typeface="Arial Mon" panose="020B0500000000000000" pitchFamily="34" charset="0"/>
                        </a:rPr>
                        <a:t>Òºâøð</a:t>
                      </a:r>
                      <a:r>
                        <a:rPr lang="en-US" sz="700" b="0" i="0" u="none" strike="noStrike" dirty="0">
                          <a:solidFill>
                            <a:srgbClr val="002060"/>
                          </a:solidFill>
                          <a:effectLst/>
                          <a:latin typeface="Arial Mon" panose="020B0500000000000000" pitchFamily="34" charset="0"/>
                        </a:rPr>
                        <a:t>¿¿</a:t>
                      </a:r>
                      <a:r>
                        <a:rPr lang="en-US" sz="700" b="0" i="0" u="none" strike="noStrike" dirty="0" err="1">
                          <a:solidFill>
                            <a:srgbClr val="002060"/>
                          </a:solidFill>
                          <a:effectLst/>
                          <a:latin typeface="Arial Mon" panose="020B0500000000000000" pitchFamily="34" charset="0"/>
                        </a:rPr>
                        <a:t>ëýõ</a:t>
                      </a:r>
                      <a:endParaRPr lang="en-US" sz="700" b="0" i="0" u="none" strike="noStrike" dirty="0">
                        <a:solidFill>
                          <a:srgbClr val="002060"/>
                        </a:solidFill>
                        <a:effectLst/>
                        <a:latin typeface="Arial Mon" panose="020B0500000000000000" pitchFamily="34" charset="0"/>
                      </a:endParaRPr>
                    </a:p>
                  </a:txBody>
                  <a:tcPr marL="9525" marR="9525" marT="9525" marB="0" anchor="b"/>
                </a:tc>
                <a:tc>
                  <a:txBody>
                    <a:bodyPr/>
                    <a:lstStyle/>
                    <a:p>
                      <a:pPr algn="r" fontAlgn="ctr"/>
                      <a:r>
                        <a:rPr lang="en-US" sz="700" b="0" i="0" u="none" strike="noStrike" dirty="0" smtClean="0">
                          <a:solidFill>
                            <a:srgbClr val="002060"/>
                          </a:solidFill>
                          <a:latin typeface="Arial" pitchFamily="34" charset="0"/>
                          <a:cs typeface="Arial" pitchFamily="34" charset="0"/>
                        </a:rPr>
                        <a:t>3632</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700" b="0" i="0" u="none" strike="noStrike" dirty="0" smtClean="0">
                          <a:solidFill>
                            <a:srgbClr val="002060"/>
                          </a:solidFill>
                          <a:latin typeface="Arial" pitchFamily="34" charset="0"/>
                          <a:cs typeface="Arial" pitchFamily="34" charset="0"/>
                        </a:rPr>
                        <a:t>4264</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700" b="0" i="0" u="none" strike="noStrike" dirty="0" smtClean="0">
                          <a:solidFill>
                            <a:srgbClr val="002060"/>
                          </a:solidFill>
                          <a:latin typeface="Arial" pitchFamily="34" charset="0"/>
                          <a:cs typeface="Arial" pitchFamily="34" charset="0"/>
                        </a:rPr>
                        <a:t>3625</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700" b="0" i="0" u="none" strike="noStrike" dirty="0" smtClean="0">
                          <a:solidFill>
                            <a:srgbClr val="002060"/>
                          </a:solidFill>
                          <a:latin typeface="Arial" pitchFamily="34" charset="0"/>
                          <a:cs typeface="Arial" pitchFamily="34" charset="0"/>
                        </a:rPr>
                        <a:t>3489</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700" b="0" i="0" u="none" strike="noStrike" dirty="0" smtClean="0">
                          <a:solidFill>
                            <a:srgbClr val="002060"/>
                          </a:solidFill>
                          <a:latin typeface="Arial" pitchFamily="34" charset="0"/>
                          <a:cs typeface="Arial" pitchFamily="34" charset="0"/>
                        </a:rPr>
                        <a:t>3280</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700" b="0" i="0" u="none" strike="noStrike" dirty="0" smtClean="0">
                          <a:solidFill>
                            <a:srgbClr val="002060"/>
                          </a:solidFill>
                          <a:latin typeface="Arial" pitchFamily="34" charset="0"/>
                          <a:cs typeface="Arial" pitchFamily="34" charset="0"/>
                        </a:rPr>
                        <a:t>3007</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b"/>
                      <a:r>
                        <a:rPr lang="en-US" sz="800" b="0" i="0" u="none" strike="noStrike">
                          <a:effectLst/>
                          <a:latin typeface="Arial Mon" panose="020B0500000000000000" pitchFamily="34" charset="0"/>
                        </a:rPr>
                        <a:t>3090</a:t>
                      </a:r>
                    </a:p>
                  </a:txBody>
                  <a:tcPr marL="9525" marR="9525" marT="9525" marB="0" anchor="b"/>
                </a:tc>
                <a:tc>
                  <a:txBody>
                    <a:bodyPr/>
                    <a:lstStyle/>
                    <a:p>
                      <a:pPr algn="ctr" fontAlgn="b"/>
                      <a:endParaRPr lang="en-US" sz="700" b="1" i="0" u="none" strike="noStrike" dirty="0">
                        <a:solidFill>
                          <a:srgbClr val="002060"/>
                        </a:solidFill>
                        <a:latin typeface="Arial" pitchFamily="34" charset="0"/>
                        <a:cs typeface="Arial" pitchFamily="34" charset="0"/>
                      </a:endParaRPr>
                    </a:p>
                  </a:txBody>
                  <a:tcPr marL="9525" marR="9525" marT="9525" marB="0" anchor="ctr"/>
                </a:tc>
                <a:extLst>
                  <a:ext uri="{0D108BD9-81ED-4DB2-BD59-A6C34878D82A}">
                    <a16:rowId xmlns="" xmlns:a16="http://schemas.microsoft.com/office/drawing/2014/main" val="10010"/>
                  </a:ext>
                </a:extLst>
              </a:tr>
              <a:tr h="128045">
                <a:tc>
                  <a:txBody>
                    <a:bodyPr/>
                    <a:lstStyle/>
                    <a:p>
                      <a:pPr algn="l" fontAlgn="b"/>
                      <a:r>
                        <a:rPr lang="en-US" sz="700" b="0" i="0" u="none" strike="noStrike" dirty="0" err="1">
                          <a:solidFill>
                            <a:srgbClr val="002060"/>
                          </a:solidFill>
                          <a:effectLst/>
                          <a:latin typeface="Arial Mon" panose="020B0500000000000000" pitchFamily="34" charset="0"/>
                        </a:rPr>
                        <a:t>Õàéðõàí</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3371</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3739</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700" b="0" i="0" u="none" strike="noStrike" dirty="0" smtClean="0">
                          <a:solidFill>
                            <a:srgbClr val="002060"/>
                          </a:solidFill>
                          <a:latin typeface="Arial" pitchFamily="34" charset="0"/>
                          <a:cs typeface="Arial" pitchFamily="34" charset="0"/>
                        </a:rPr>
                        <a:t>3905</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700" b="0" i="0" u="none" strike="noStrike" dirty="0" smtClean="0">
                          <a:solidFill>
                            <a:srgbClr val="002060"/>
                          </a:solidFill>
                          <a:latin typeface="Arial" pitchFamily="34" charset="0"/>
                          <a:cs typeface="Arial" pitchFamily="34" charset="0"/>
                        </a:rPr>
                        <a:t>3756</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700" b="0" i="0" u="none" strike="noStrike" dirty="0" smtClean="0">
                          <a:solidFill>
                            <a:srgbClr val="002060"/>
                          </a:solidFill>
                          <a:latin typeface="Arial" pitchFamily="34" charset="0"/>
                          <a:cs typeface="Arial" pitchFamily="34" charset="0"/>
                        </a:rPr>
                        <a:t>3732</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3721</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b"/>
                      <a:r>
                        <a:rPr lang="en-US" sz="800" b="0" i="0" u="none" strike="noStrike">
                          <a:effectLst/>
                          <a:latin typeface="Arial Mon" panose="020B0500000000000000" pitchFamily="34" charset="0"/>
                        </a:rPr>
                        <a:t>3778</a:t>
                      </a:r>
                    </a:p>
                  </a:txBody>
                  <a:tcPr marL="9525" marR="9525" marT="9525" marB="0" anchor="b">
                    <a:solidFill>
                      <a:schemeClr val="accent1">
                        <a:lumMod val="20000"/>
                        <a:lumOff val="80000"/>
                      </a:schemeClr>
                    </a:solidFill>
                  </a:tcPr>
                </a:tc>
                <a:tc>
                  <a:txBody>
                    <a:bodyPr/>
                    <a:lstStyle/>
                    <a:p>
                      <a:pPr algn="ctr" fontAlgn="b"/>
                      <a:endParaRPr lang="en-US" sz="700" b="1" i="0" u="none" strike="noStrike" dirty="0">
                        <a:solidFill>
                          <a:schemeClr val="accent2"/>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10011"/>
                  </a:ext>
                </a:extLst>
              </a:tr>
              <a:tr h="128045">
                <a:tc>
                  <a:txBody>
                    <a:bodyPr/>
                    <a:lstStyle/>
                    <a:p>
                      <a:pPr algn="l" fontAlgn="b"/>
                      <a:r>
                        <a:rPr lang="en-US" sz="700" b="0" i="0" u="none" strike="noStrike" dirty="0" err="1">
                          <a:solidFill>
                            <a:srgbClr val="002060"/>
                          </a:solidFill>
                          <a:effectLst/>
                          <a:latin typeface="Arial Mon" panose="020B0500000000000000" pitchFamily="34" charset="0"/>
                        </a:rPr>
                        <a:t>Õàíãàé</a:t>
                      </a:r>
                      <a:endParaRPr lang="en-US" sz="700" b="0" i="0" u="none" strike="noStrike" dirty="0">
                        <a:solidFill>
                          <a:srgbClr val="002060"/>
                        </a:solidFill>
                        <a:effectLst/>
                        <a:latin typeface="Arial Mon" panose="020B0500000000000000" pitchFamily="34" charset="0"/>
                      </a:endParaRPr>
                    </a:p>
                  </a:txBody>
                  <a:tcPr marL="9525" marR="9525" marT="9525" marB="0" anchor="b"/>
                </a:tc>
                <a:tc>
                  <a:txBody>
                    <a:bodyPr/>
                    <a:lstStyle/>
                    <a:p>
                      <a:pPr algn="r" fontAlgn="ctr"/>
                      <a:r>
                        <a:rPr lang="en-US" sz="700" b="0" i="0" u="none" strike="noStrike" dirty="0" smtClean="0">
                          <a:solidFill>
                            <a:srgbClr val="002060"/>
                          </a:solidFill>
                          <a:latin typeface="Arial" pitchFamily="34" charset="0"/>
                          <a:cs typeface="Arial" pitchFamily="34" charset="0"/>
                        </a:rPr>
                        <a:t>3826</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700" b="0" i="0" u="none" strike="noStrike" dirty="0" smtClean="0">
                          <a:solidFill>
                            <a:srgbClr val="002060"/>
                          </a:solidFill>
                          <a:latin typeface="Arial" pitchFamily="34" charset="0"/>
                          <a:cs typeface="Arial" pitchFamily="34" charset="0"/>
                        </a:rPr>
                        <a:t>3673</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700" b="0" i="0" u="none" strike="noStrike" dirty="0" smtClean="0">
                          <a:solidFill>
                            <a:srgbClr val="002060"/>
                          </a:solidFill>
                          <a:latin typeface="Arial" pitchFamily="34" charset="0"/>
                          <a:cs typeface="Arial" pitchFamily="34" charset="0"/>
                        </a:rPr>
                        <a:t>3554</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700" b="0" i="0" u="none" strike="noStrike" dirty="0" smtClean="0">
                          <a:solidFill>
                            <a:srgbClr val="002060"/>
                          </a:solidFill>
                          <a:latin typeface="Arial" pitchFamily="34" charset="0"/>
                          <a:cs typeface="Arial" pitchFamily="34" charset="0"/>
                        </a:rPr>
                        <a:t>5082</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700" b="0" i="0" u="none" strike="noStrike" dirty="0" smtClean="0">
                          <a:solidFill>
                            <a:srgbClr val="002060"/>
                          </a:solidFill>
                          <a:latin typeface="Arial" pitchFamily="34" charset="0"/>
                          <a:cs typeface="Arial" pitchFamily="34" charset="0"/>
                        </a:rPr>
                        <a:t>2826</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700" b="0" i="0" u="none" strike="noStrike" dirty="0" smtClean="0">
                          <a:solidFill>
                            <a:srgbClr val="002060"/>
                          </a:solidFill>
                          <a:latin typeface="Arial" pitchFamily="34" charset="0"/>
                          <a:cs typeface="Arial" pitchFamily="34" charset="0"/>
                        </a:rPr>
                        <a:t>3124</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b"/>
                      <a:r>
                        <a:rPr lang="en-US" sz="800" b="0" i="0" u="none" strike="noStrike">
                          <a:effectLst/>
                          <a:latin typeface="Arial Mon" panose="020B0500000000000000" pitchFamily="34" charset="0"/>
                        </a:rPr>
                        <a:t>3180</a:t>
                      </a:r>
                    </a:p>
                  </a:txBody>
                  <a:tcPr marL="9525" marR="9525" marT="9525" marB="0" anchor="b"/>
                </a:tc>
                <a:tc>
                  <a:txBody>
                    <a:bodyPr/>
                    <a:lstStyle/>
                    <a:p>
                      <a:pPr algn="ctr" fontAlgn="b"/>
                      <a:endParaRPr lang="en-US" sz="700" b="1" i="0" u="none" strike="noStrike" dirty="0">
                        <a:solidFill>
                          <a:srgbClr val="002060"/>
                        </a:solidFill>
                        <a:latin typeface="Arial" pitchFamily="34" charset="0"/>
                        <a:cs typeface="Arial" pitchFamily="34" charset="0"/>
                      </a:endParaRPr>
                    </a:p>
                  </a:txBody>
                  <a:tcPr marL="9525" marR="9525" marT="9525" marB="0" anchor="ctr"/>
                </a:tc>
                <a:extLst>
                  <a:ext uri="{0D108BD9-81ED-4DB2-BD59-A6C34878D82A}">
                    <a16:rowId xmlns="" xmlns:a16="http://schemas.microsoft.com/office/drawing/2014/main" val="10012"/>
                  </a:ext>
                </a:extLst>
              </a:tr>
              <a:tr h="128045">
                <a:tc>
                  <a:txBody>
                    <a:bodyPr/>
                    <a:lstStyle/>
                    <a:p>
                      <a:pPr algn="l" fontAlgn="b"/>
                      <a:r>
                        <a:rPr lang="en-US" sz="700" b="0" i="0" u="none" strike="noStrike" dirty="0" err="1">
                          <a:solidFill>
                            <a:srgbClr val="002060"/>
                          </a:solidFill>
                          <a:effectLst/>
                          <a:latin typeface="Arial Mon" panose="020B0500000000000000" pitchFamily="34" charset="0"/>
                        </a:rPr>
                        <a:t>Õàøààò</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3720</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4086</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700" b="0" i="0" u="none" strike="noStrike" dirty="0" smtClean="0">
                          <a:solidFill>
                            <a:srgbClr val="002060"/>
                          </a:solidFill>
                          <a:latin typeface="Arial" pitchFamily="34" charset="0"/>
                          <a:cs typeface="Arial" pitchFamily="34" charset="0"/>
                        </a:rPr>
                        <a:t>4338</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700" b="0" i="0" u="none" strike="noStrike" dirty="0" smtClean="0">
                          <a:solidFill>
                            <a:srgbClr val="002060"/>
                          </a:solidFill>
                          <a:latin typeface="Arial" pitchFamily="34" charset="0"/>
                          <a:cs typeface="Arial" pitchFamily="34" charset="0"/>
                        </a:rPr>
                        <a:t>3594</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700" b="0" i="0" u="none" strike="noStrike" dirty="0" smtClean="0">
                          <a:solidFill>
                            <a:srgbClr val="002060"/>
                          </a:solidFill>
                          <a:latin typeface="Arial" pitchFamily="34" charset="0"/>
                          <a:cs typeface="Arial" pitchFamily="34" charset="0"/>
                        </a:rPr>
                        <a:t>3325</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3191</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b"/>
                      <a:r>
                        <a:rPr lang="en-US" sz="800" b="0" i="0" u="none" strike="noStrike">
                          <a:effectLst/>
                          <a:latin typeface="Arial Mon" panose="020B0500000000000000" pitchFamily="34" charset="0"/>
                        </a:rPr>
                        <a:t>3232</a:t>
                      </a:r>
                    </a:p>
                  </a:txBody>
                  <a:tcPr marL="9525" marR="9525" marT="9525" marB="0" anchor="b">
                    <a:solidFill>
                      <a:schemeClr val="accent1">
                        <a:lumMod val="20000"/>
                        <a:lumOff val="80000"/>
                      </a:schemeClr>
                    </a:solidFill>
                  </a:tcPr>
                </a:tc>
                <a:tc>
                  <a:txBody>
                    <a:bodyPr/>
                    <a:lstStyle/>
                    <a:p>
                      <a:pPr algn="ctr" fontAlgn="b"/>
                      <a:endParaRPr lang="en-US" sz="700" b="1"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10013"/>
                  </a:ext>
                </a:extLst>
              </a:tr>
              <a:tr h="128045">
                <a:tc>
                  <a:txBody>
                    <a:bodyPr/>
                    <a:lstStyle/>
                    <a:p>
                      <a:pPr algn="l" fontAlgn="b"/>
                      <a:r>
                        <a:rPr lang="en-US" sz="700" b="0" i="0" u="none" strike="noStrike" dirty="0" err="1">
                          <a:solidFill>
                            <a:srgbClr val="002060"/>
                          </a:solidFill>
                          <a:effectLst/>
                          <a:latin typeface="Arial Mon" panose="020B0500000000000000" pitchFamily="34" charset="0"/>
                        </a:rPr>
                        <a:t>Õîòîíò</a:t>
                      </a:r>
                      <a:endParaRPr lang="en-US" sz="700" b="0" i="0" u="none" strike="noStrike" dirty="0">
                        <a:solidFill>
                          <a:srgbClr val="002060"/>
                        </a:solidFill>
                        <a:effectLst/>
                        <a:latin typeface="Arial Mon" panose="020B0500000000000000" pitchFamily="34" charset="0"/>
                      </a:endParaRPr>
                    </a:p>
                  </a:txBody>
                  <a:tcPr marL="9525" marR="9525" marT="9525" marB="0" anchor="b"/>
                </a:tc>
                <a:tc>
                  <a:txBody>
                    <a:bodyPr/>
                    <a:lstStyle/>
                    <a:p>
                      <a:pPr algn="r" fontAlgn="ctr"/>
                      <a:r>
                        <a:rPr lang="en-US" sz="700" b="0" i="0" u="none" strike="noStrike" dirty="0" smtClean="0">
                          <a:solidFill>
                            <a:srgbClr val="002060"/>
                          </a:solidFill>
                          <a:latin typeface="Arial" pitchFamily="34" charset="0"/>
                          <a:cs typeface="Arial" pitchFamily="34" charset="0"/>
                        </a:rPr>
                        <a:t>4782</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700" b="0" i="0" u="none" strike="noStrike" dirty="0" smtClean="0">
                          <a:solidFill>
                            <a:srgbClr val="002060"/>
                          </a:solidFill>
                          <a:latin typeface="Arial" pitchFamily="34" charset="0"/>
                          <a:cs typeface="Arial" pitchFamily="34" charset="0"/>
                        </a:rPr>
                        <a:t>5426</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700" b="0" i="0" u="none" strike="noStrike" dirty="0" smtClean="0">
                          <a:solidFill>
                            <a:srgbClr val="002060"/>
                          </a:solidFill>
                          <a:latin typeface="Arial" pitchFamily="34" charset="0"/>
                          <a:cs typeface="Arial" pitchFamily="34" charset="0"/>
                        </a:rPr>
                        <a:t>5381</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700" b="0" i="0" u="none" strike="noStrike" dirty="0" smtClean="0">
                          <a:solidFill>
                            <a:srgbClr val="002060"/>
                          </a:solidFill>
                          <a:latin typeface="Arial" pitchFamily="34" charset="0"/>
                          <a:cs typeface="Arial" pitchFamily="34" charset="0"/>
                        </a:rPr>
                        <a:t>4763</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700" b="0" i="0" u="none" strike="noStrike" dirty="0" smtClean="0">
                          <a:solidFill>
                            <a:srgbClr val="002060"/>
                          </a:solidFill>
                          <a:latin typeface="Arial" pitchFamily="34" charset="0"/>
                          <a:cs typeface="Arial" pitchFamily="34" charset="0"/>
                        </a:rPr>
                        <a:t>4324</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700" b="0" i="0" u="none" strike="noStrike" dirty="0" smtClean="0">
                          <a:solidFill>
                            <a:srgbClr val="002060"/>
                          </a:solidFill>
                          <a:latin typeface="Arial" pitchFamily="34" charset="0"/>
                          <a:cs typeface="Arial" pitchFamily="34" charset="0"/>
                        </a:rPr>
                        <a:t>4220</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b"/>
                      <a:r>
                        <a:rPr lang="en-US" sz="800" b="0" i="0" u="none" strike="noStrike">
                          <a:effectLst/>
                          <a:latin typeface="Arial Mon" panose="020B0500000000000000" pitchFamily="34" charset="0"/>
                        </a:rPr>
                        <a:t>4365</a:t>
                      </a:r>
                    </a:p>
                  </a:txBody>
                  <a:tcPr marL="9525" marR="9525" marT="9525" marB="0" anchor="b"/>
                </a:tc>
                <a:tc>
                  <a:txBody>
                    <a:bodyPr/>
                    <a:lstStyle/>
                    <a:p>
                      <a:pPr algn="ctr" fontAlgn="b"/>
                      <a:endParaRPr lang="en-US" sz="700" b="1" i="0" u="none" strike="noStrike" dirty="0">
                        <a:solidFill>
                          <a:srgbClr val="002060"/>
                        </a:solidFill>
                        <a:latin typeface="Arial" pitchFamily="34" charset="0"/>
                        <a:cs typeface="Arial" pitchFamily="34" charset="0"/>
                      </a:endParaRPr>
                    </a:p>
                  </a:txBody>
                  <a:tcPr marL="9525" marR="9525" marT="9525" marB="0" anchor="ctr"/>
                </a:tc>
                <a:extLst>
                  <a:ext uri="{0D108BD9-81ED-4DB2-BD59-A6C34878D82A}">
                    <a16:rowId xmlns="" xmlns:a16="http://schemas.microsoft.com/office/drawing/2014/main" val="10014"/>
                  </a:ext>
                </a:extLst>
              </a:tr>
              <a:tr h="128045">
                <a:tc>
                  <a:txBody>
                    <a:bodyPr/>
                    <a:lstStyle/>
                    <a:p>
                      <a:pPr algn="l" fontAlgn="b"/>
                      <a:r>
                        <a:rPr lang="en-US" sz="700" b="0" i="0" u="none" strike="noStrike" dirty="0" err="1">
                          <a:solidFill>
                            <a:srgbClr val="002060"/>
                          </a:solidFill>
                          <a:effectLst/>
                          <a:latin typeface="Arial Mon" panose="020B0500000000000000" pitchFamily="34" charset="0"/>
                        </a:rPr>
                        <a:t>Öàõèð</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1877</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700" b="0" i="0" u="none" strike="noStrike" dirty="0" smtClean="0">
                          <a:solidFill>
                            <a:srgbClr val="002060"/>
                          </a:solidFill>
                          <a:latin typeface="Arial" pitchFamily="34" charset="0"/>
                          <a:cs typeface="Arial" pitchFamily="34" charset="0"/>
                        </a:rPr>
                        <a:t>2228</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700" b="0" i="0" u="none" strike="noStrike" dirty="0" smtClean="0">
                          <a:solidFill>
                            <a:srgbClr val="002060"/>
                          </a:solidFill>
                          <a:latin typeface="Arial" pitchFamily="34" charset="0"/>
                          <a:cs typeface="Arial" pitchFamily="34" charset="0"/>
                        </a:rPr>
                        <a:t>2058</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700" b="0" i="0" u="none" strike="noStrike" dirty="0" smtClean="0">
                          <a:solidFill>
                            <a:srgbClr val="002060"/>
                          </a:solidFill>
                          <a:latin typeface="Arial" pitchFamily="34" charset="0"/>
                          <a:cs typeface="Arial" pitchFamily="34" charset="0"/>
                        </a:rPr>
                        <a:t>2299</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2319</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b"/>
                      <a:r>
                        <a:rPr lang="en-US" sz="800" b="0" i="0" u="none" strike="noStrike">
                          <a:effectLst/>
                          <a:latin typeface="Arial Mon" panose="020B0500000000000000" pitchFamily="34" charset="0"/>
                        </a:rPr>
                        <a:t>2403</a:t>
                      </a:r>
                    </a:p>
                  </a:txBody>
                  <a:tcPr marL="9525" marR="9525" marT="9525" marB="0" anchor="b">
                    <a:solidFill>
                      <a:schemeClr val="accent1">
                        <a:lumMod val="20000"/>
                        <a:lumOff val="80000"/>
                      </a:schemeClr>
                    </a:solidFill>
                  </a:tcPr>
                </a:tc>
                <a:tc>
                  <a:txBody>
                    <a:bodyPr/>
                    <a:lstStyle/>
                    <a:p>
                      <a:pPr algn="ctr" fontAlgn="b"/>
                      <a:r>
                        <a:rPr lang="en-US" sz="700" b="1" i="0" u="none" strike="noStrike" dirty="0" smtClean="0">
                          <a:solidFill>
                            <a:schemeClr val="accent6"/>
                          </a:solidFill>
                          <a:latin typeface="Arial" pitchFamily="34" charset="0"/>
                          <a:cs typeface="Arial" pitchFamily="34" charset="0"/>
                        </a:rPr>
                        <a:t>XV</a:t>
                      </a:r>
                      <a:r>
                        <a:rPr lang="mn-MN" sz="700" b="1" i="0" u="none" strike="noStrike" dirty="0" smtClean="0">
                          <a:solidFill>
                            <a:schemeClr val="accent6"/>
                          </a:solidFill>
                          <a:latin typeface="Arial" pitchFamily="34" charset="0"/>
                          <a:cs typeface="Arial" pitchFamily="34" charset="0"/>
                        </a:rPr>
                        <a:t> </a:t>
                      </a:r>
                      <a:r>
                        <a:rPr lang="mn-MN" sz="700" b="0" i="0" u="none" strike="noStrike" dirty="0" smtClean="0">
                          <a:solidFill>
                            <a:schemeClr val="accent6"/>
                          </a:solidFill>
                          <a:latin typeface="Arial" pitchFamily="34" charset="0"/>
                          <a:cs typeface="Arial" pitchFamily="34" charset="0"/>
                        </a:rPr>
                        <a:t>хамгийн бага</a:t>
                      </a:r>
                      <a:endParaRPr lang="en-US" sz="700" b="0" i="0" u="none" strike="noStrike" dirty="0">
                        <a:solidFill>
                          <a:schemeClr val="accent6"/>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10015"/>
                  </a:ext>
                </a:extLst>
              </a:tr>
              <a:tr h="128045">
                <a:tc>
                  <a:txBody>
                    <a:bodyPr/>
                    <a:lstStyle/>
                    <a:p>
                      <a:pPr algn="l" fontAlgn="b"/>
                      <a:r>
                        <a:rPr lang="en-US" sz="700" b="0" i="0" u="none" strike="noStrike" dirty="0" err="1">
                          <a:solidFill>
                            <a:srgbClr val="002060"/>
                          </a:solidFill>
                          <a:effectLst/>
                          <a:latin typeface="Arial Mon" panose="020B0500000000000000" pitchFamily="34" charset="0"/>
                        </a:rPr>
                        <a:t>Öýíõýð</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bg1"/>
                    </a:solidFill>
                  </a:tcPr>
                </a:tc>
                <a:tc>
                  <a:txBody>
                    <a:bodyPr/>
                    <a:lstStyle/>
                    <a:p>
                      <a:pPr algn="r" fontAlgn="ctr"/>
                      <a:r>
                        <a:rPr lang="en-US" sz="700" b="0" i="0" u="none" strike="noStrike" dirty="0" smtClean="0">
                          <a:solidFill>
                            <a:srgbClr val="002060"/>
                          </a:solidFill>
                          <a:latin typeface="Arial" pitchFamily="34" charset="0"/>
                          <a:cs typeface="Arial" pitchFamily="34" charset="0"/>
                        </a:rPr>
                        <a:t>4426</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bg1"/>
                    </a:solidFill>
                  </a:tcPr>
                </a:tc>
                <a:tc>
                  <a:txBody>
                    <a:bodyPr/>
                    <a:lstStyle/>
                    <a:p>
                      <a:pPr algn="r" fontAlgn="ctr"/>
                      <a:r>
                        <a:rPr lang="en-US" sz="700" b="0" i="0" u="none" strike="noStrike" dirty="0" smtClean="0">
                          <a:solidFill>
                            <a:srgbClr val="002060"/>
                          </a:solidFill>
                          <a:latin typeface="Arial" pitchFamily="34" charset="0"/>
                          <a:cs typeface="Arial" pitchFamily="34" charset="0"/>
                        </a:rPr>
                        <a:t>5136</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bg1"/>
                    </a:solidFill>
                  </a:tcPr>
                </a:tc>
                <a:tc>
                  <a:txBody>
                    <a:bodyPr/>
                    <a:lstStyle/>
                    <a:p>
                      <a:pPr algn="r" rtl="0" fontAlgn="ctr"/>
                      <a:r>
                        <a:rPr lang="en-US" sz="700" b="0" i="0" u="none" strike="noStrike" dirty="0" smtClean="0">
                          <a:solidFill>
                            <a:srgbClr val="002060"/>
                          </a:solidFill>
                          <a:latin typeface="Arial" pitchFamily="34" charset="0"/>
                          <a:cs typeface="Arial" pitchFamily="34" charset="0"/>
                        </a:rPr>
                        <a:t>5381</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bg1"/>
                    </a:solidFill>
                  </a:tcPr>
                </a:tc>
                <a:tc>
                  <a:txBody>
                    <a:bodyPr/>
                    <a:lstStyle/>
                    <a:p>
                      <a:pPr algn="r" rtl="0" fontAlgn="ctr"/>
                      <a:r>
                        <a:rPr lang="en-US" sz="700" b="0" i="0" u="none" strike="noStrike" dirty="0" smtClean="0">
                          <a:solidFill>
                            <a:srgbClr val="002060"/>
                          </a:solidFill>
                          <a:latin typeface="Arial" pitchFamily="34" charset="0"/>
                          <a:cs typeface="Arial" pitchFamily="34" charset="0"/>
                        </a:rPr>
                        <a:t>5480</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bg1"/>
                    </a:solidFill>
                  </a:tcPr>
                </a:tc>
                <a:tc>
                  <a:txBody>
                    <a:bodyPr/>
                    <a:lstStyle/>
                    <a:p>
                      <a:pPr algn="r" rtl="0" fontAlgn="ctr"/>
                      <a:r>
                        <a:rPr lang="en-US" sz="700" b="0" i="0" u="none" strike="noStrike" dirty="0" smtClean="0">
                          <a:solidFill>
                            <a:srgbClr val="002060"/>
                          </a:solidFill>
                          <a:latin typeface="Arial" pitchFamily="34" charset="0"/>
                          <a:cs typeface="Arial" pitchFamily="34" charset="0"/>
                        </a:rPr>
                        <a:t>5407</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bg1"/>
                    </a:solidFill>
                  </a:tcPr>
                </a:tc>
                <a:tc>
                  <a:txBody>
                    <a:bodyPr/>
                    <a:lstStyle/>
                    <a:p>
                      <a:pPr algn="r" fontAlgn="ctr"/>
                      <a:r>
                        <a:rPr lang="en-US" sz="700" b="0" i="0" u="none" strike="noStrike" dirty="0" smtClean="0">
                          <a:solidFill>
                            <a:srgbClr val="002060"/>
                          </a:solidFill>
                          <a:latin typeface="Arial" pitchFamily="34" charset="0"/>
                          <a:cs typeface="Arial" pitchFamily="34" charset="0"/>
                        </a:rPr>
                        <a:t>5685</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bg1"/>
                    </a:solidFill>
                  </a:tcPr>
                </a:tc>
                <a:tc>
                  <a:txBody>
                    <a:bodyPr/>
                    <a:lstStyle/>
                    <a:p>
                      <a:pPr algn="r" fontAlgn="b"/>
                      <a:r>
                        <a:rPr lang="en-US" sz="800" b="0" i="0" u="none" strike="noStrike">
                          <a:effectLst/>
                          <a:latin typeface="Arial Mon" panose="020B0500000000000000" pitchFamily="34" charset="0"/>
                        </a:rPr>
                        <a:t>5892</a:t>
                      </a:r>
                    </a:p>
                  </a:txBody>
                  <a:tcPr marL="9525" marR="9525" marT="9525" marB="0" anchor="b">
                    <a:solidFill>
                      <a:schemeClr val="bg1"/>
                    </a:solidFill>
                  </a:tcPr>
                </a:tc>
                <a:tc>
                  <a:txBody>
                    <a:bodyPr/>
                    <a:lstStyle/>
                    <a:p>
                      <a:pPr algn="ctr" fontAlgn="b"/>
                      <a:r>
                        <a:rPr lang="en-US" sz="700" b="1" i="0" u="none" strike="noStrike" dirty="0" smtClean="0">
                          <a:solidFill>
                            <a:schemeClr val="accent2"/>
                          </a:solidFill>
                          <a:latin typeface="Arial" pitchFamily="34" charset="0"/>
                          <a:cs typeface="Arial" pitchFamily="34" charset="0"/>
                        </a:rPr>
                        <a:t>II</a:t>
                      </a:r>
                      <a:endParaRPr lang="en-US" sz="700" b="1" i="0" u="none" strike="noStrike" dirty="0">
                        <a:solidFill>
                          <a:schemeClr val="accent2"/>
                        </a:solidFill>
                        <a:latin typeface="Arial" pitchFamily="34" charset="0"/>
                        <a:cs typeface="Arial" pitchFamily="34" charset="0"/>
                      </a:endParaRPr>
                    </a:p>
                  </a:txBody>
                  <a:tcPr marL="9525" marR="9525" marT="9525" marB="0" anchor="ctr">
                    <a:solidFill>
                      <a:schemeClr val="bg1"/>
                    </a:solidFill>
                  </a:tcPr>
                </a:tc>
              </a:tr>
              <a:tr h="128045">
                <a:tc>
                  <a:txBody>
                    <a:bodyPr/>
                    <a:lstStyle/>
                    <a:p>
                      <a:pPr algn="l" fontAlgn="b"/>
                      <a:r>
                        <a:rPr lang="en-US" sz="700" b="0" i="0" u="none" strike="noStrike" dirty="0" err="1">
                          <a:solidFill>
                            <a:srgbClr val="002060"/>
                          </a:solidFill>
                          <a:effectLst/>
                          <a:latin typeface="Arial Mon" panose="020B0500000000000000" pitchFamily="34" charset="0"/>
                        </a:rPr>
                        <a:t>Öýöýðëýã</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3410</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4221</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700" b="0" i="0" u="none" strike="noStrike" dirty="0" smtClean="0">
                          <a:solidFill>
                            <a:srgbClr val="002060"/>
                          </a:solidFill>
                          <a:latin typeface="Arial" pitchFamily="34" charset="0"/>
                          <a:cs typeface="Arial" pitchFamily="34" charset="0"/>
                        </a:rPr>
                        <a:t>4460</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700" b="0" i="0" u="none" strike="noStrike" dirty="0" smtClean="0">
                          <a:solidFill>
                            <a:srgbClr val="002060"/>
                          </a:solidFill>
                          <a:latin typeface="Arial" pitchFamily="34" charset="0"/>
                          <a:cs typeface="Arial" pitchFamily="34" charset="0"/>
                        </a:rPr>
                        <a:t>4036</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700" b="0" i="0" u="none" strike="noStrike" dirty="0" smtClean="0">
                          <a:solidFill>
                            <a:srgbClr val="002060"/>
                          </a:solidFill>
                          <a:latin typeface="Arial" pitchFamily="34" charset="0"/>
                          <a:cs typeface="Arial" pitchFamily="34" charset="0"/>
                        </a:rPr>
                        <a:t>3906</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3718</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b"/>
                      <a:r>
                        <a:rPr lang="en-US" sz="800" b="0" i="0" u="none" strike="noStrike">
                          <a:effectLst/>
                          <a:latin typeface="Arial Mon" panose="020B0500000000000000" pitchFamily="34" charset="0"/>
                        </a:rPr>
                        <a:t>3801</a:t>
                      </a:r>
                    </a:p>
                  </a:txBody>
                  <a:tcPr marL="9525" marR="9525" marT="9525" marB="0" anchor="b">
                    <a:solidFill>
                      <a:schemeClr val="accent1">
                        <a:lumMod val="20000"/>
                        <a:lumOff val="80000"/>
                      </a:schemeClr>
                    </a:solidFill>
                  </a:tcPr>
                </a:tc>
                <a:tc>
                  <a:txBody>
                    <a:bodyPr/>
                    <a:lstStyle/>
                    <a:p>
                      <a:pPr algn="ctr" fontAlgn="b"/>
                      <a:endParaRPr lang="en-US" sz="700" b="1" i="0" u="none" strike="noStrike" dirty="0">
                        <a:solidFill>
                          <a:schemeClr val="accent2"/>
                        </a:solidFill>
                        <a:latin typeface="Arial" pitchFamily="34" charset="0"/>
                        <a:cs typeface="Arial" pitchFamily="34" charset="0"/>
                      </a:endParaRPr>
                    </a:p>
                  </a:txBody>
                  <a:tcPr marL="9525" marR="9525" marT="9525" marB="0" anchor="ctr">
                    <a:solidFill>
                      <a:schemeClr val="accent1">
                        <a:lumMod val="20000"/>
                        <a:lumOff val="80000"/>
                      </a:schemeClr>
                    </a:solidFill>
                  </a:tcPr>
                </a:tc>
              </a:tr>
              <a:tr h="128045">
                <a:tc>
                  <a:txBody>
                    <a:bodyPr/>
                    <a:lstStyle/>
                    <a:p>
                      <a:pPr algn="l" fontAlgn="b"/>
                      <a:r>
                        <a:rPr lang="en-US" sz="700" b="0" i="0" u="none" strike="noStrike" dirty="0">
                          <a:solidFill>
                            <a:srgbClr val="002060"/>
                          </a:solidFill>
                          <a:effectLst/>
                          <a:latin typeface="Arial Mon" panose="020B0500000000000000" pitchFamily="34" charset="0"/>
                        </a:rPr>
                        <a:t>×</a:t>
                      </a:r>
                      <a:r>
                        <a:rPr lang="en-US" sz="700" b="0" i="0" u="none" strike="noStrike" dirty="0" err="1">
                          <a:solidFill>
                            <a:srgbClr val="002060"/>
                          </a:solidFill>
                          <a:effectLst/>
                          <a:latin typeface="Arial Mon" panose="020B0500000000000000" pitchFamily="34" charset="0"/>
                        </a:rPr>
                        <a:t>óëóóò</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bg1"/>
                    </a:solidFill>
                  </a:tcPr>
                </a:tc>
                <a:tc>
                  <a:txBody>
                    <a:bodyPr/>
                    <a:lstStyle/>
                    <a:p>
                      <a:pPr algn="r" fontAlgn="ctr"/>
                      <a:r>
                        <a:rPr lang="en-US" sz="700" b="0" i="0" u="none" strike="noStrike" dirty="0" smtClean="0">
                          <a:solidFill>
                            <a:srgbClr val="002060"/>
                          </a:solidFill>
                          <a:latin typeface="Arial" pitchFamily="34" charset="0"/>
                          <a:cs typeface="Arial" pitchFamily="34" charset="0"/>
                        </a:rPr>
                        <a:t>3196</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bg1"/>
                    </a:solidFill>
                  </a:tcPr>
                </a:tc>
                <a:tc>
                  <a:txBody>
                    <a:bodyPr/>
                    <a:lstStyle/>
                    <a:p>
                      <a:pPr algn="r" fontAlgn="ctr"/>
                      <a:r>
                        <a:rPr lang="en-US" sz="700" b="0" i="0" u="none" strike="noStrike" dirty="0" smtClean="0">
                          <a:solidFill>
                            <a:srgbClr val="002060"/>
                          </a:solidFill>
                          <a:latin typeface="Arial" pitchFamily="34" charset="0"/>
                          <a:cs typeface="Arial" pitchFamily="34" charset="0"/>
                        </a:rPr>
                        <a:t>3924</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bg1"/>
                    </a:solidFill>
                  </a:tcPr>
                </a:tc>
                <a:tc>
                  <a:txBody>
                    <a:bodyPr/>
                    <a:lstStyle/>
                    <a:p>
                      <a:pPr algn="r" rtl="0" fontAlgn="ctr"/>
                      <a:r>
                        <a:rPr lang="en-US" sz="700" b="0" i="0" u="none" strike="noStrike" dirty="0" smtClean="0">
                          <a:solidFill>
                            <a:srgbClr val="002060"/>
                          </a:solidFill>
                          <a:latin typeface="Arial" pitchFamily="34" charset="0"/>
                          <a:cs typeface="Arial" pitchFamily="34" charset="0"/>
                        </a:rPr>
                        <a:t>3933</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bg1"/>
                    </a:solidFill>
                  </a:tcPr>
                </a:tc>
                <a:tc>
                  <a:txBody>
                    <a:bodyPr/>
                    <a:lstStyle/>
                    <a:p>
                      <a:pPr algn="r" rtl="0" fontAlgn="ctr"/>
                      <a:r>
                        <a:rPr lang="en-US" sz="700" b="0" i="0" u="none" strike="noStrike" dirty="0" smtClean="0">
                          <a:solidFill>
                            <a:srgbClr val="002060"/>
                          </a:solidFill>
                          <a:latin typeface="Arial" pitchFamily="34" charset="0"/>
                          <a:cs typeface="Arial" pitchFamily="34" charset="0"/>
                        </a:rPr>
                        <a:t>3943</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bg1"/>
                    </a:solidFill>
                  </a:tcPr>
                </a:tc>
                <a:tc>
                  <a:txBody>
                    <a:bodyPr/>
                    <a:lstStyle/>
                    <a:p>
                      <a:pPr algn="r" rtl="0" fontAlgn="ctr"/>
                      <a:r>
                        <a:rPr lang="en-US" sz="700" b="0" i="0" u="none" strike="noStrike" dirty="0" smtClean="0">
                          <a:solidFill>
                            <a:srgbClr val="002060"/>
                          </a:solidFill>
                          <a:latin typeface="Arial" pitchFamily="34" charset="0"/>
                          <a:cs typeface="Arial" pitchFamily="34" charset="0"/>
                        </a:rPr>
                        <a:t>3771</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bg1"/>
                    </a:solidFill>
                  </a:tcPr>
                </a:tc>
                <a:tc>
                  <a:txBody>
                    <a:bodyPr/>
                    <a:lstStyle/>
                    <a:p>
                      <a:pPr algn="r" fontAlgn="ctr"/>
                      <a:r>
                        <a:rPr lang="en-US" sz="700" b="0" i="0" u="none" strike="noStrike" dirty="0" smtClean="0">
                          <a:solidFill>
                            <a:srgbClr val="002060"/>
                          </a:solidFill>
                          <a:latin typeface="Arial" pitchFamily="34" charset="0"/>
                          <a:cs typeface="Arial" pitchFamily="34" charset="0"/>
                        </a:rPr>
                        <a:t>4029</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bg1"/>
                    </a:solidFill>
                  </a:tcPr>
                </a:tc>
                <a:tc>
                  <a:txBody>
                    <a:bodyPr/>
                    <a:lstStyle/>
                    <a:p>
                      <a:pPr algn="r" fontAlgn="b"/>
                      <a:r>
                        <a:rPr lang="en-US" sz="800" b="0" i="0" u="none" strike="noStrike">
                          <a:effectLst/>
                          <a:latin typeface="Arial Mon" panose="020B0500000000000000" pitchFamily="34" charset="0"/>
                        </a:rPr>
                        <a:t>4113</a:t>
                      </a:r>
                    </a:p>
                  </a:txBody>
                  <a:tcPr marL="9525" marR="9525" marT="9525" marB="0" anchor="b">
                    <a:solidFill>
                      <a:schemeClr val="bg1"/>
                    </a:solidFill>
                  </a:tcPr>
                </a:tc>
                <a:tc>
                  <a:txBody>
                    <a:bodyPr/>
                    <a:lstStyle/>
                    <a:p>
                      <a:pPr algn="ctr" fontAlgn="b"/>
                      <a:endParaRPr lang="en-US" sz="700" b="1" i="0" u="none" strike="noStrike" dirty="0">
                        <a:solidFill>
                          <a:schemeClr val="accent2"/>
                        </a:solidFill>
                        <a:latin typeface="Arial" pitchFamily="34" charset="0"/>
                        <a:cs typeface="Arial" pitchFamily="34" charset="0"/>
                      </a:endParaRPr>
                    </a:p>
                  </a:txBody>
                  <a:tcPr marL="9525" marR="9525" marT="9525" marB="0" anchor="ctr">
                    <a:solidFill>
                      <a:schemeClr val="bg1"/>
                    </a:solidFill>
                  </a:tcPr>
                </a:tc>
              </a:tr>
              <a:tr h="128045">
                <a:tc>
                  <a:txBody>
                    <a:bodyPr/>
                    <a:lstStyle/>
                    <a:p>
                      <a:pPr algn="l" fontAlgn="b"/>
                      <a:r>
                        <a:rPr lang="en-US" sz="700" b="0" i="0" u="none" strike="noStrike" dirty="0" err="1">
                          <a:solidFill>
                            <a:srgbClr val="002060"/>
                          </a:solidFill>
                          <a:effectLst/>
                          <a:latin typeface="Arial Mon" panose="020B0500000000000000" pitchFamily="34" charset="0"/>
                        </a:rPr>
                        <a:t>Ýðäýíýìàíäàë</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4933</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6038</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700" b="0" i="0" u="none" strike="noStrike" dirty="0" smtClean="0">
                          <a:solidFill>
                            <a:srgbClr val="002060"/>
                          </a:solidFill>
                          <a:latin typeface="Arial" pitchFamily="34" charset="0"/>
                          <a:cs typeface="Arial" pitchFamily="34" charset="0"/>
                        </a:rPr>
                        <a:t>6465</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700" b="0" i="0" u="none" strike="noStrike" dirty="0" smtClean="0">
                          <a:solidFill>
                            <a:srgbClr val="002060"/>
                          </a:solidFill>
                          <a:latin typeface="Arial" pitchFamily="34" charset="0"/>
                          <a:cs typeface="Arial" pitchFamily="34" charset="0"/>
                        </a:rPr>
                        <a:t>6099</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700" b="0" i="0" u="none" strike="noStrike" dirty="0" smtClean="0">
                          <a:solidFill>
                            <a:srgbClr val="002060"/>
                          </a:solidFill>
                          <a:latin typeface="Arial" pitchFamily="34" charset="0"/>
                          <a:cs typeface="Arial" pitchFamily="34" charset="0"/>
                        </a:rPr>
                        <a:t>5731</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5565</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b"/>
                      <a:r>
                        <a:rPr lang="en-US" sz="800" b="0" i="0" u="none" strike="noStrike" dirty="0">
                          <a:effectLst/>
                          <a:latin typeface="Arial Mon" panose="020B0500000000000000" pitchFamily="34" charset="0"/>
                        </a:rPr>
                        <a:t>5677</a:t>
                      </a:r>
                    </a:p>
                  </a:txBody>
                  <a:tcPr marL="9525" marR="9525" marT="9525" marB="0" anchor="b">
                    <a:solidFill>
                      <a:schemeClr val="accent1">
                        <a:lumMod val="20000"/>
                        <a:lumOff val="80000"/>
                      </a:schemeClr>
                    </a:solidFill>
                  </a:tcPr>
                </a:tc>
                <a:tc>
                  <a:txBody>
                    <a:bodyPr/>
                    <a:lstStyle/>
                    <a:p>
                      <a:pPr marL="0" marR="0" indent="0" algn="ctr" defTabSz="457383" rtl="0" eaLnBrk="1" fontAlgn="b" latinLnBrk="0" hangingPunct="1">
                        <a:lnSpc>
                          <a:spcPct val="100000"/>
                        </a:lnSpc>
                        <a:spcBef>
                          <a:spcPts val="0"/>
                        </a:spcBef>
                        <a:spcAft>
                          <a:spcPts val="0"/>
                        </a:spcAft>
                        <a:buClrTx/>
                        <a:buSzTx/>
                        <a:buFontTx/>
                        <a:buNone/>
                        <a:tabLst/>
                        <a:defRPr/>
                      </a:pPr>
                      <a:r>
                        <a:rPr lang="en-US" sz="700" b="1" i="0" u="none" strike="noStrike" dirty="0" smtClean="0">
                          <a:solidFill>
                            <a:schemeClr val="accent2"/>
                          </a:solidFill>
                          <a:latin typeface="Arial" pitchFamily="34" charset="0"/>
                          <a:cs typeface="Arial" pitchFamily="34" charset="0"/>
                        </a:rPr>
                        <a:t>IV</a:t>
                      </a:r>
                    </a:p>
                  </a:txBody>
                  <a:tcPr marL="9525" marR="9525" marT="9525" marB="0" anchor="ctr">
                    <a:solidFill>
                      <a:schemeClr val="accent1">
                        <a:lumMod val="20000"/>
                        <a:lumOff val="80000"/>
                      </a:schemeClr>
                    </a:solidFill>
                  </a:tcPr>
                </a:tc>
              </a:tr>
              <a:tr h="141348">
                <a:tc>
                  <a:txBody>
                    <a:bodyPr/>
                    <a:lstStyle/>
                    <a:p>
                      <a:pPr algn="ctr" rtl="0" fontAlgn="ctr"/>
                      <a:r>
                        <a:rPr lang="mn-MN" sz="700" u="none" strike="noStrike" dirty="0">
                          <a:solidFill>
                            <a:schemeClr val="bg1"/>
                          </a:solidFill>
                          <a:latin typeface="Arial" panose="020B0604020202020204" pitchFamily="34" charset="0"/>
                          <a:cs typeface="Arial" panose="020B0604020202020204" pitchFamily="34" charset="0"/>
                        </a:rPr>
                        <a:t>Нийт  </a:t>
                      </a:r>
                      <a:endParaRPr lang="mn-MN" sz="7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r" fontAlgn="ctr"/>
                      <a:r>
                        <a:rPr lang="en-US" sz="700" u="none" strike="noStrike" dirty="0" smtClean="0">
                          <a:solidFill>
                            <a:schemeClr val="bg1"/>
                          </a:solidFill>
                          <a:latin typeface="Arial" pitchFamily="34" charset="0"/>
                          <a:cs typeface="Arial" pitchFamily="34" charset="0"/>
                        </a:rPr>
                        <a:t>87354</a:t>
                      </a:r>
                      <a:endParaRPr lang="en-US" sz="7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r" fontAlgn="ctr"/>
                      <a:r>
                        <a:rPr lang="en-US" sz="700" b="0" i="0" u="none" strike="noStrike" dirty="0" smtClean="0">
                          <a:solidFill>
                            <a:schemeClr val="bg1"/>
                          </a:solidFill>
                          <a:latin typeface="Arial" pitchFamily="34" charset="0"/>
                          <a:cs typeface="Arial" pitchFamily="34" charset="0"/>
                        </a:rPr>
                        <a:t>100842</a:t>
                      </a:r>
                      <a:endParaRPr lang="en-US" sz="7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r" rtl="0" fontAlgn="ctr"/>
                      <a:r>
                        <a:rPr lang="en-US" sz="700" b="0" i="0" u="none" strike="noStrike" dirty="0" smtClean="0">
                          <a:solidFill>
                            <a:schemeClr val="bg1"/>
                          </a:solidFill>
                          <a:latin typeface="Arial" pitchFamily="34" charset="0"/>
                          <a:cs typeface="Arial" pitchFamily="34" charset="0"/>
                        </a:rPr>
                        <a:t>97618</a:t>
                      </a:r>
                      <a:endParaRPr lang="en-US" sz="7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r" rtl="0" fontAlgn="ctr"/>
                      <a:r>
                        <a:rPr lang="en-US" sz="700" b="0" i="0" u="none" strike="noStrike" dirty="0" smtClean="0">
                          <a:solidFill>
                            <a:schemeClr val="bg1"/>
                          </a:solidFill>
                          <a:latin typeface="Arial" pitchFamily="34" charset="0"/>
                          <a:cs typeface="Arial" pitchFamily="34" charset="0"/>
                        </a:rPr>
                        <a:t>91092</a:t>
                      </a:r>
                      <a:endParaRPr lang="en-US" sz="7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r" rtl="0" fontAlgn="ctr"/>
                      <a:r>
                        <a:rPr lang="en-US" sz="700" b="0" i="0" u="none" strike="noStrike" dirty="0" smtClean="0">
                          <a:solidFill>
                            <a:schemeClr val="bg1"/>
                          </a:solidFill>
                          <a:latin typeface="Arial" pitchFamily="34" charset="0"/>
                          <a:cs typeface="Arial" pitchFamily="34" charset="0"/>
                        </a:rPr>
                        <a:t>90986</a:t>
                      </a:r>
                      <a:endParaRPr lang="en-US" sz="7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r" fontAlgn="ctr"/>
                      <a:r>
                        <a:rPr lang="en-US" sz="700" b="0" i="0" u="none" strike="noStrike" dirty="0" smtClean="0">
                          <a:solidFill>
                            <a:schemeClr val="bg1"/>
                          </a:solidFill>
                          <a:latin typeface="Arial" pitchFamily="34" charset="0"/>
                          <a:cs typeface="Arial" pitchFamily="34" charset="0"/>
                        </a:rPr>
                        <a:t>92266</a:t>
                      </a:r>
                      <a:endParaRPr lang="en-US" sz="7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r" fontAlgn="ctr"/>
                      <a:r>
                        <a:rPr lang="en-US" sz="700" b="0" i="0" u="none" strike="noStrike" dirty="0" smtClean="0">
                          <a:solidFill>
                            <a:schemeClr val="bg1"/>
                          </a:solidFill>
                          <a:latin typeface="Arial" pitchFamily="34" charset="0"/>
                          <a:cs typeface="Arial" pitchFamily="34" charset="0"/>
                        </a:rPr>
                        <a:t>94923</a:t>
                      </a:r>
                      <a:endParaRPr lang="en-US" sz="7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fontAlgn="ctr"/>
                      <a:endParaRPr lang="en-US" sz="7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extLst>
                  <a:ext uri="{0D108BD9-81ED-4DB2-BD59-A6C34878D82A}">
                    <a16:rowId xmlns="" xmlns:a16="http://schemas.microsoft.com/office/drawing/2014/main" val="10016"/>
                  </a:ext>
                </a:extLst>
              </a:tr>
            </a:tbl>
          </a:graphicData>
        </a:graphic>
      </p:graphicFrame>
      <p:sp>
        <p:nvSpPr>
          <p:cNvPr id="13" name="Rectangle: Rounded Corners 12">
            <a:extLst>
              <a:ext uri="{FF2B5EF4-FFF2-40B4-BE49-F238E27FC236}">
                <a16:creationId xmlns="" xmlns:a16="http://schemas.microsoft.com/office/drawing/2014/main" id="{37B57453-6068-488D-96F3-787BB5154CA1}"/>
              </a:ext>
            </a:extLst>
          </p:cNvPr>
          <p:cNvSpPr/>
          <p:nvPr/>
        </p:nvSpPr>
        <p:spPr>
          <a:xfrm>
            <a:off x="3643233" y="604838"/>
            <a:ext cx="371555" cy="249385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nvGrpSpPr>
          <p:cNvPr id="14" name="Group 13">
            <a:extLst>
              <a:ext uri="{FF2B5EF4-FFF2-40B4-BE49-F238E27FC236}">
                <a16:creationId xmlns="" xmlns:a16="http://schemas.microsoft.com/office/drawing/2014/main" id="{D466D17A-E1D2-4C12-82CB-BF6A000F7079}"/>
              </a:ext>
            </a:extLst>
          </p:cNvPr>
          <p:cNvGrpSpPr/>
          <p:nvPr/>
        </p:nvGrpSpPr>
        <p:grpSpPr>
          <a:xfrm>
            <a:off x="159171" y="3181417"/>
            <a:ext cx="4778477" cy="180000"/>
            <a:chOff x="159171" y="3181417"/>
            <a:chExt cx="4778477" cy="180000"/>
          </a:xfrm>
        </p:grpSpPr>
        <p:sp>
          <p:nvSpPr>
            <p:cNvPr id="15" name="Rectangle: Rounded Corners 14">
              <a:extLst>
                <a:ext uri="{FF2B5EF4-FFF2-40B4-BE49-F238E27FC236}">
                  <a16:creationId xmlns="" xmlns:a16="http://schemas.microsoft.com/office/drawing/2014/main" id="{75F7AD87-1038-4528-8BFD-2F24E8F29B66}"/>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20</a:t>
              </a:r>
              <a:endParaRPr lang="mn-MN" sz="900" dirty="0">
                <a:solidFill>
                  <a:srgbClr val="002060"/>
                </a:solidFill>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 xmlns:a16="http://schemas.microsoft.com/office/drawing/2014/main" id="{6EA96BAA-ECB0-4B7F-AB75-CDDFE2A994AA}"/>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 xmlns:a16="http://schemas.microsoft.com/office/drawing/2014/main" id="{4E742661-9B25-4071-B4A1-1045D09302EA}"/>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Tree>
    <p:extLst>
      <p:ext uri="{BB962C8B-B14F-4D97-AF65-F5344CB8AC3E}">
        <p14:creationId xmlns:p14="http://schemas.microsoft.com/office/powerpoint/2010/main" val="36098335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 xmlns:a16="http://schemas.microsoft.com/office/drawing/2014/main" id="{29832590-F6BE-44BF-B89E-7A36F3AAC638}"/>
              </a:ext>
            </a:extLst>
          </p:cNvPr>
          <p:cNvGrpSpPr/>
          <p:nvPr/>
        </p:nvGrpSpPr>
        <p:grpSpPr>
          <a:xfrm>
            <a:off x="359227" y="69171"/>
            <a:ext cx="4517294" cy="215444"/>
            <a:chOff x="359227" y="69171"/>
            <a:chExt cx="4517294" cy="215444"/>
          </a:xfrm>
        </p:grpSpPr>
        <p:cxnSp>
          <p:nvCxnSpPr>
            <p:cNvPr id="4" name="Straight Connector 3">
              <a:extLst>
                <a:ext uri="{FF2B5EF4-FFF2-40B4-BE49-F238E27FC236}">
                  <a16:creationId xmlns="" xmlns:a16="http://schemas.microsoft.com/office/drawing/2014/main" id="{3C4D6C66-4042-49C1-BDD8-50AC3BF273F4}"/>
                </a:ext>
              </a:extLst>
            </p:cNvPr>
            <p:cNvCxnSpPr>
              <a:cxnSpLocks/>
            </p:cNvCxnSpPr>
            <p:nvPr/>
          </p:nvCxnSpPr>
          <p:spPr>
            <a:xfrm flipH="1">
              <a:off x="359227" y="176893"/>
              <a:ext cx="396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 xmlns:a16="http://schemas.microsoft.com/office/drawing/2014/main" id="{98C6ECB6-45EC-493C-8C47-21AB21A72AEA}"/>
                </a:ext>
              </a:extLst>
            </p:cNvPr>
            <p:cNvSpPr txBox="1"/>
            <p:nvPr/>
          </p:nvSpPr>
          <p:spPr>
            <a:xfrm>
              <a:off x="4308737" y="69171"/>
              <a:ext cx="567784"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ХҮН АМ</a:t>
              </a:r>
            </a:p>
          </p:txBody>
        </p:sp>
      </p:grpSp>
      <p:sp>
        <p:nvSpPr>
          <p:cNvPr id="10" name="TextBox 9">
            <a:extLst>
              <a:ext uri="{FF2B5EF4-FFF2-40B4-BE49-F238E27FC236}">
                <a16:creationId xmlns="" xmlns:a16="http://schemas.microsoft.com/office/drawing/2014/main" id="{4BAD6027-B1DB-4710-B516-D21997F6FCC7}"/>
              </a:ext>
            </a:extLst>
          </p:cNvPr>
          <p:cNvSpPr txBox="1"/>
          <p:nvPr/>
        </p:nvSpPr>
        <p:spPr>
          <a:xfrm>
            <a:off x="359227" y="237122"/>
            <a:ext cx="1526380" cy="215444"/>
          </a:xfrm>
          <a:prstGeom prst="rect">
            <a:avLst/>
          </a:prstGeom>
          <a:noFill/>
        </p:spPr>
        <p:txBody>
          <a:bodyPr wrap="none" rtlCol="0">
            <a:spAutoFit/>
          </a:bodyPr>
          <a:lstStyle/>
          <a:p>
            <a:r>
              <a:rPr lang="mn-MN" sz="800" dirty="0">
                <a:solidFill>
                  <a:srgbClr val="002060"/>
                </a:solidFill>
                <a:latin typeface="Arial" panose="020B0604020202020204" pitchFamily="34" charset="0"/>
                <a:cs typeface="Arial" panose="020B0604020202020204" pitchFamily="34" charset="0"/>
              </a:rPr>
              <a:t>Өрх, сумаар 2005 – 2017 он</a:t>
            </a:r>
          </a:p>
        </p:txBody>
      </p:sp>
      <p:graphicFrame>
        <p:nvGraphicFramePr>
          <p:cNvPr id="14" name="Table 13">
            <a:extLst>
              <a:ext uri="{FF2B5EF4-FFF2-40B4-BE49-F238E27FC236}">
                <a16:creationId xmlns="" xmlns:a16="http://schemas.microsoft.com/office/drawing/2014/main" id="{A4F65D30-4C0F-41DD-9533-FF86F133FDA5}"/>
              </a:ext>
            </a:extLst>
          </p:cNvPr>
          <p:cNvGraphicFramePr>
            <a:graphicFrameLocks noGrp="1"/>
          </p:cNvGraphicFramePr>
          <p:nvPr>
            <p:extLst>
              <p:ext uri="{D42A27DB-BD31-4B8C-83A1-F6EECF244321}">
                <p14:modId xmlns:p14="http://schemas.microsoft.com/office/powerpoint/2010/main" val="138855971"/>
              </p:ext>
            </p:extLst>
          </p:nvPr>
        </p:nvGraphicFramePr>
        <p:xfrm>
          <a:off x="73014" y="409852"/>
          <a:ext cx="4746635" cy="2779036"/>
        </p:xfrm>
        <a:graphic>
          <a:graphicData uri="http://schemas.openxmlformats.org/drawingml/2006/table">
            <a:tbl>
              <a:tblPr>
                <a:tableStyleId>{2D5ABB26-0587-4C30-8999-92F81FD0307C}</a:tableStyleId>
              </a:tblPr>
              <a:tblGrid>
                <a:gridCol w="927792">
                  <a:extLst>
                    <a:ext uri="{9D8B030D-6E8A-4147-A177-3AD203B41FA5}">
                      <a16:colId xmlns="" xmlns:a16="http://schemas.microsoft.com/office/drawing/2014/main" val="20000"/>
                    </a:ext>
                  </a:extLst>
                </a:gridCol>
                <a:gridCol w="599034">
                  <a:extLst>
                    <a:ext uri="{9D8B030D-6E8A-4147-A177-3AD203B41FA5}">
                      <a16:colId xmlns="" xmlns:a16="http://schemas.microsoft.com/office/drawing/2014/main" val="20001"/>
                    </a:ext>
                  </a:extLst>
                </a:gridCol>
                <a:gridCol w="599034">
                  <a:extLst>
                    <a:ext uri="{9D8B030D-6E8A-4147-A177-3AD203B41FA5}">
                      <a16:colId xmlns="" xmlns:a16="http://schemas.microsoft.com/office/drawing/2014/main" val="20002"/>
                    </a:ext>
                  </a:extLst>
                </a:gridCol>
                <a:gridCol w="599034">
                  <a:extLst>
                    <a:ext uri="{9D8B030D-6E8A-4147-A177-3AD203B41FA5}">
                      <a16:colId xmlns="" xmlns:a16="http://schemas.microsoft.com/office/drawing/2014/main" val="20003"/>
                    </a:ext>
                  </a:extLst>
                </a:gridCol>
                <a:gridCol w="599034">
                  <a:extLst>
                    <a:ext uri="{9D8B030D-6E8A-4147-A177-3AD203B41FA5}">
                      <a16:colId xmlns="" xmlns:a16="http://schemas.microsoft.com/office/drawing/2014/main" val="20004"/>
                    </a:ext>
                  </a:extLst>
                </a:gridCol>
                <a:gridCol w="599034">
                  <a:extLst>
                    <a:ext uri="{9D8B030D-6E8A-4147-A177-3AD203B41FA5}">
                      <a16:colId xmlns="" xmlns:a16="http://schemas.microsoft.com/office/drawing/2014/main" val="1763376583"/>
                    </a:ext>
                  </a:extLst>
                </a:gridCol>
                <a:gridCol w="823673">
                  <a:extLst>
                    <a:ext uri="{9D8B030D-6E8A-4147-A177-3AD203B41FA5}">
                      <a16:colId xmlns="" xmlns:a16="http://schemas.microsoft.com/office/drawing/2014/main" val="1905444225"/>
                    </a:ext>
                  </a:extLst>
                </a:gridCol>
              </a:tblGrid>
              <a:tr h="141486">
                <a:tc>
                  <a:txBody>
                    <a:bodyPr/>
                    <a:lstStyle/>
                    <a:p>
                      <a:pPr algn="ctr" fontAlgn="ctr"/>
                      <a:r>
                        <a:rPr lang="en-US" sz="1000" u="none" strike="noStrike" dirty="0">
                          <a:solidFill>
                            <a:schemeClr val="bg1"/>
                          </a:solidFill>
                          <a:latin typeface="Arial" panose="020B0604020202020204" pitchFamily="34" charset="0"/>
                          <a:cs typeface="Arial" panose="020B0604020202020204" pitchFamily="34" charset="0"/>
                        </a:rPr>
                        <a:t> </a:t>
                      </a:r>
                      <a:r>
                        <a:rPr lang="mn-MN" sz="1000" u="none" strike="noStrike" dirty="0">
                          <a:solidFill>
                            <a:schemeClr val="bg1"/>
                          </a:solidFill>
                          <a:latin typeface="Arial" panose="020B0604020202020204" pitchFamily="34" charset="0"/>
                          <a:cs typeface="Arial" panose="020B0604020202020204" pitchFamily="34" charset="0"/>
                        </a:rPr>
                        <a:t>Сумдын нэр</a:t>
                      </a:r>
                      <a:endParaRPr lang="en-US" sz="10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fontAlgn="b"/>
                      <a:r>
                        <a:rPr lang="en-US" sz="1000" u="none" strike="noStrike" dirty="0">
                          <a:solidFill>
                            <a:schemeClr val="bg1"/>
                          </a:solidFill>
                          <a:latin typeface="Arial" pitchFamily="34" charset="0"/>
                          <a:cs typeface="Arial" pitchFamily="34" charset="0"/>
                        </a:rPr>
                        <a:t>2005</a:t>
                      </a:r>
                      <a:endParaRPr lang="en-US" sz="1000" b="1" i="0" u="none" strike="noStrike" dirty="0">
                        <a:solidFill>
                          <a:schemeClr val="bg1"/>
                        </a:solidFill>
                        <a:latin typeface="Arial" pitchFamily="34" charset="0"/>
                        <a:cs typeface="Arial" pitchFamily="34" charset="0"/>
                      </a:endParaRPr>
                    </a:p>
                  </a:txBody>
                  <a:tcPr marL="9525" marR="9525" marT="9525" marB="0" anchor="b">
                    <a:solidFill>
                      <a:schemeClr val="accent1"/>
                    </a:solidFill>
                  </a:tcPr>
                </a:tc>
                <a:tc>
                  <a:txBody>
                    <a:bodyPr/>
                    <a:lstStyle/>
                    <a:p>
                      <a:pPr algn="ctr" fontAlgn="b"/>
                      <a:r>
                        <a:rPr lang="en-US" sz="1000" u="none" strike="noStrike" dirty="0">
                          <a:solidFill>
                            <a:schemeClr val="bg1"/>
                          </a:solidFill>
                          <a:latin typeface="Arial" pitchFamily="34" charset="0"/>
                          <a:cs typeface="Arial" pitchFamily="34" charset="0"/>
                        </a:rPr>
                        <a:t>2010</a:t>
                      </a:r>
                      <a:endParaRPr lang="en-US" sz="1000" b="1" i="0" u="none" strike="noStrike" dirty="0">
                        <a:solidFill>
                          <a:schemeClr val="bg1"/>
                        </a:solidFill>
                        <a:latin typeface="Arial" pitchFamily="34" charset="0"/>
                        <a:cs typeface="Arial" pitchFamily="34" charset="0"/>
                      </a:endParaRPr>
                    </a:p>
                  </a:txBody>
                  <a:tcPr marL="9525" marR="9525" marT="9525" marB="0" anchor="b">
                    <a:solidFill>
                      <a:schemeClr val="accent1"/>
                    </a:solidFill>
                  </a:tcPr>
                </a:tc>
                <a:tc>
                  <a:txBody>
                    <a:bodyPr/>
                    <a:lstStyle/>
                    <a:p>
                      <a:pPr algn="ctr" fontAlgn="b"/>
                      <a:r>
                        <a:rPr lang="en-US" sz="1000" u="none" strike="noStrike" dirty="0">
                          <a:solidFill>
                            <a:schemeClr val="bg1"/>
                          </a:solidFill>
                          <a:latin typeface="Arial" pitchFamily="34" charset="0"/>
                          <a:cs typeface="Arial" pitchFamily="34" charset="0"/>
                        </a:rPr>
                        <a:t>2015</a:t>
                      </a:r>
                      <a:endParaRPr lang="en-US" sz="1000" b="1" i="0" u="none" strike="noStrike" dirty="0">
                        <a:solidFill>
                          <a:schemeClr val="bg1"/>
                        </a:solidFill>
                        <a:latin typeface="Arial" pitchFamily="34" charset="0"/>
                        <a:cs typeface="Arial" pitchFamily="34" charset="0"/>
                      </a:endParaRPr>
                    </a:p>
                  </a:txBody>
                  <a:tcPr marL="9525" marR="9525" marT="9525" marB="0" anchor="b">
                    <a:solidFill>
                      <a:schemeClr val="accent1"/>
                    </a:solidFill>
                  </a:tcPr>
                </a:tc>
                <a:tc>
                  <a:txBody>
                    <a:bodyPr/>
                    <a:lstStyle/>
                    <a:p>
                      <a:pPr algn="ctr" fontAlgn="b"/>
                      <a:r>
                        <a:rPr lang="en-US" sz="1000" u="none" strike="noStrike" dirty="0">
                          <a:solidFill>
                            <a:schemeClr val="bg1"/>
                          </a:solidFill>
                          <a:latin typeface="Arial" pitchFamily="34" charset="0"/>
                          <a:cs typeface="Arial" pitchFamily="34" charset="0"/>
                        </a:rPr>
                        <a:t>2016</a:t>
                      </a:r>
                      <a:endParaRPr lang="en-US" sz="1000" b="1" i="0" u="none" strike="noStrike" dirty="0">
                        <a:solidFill>
                          <a:schemeClr val="bg1"/>
                        </a:solidFill>
                        <a:latin typeface="Arial" pitchFamily="34" charset="0"/>
                        <a:cs typeface="Arial" pitchFamily="34" charset="0"/>
                      </a:endParaRPr>
                    </a:p>
                  </a:txBody>
                  <a:tcPr marL="9525" marR="9525" marT="9525" marB="0" anchor="b">
                    <a:solidFill>
                      <a:schemeClr val="accent1"/>
                    </a:solidFill>
                  </a:tcPr>
                </a:tc>
                <a:tc>
                  <a:txBody>
                    <a:bodyPr/>
                    <a:lstStyle/>
                    <a:p>
                      <a:pPr algn="ctr" fontAlgn="b"/>
                      <a:r>
                        <a:rPr lang="en-US" sz="1000" u="none" strike="noStrike" dirty="0">
                          <a:solidFill>
                            <a:schemeClr val="bg1"/>
                          </a:solidFill>
                          <a:latin typeface="Arial" pitchFamily="34" charset="0"/>
                          <a:cs typeface="Arial" pitchFamily="34" charset="0"/>
                        </a:rPr>
                        <a:t>2017</a:t>
                      </a:r>
                      <a:endParaRPr lang="en-US" sz="1000" b="1" i="0" u="none" strike="noStrike" dirty="0">
                        <a:solidFill>
                          <a:schemeClr val="bg1"/>
                        </a:solidFill>
                        <a:latin typeface="Arial" pitchFamily="34" charset="0"/>
                        <a:cs typeface="Arial" pitchFamily="34" charset="0"/>
                      </a:endParaRPr>
                    </a:p>
                  </a:txBody>
                  <a:tcPr marL="9525" marR="9525" marT="9525" marB="0" anchor="b">
                    <a:solidFill>
                      <a:schemeClr val="accent1"/>
                    </a:solidFill>
                  </a:tcPr>
                </a:tc>
                <a:tc>
                  <a:txBody>
                    <a:bodyPr/>
                    <a:lstStyle/>
                    <a:p>
                      <a:pPr algn="ctr" fontAlgn="b"/>
                      <a:r>
                        <a:rPr lang="mn-MN" sz="1000" b="0" i="0" u="none" strike="noStrike" dirty="0">
                          <a:solidFill>
                            <a:schemeClr val="bg1"/>
                          </a:solidFill>
                          <a:latin typeface="Arial" pitchFamily="34" charset="0"/>
                          <a:cs typeface="Arial" pitchFamily="34" charset="0"/>
                        </a:rPr>
                        <a:t>Эрэмбэ</a:t>
                      </a:r>
                      <a:endParaRPr lang="en-US" sz="10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extLst>
                  <a:ext uri="{0D108BD9-81ED-4DB2-BD59-A6C34878D82A}">
                    <a16:rowId xmlns="" xmlns:a16="http://schemas.microsoft.com/office/drawing/2014/main" val="10000"/>
                  </a:ext>
                </a:extLst>
              </a:tr>
              <a:tr h="148144">
                <a:tc>
                  <a:txBody>
                    <a:bodyPr/>
                    <a:lstStyle/>
                    <a:p>
                      <a:pPr algn="l" fontAlgn="b"/>
                      <a:r>
                        <a:rPr lang="en-US" sz="700" b="0" i="0" u="none" strike="noStrike" dirty="0" err="1">
                          <a:solidFill>
                            <a:srgbClr val="002060"/>
                          </a:solidFill>
                          <a:effectLst/>
                          <a:latin typeface="Arial Mon" panose="020B0500000000000000" pitchFamily="34" charset="0"/>
                        </a:rPr>
                        <a:t>Ýðäýíýáóëãàí</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4399</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5470</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5707</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5812</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b"/>
                      <a:r>
                        <a:rPr lang="en-US" sz="700" b="0" i="0" u="none" strike="noStrike" dirty="0">
                          <a:solidFill>
                            <a:srgbClr val="002060"/>
                          </a:solidFill>
                          <a:effectLst/>
                          <a:latin typeface="Arial Mon" panose="020B0500000000000000" pitchFamily="34" charset="0"/>
                        </a:rPr>
                        <a:t>5872</a:t>
                      </a:r>
                    </a:p>
                  </a:txBody>
                  <a:tcPr marL="9525" marR="9525" marT="9525" marB="0" anchor="b">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1" i="0" u="none" strike="noStrike" dirty="0">
                          <a:solidFill>
                            <a:schemeClr val="accent2"/>
                          </a:solidFill>
                          <a:latin typeface="Arial" pitchFamily="34" charset="0"/>
                          <a:cs typeface="Arial" pitchFamily="34" charset="0"/>
                        </a:rPr>
                        <a:t>I</a:t>
                      </a:r>
                      <a:r>
                        <a:rPr lang="mn-MN" sz="700" b="1" i="0" u="none" strike="noStrike" dirty="0">
                          <a:solidFill>
                            <a:schemeClr val="accent2"/>
                          </a:solidFill>
                          <a:latin typeface="Arial" pitchFamily="34" charset="0"/>
                          <a:cs typeface="Arial" pitchFamily="34" charset="0"/>
                        </a:rPr>
                        <a:t> </a:t>
                      </a:r>
                      <a:r>
                        <a:rPr lang="mn-MN" sz="700" b="0" i="0" u="none" strike="noStrike" dirty="0">
                          <a:solidFill>
                            <a:schemeClr val="accent2"/>
                          </a:solidFill>
                          <a:latin typeface="Arial" pitchFamily="34" charset="0"/>
                          <a:cs typeface="Arial" pitchFamily="34" charset="0"/>
                        </a:rPr>
                        <a:t>хамгийн их</a:t>
                      </a:r>
                      <a:endParaRPr lang="en-US" sz="700" b="0" i="0" u="none" strike="noStrike" dirty="0">
                        <a:solidFill>
                          <a:schemeClr val="accent2"/>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10001"/>
                  </a:ext>
                </a:extLst>
              </a:tr>
              <a:tr h="128169">
                <a:tc>
                  <a:txBody>
                    <a:bodyPr/>
                    <a:lstStyle/>
                    <a:p>
                      <a:pPr algn="l" fontAlgn="b"/>
                      <a:r>
                        <a:rPr lang="en-US" sz="700" b="0" i="0" u="none" strike="noStrike" dirty="0" err="1">
                          <a:solidFill>
                            <a:srgbClr val="002060"/>
                          </a:solidFill>
                          <a:effectLst/>
                          <a:latin typeface="Arial Mon" panose="020B0500000000000000" pitchFamily="34" charset="0"/>
                        </a:rPr>
                        <a:t>Áàòöýíãýë</a:t>
                      </a:r>
                      <a:endParaRPr lang="en-US" sz="700" b="0" i="0" u="none" strike="noStrike" dirty="0">
                        <a:solidFill>
                          <a:srgbClr val="002060"/>
                        </a:solidFill>
                        <a:effectLst/>
                        <a:latin typeface="Arial Mon" panose="020B0500000000000000" pitchFamily="34" charset="0"/>
                      </a:endParaRPr>
                    </a:p>
                  </a:txBody>
                  <a:tcPr marL="9525" marR="9525" marT="9525" marB="0" anchor="b"/>
                </a:tc>
                <a:tc>
                  <a:txBody>
                    <a:bodyPr/>
                    <a:lstStyle/>
                    <a:p>
                      <a:pPr algn="r" fontAlgn="ctr"/>
                      <a:r>
                        <a:rPr lang="en-US" sz="700" b="0" i="0" u="none" strike="noStrike" dirty="0" smtClean="0">
                          <a:solidFill>
                            <a:srgbClr val="002060"/>
                          </a:solidFill>
                          <a:latin typeface="Arial" pitchFamily="34" charset="0"/>
                          <a:cs typeface="Arial" pitchFamily="34" charset="0"/>
                        </a:rPr>
                        <a:t>1112</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700" b="0" i="0" u="none" strike="noStrike" dirty="0" smtClean="0">
                          <a:solidFill>
                            <a:srgbClr val="002060"/>
                          </a:solidFill>
                          <a:latin typeface="Arial" pitchFamily="34" charset="0"/>
                          <a:cs typeface="Arial" pitchFamily="34" charset="0"/>
                        </a:rPr>
                        <a:t>1151</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700" b="0" i="0" u="none" strike="noStrike" dirty="0" smtClean="0">
                          <a:solidFill>
                            <a:srgbClr val="002060"/>
                          </a:solidFill>
                          <a:latin typeface="Arial" pitchFamily="34" charset="0"/>
                          <a:cs typeface="Arial" pitchFamily="34" charset="0"/>
                        </a:rPr>
                        <a:t>1141</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700" b="0" i="0" u="none" strike="noStrike" dirty="0" smtClean="0">
                          <a:solidFill>
                            <a:srgbClr val="002060"/>
                          </a:solidFill>
                          <a:latin typeface="Arial" pitchFamily="34" charset="0"/>
                          <a:cs typeface="Arial" pitchFamily="34" charset="0"/>
                        </a:rPr>
                        <a:t>1173</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b"/>
                      <a:r>
                        <a:rPr lang="en-US" sz="700" b="0" i="0" u="none" strike="noStrike">
                          <a:solidFill>
                            <a:srgbClr val="002060"/>
                          </a:solidFill>
                          <a:effectLst/>
                          <a:latin typeface="Arial Mon" panose="020B0500000000000000" pitchFamily="34" charset="0"/>
                        </a:rPr>
                        <a:t>1164</a:t>
                      </a:r>
                    </a:p>
                  </a:txBody>
                  <a:tcPr marL="9525" marR="9525" marT="9525" marB="0" anchor="b"/>
                </a:tc>
                <a:tc>
                  <a:txBody>
                    <a:bodyPr/>
                    <a:lstStyle/>
                    <a:p>
                      <a:pPr algn="ctr" fontAlgn="ctr"/>
                      <a:endParaRPr lang="en-US" sz="700" b="0" i="0" u="none" strike="noStrike" dirty="0">
                        <a:solidFill>
                          <a:srgbClr val="002060"/>
                        </a:solidFill>
                        <a:latin typeface="Arial" pitchFamily="34" charset="0"/>
                        <a:cs typeface="Arial" pitchFamily="34" charset="0"/>
                      </a:endParaRPr>
                    </a:p>
                  </a:txBody>
                  <a:tcPr marL="9525" marR="9525" marT="9525" marB="0" anchor="ctr"/>
                </a:tc>
                <a:extLst>
                  <a:ext uri="{0D108BD9-81ED-4DB2-BD59-A6C34878D82A}">
                    <a16:rowId xmlns="" xmlns:a16="http://schemas.microsoft.com/office/drawing/2014/main" val="10002"/>
                  </a:ext>
                </a:extLst>
              </a:tr>
              <a:tr h="128169">
                <a:tc>
                  <a:txBody>
                    <a:bodyPr/>
                    <a:lstStyle/>
                    <a:p>
                      <a:pPr algn="l" fontAlgn="b"/>
                      <a:r>
                        <a:rPr lang="en-US" sz="700" b="0" i="0" u="none" strike="noStrike" dirty="0" err="1">
                          <a:solidFill>
                            <a:srgbClr val="002060"/>
                          </a:solidFill>
                          <a:effectLst/>
                          <a:latin typeface="Arial Mon" panose="020B0500000000000000" pitchFamily="34" charset="0"/>
                        </a:rPr>
                        <a:t>Áóëãàí</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709</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789</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820</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865</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b"/>
                      <a:r>
                        <a:rPr lang="en-US" sz="700" b="0" i="0" u="none" strike="noStrike">
                          <a:solidFill>
                            <a:srgbClr val="002060"/>
                          </a:solidFill>
                          <a:effectLst/>
                          <a:latin typeface="Arial Mon" panose="020B0500000000000000" pitchFamily="34" charset="0"/>
                        </a:rPr>
                        <a:t>897</a:t>
                      </a:r>
                    </a:p>
                  </a:txBody>
                  <a:tcPr marL="9525" marR="9525" marT="9525" marB="0" anchor="b">
                    <a:solidFill>
                      <a:schemeClr val="accent1">
                        <a:lumMod val="20000"/>
                        <a:lumOff val="80000"/>
                      </a:schemeClr>
                    </a:solidFill>
                  </a:tcPr>
                </a:tc>
                <a:tc>
                  <a:txBody>
                    <a:bodyPr/>
                    <a:lstStyle/>
                    <a:p>
                      <a:pPr algn="ctr" fontAlgn="ct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10003"/>
                  </a:ext>
                </a:extLst>
              </a:tr>
              <a:tr h="128169">
                <a:tc>
                  <a:txBody>
                    <a:bodyPr/>
                    <a:lstStyle/>
                    <a:p>
                      <a:pPr algn="l" fontAlgn="b"/>
                      <a:r>
                        <a:rPr lang="en-US" sz="700" b="0" i="0" u="none" strike="noStrike" dirty="0" err="1">
                          <a:solidFill>
                            <a:srgbClr val="002060"/>
                          </a:solidFill>
                          <a:effectLst/>
                          <a:latin typeface="Arial Mon" panose="020B0500000000000000" pitchFamily="34" charset="0"/>
                        </a:rPr>
                        <a:t>Æàðãàëàíò</a:t>
                      </a:r>
                      <a:endParaRPr lang="en-US" sz="700" b="0" i="0" u="none" strike="noStrike" dirty="0">
                        <a:solidFill>
                          <a:srgbClr val="002060"/>
                        </a:solidFill>
                        <a:effectLst/>
                        <a:latin typeface="Arial Mon" panose="020B0500000000000000" pitchFamily="34" charset="0"/>
                      </a:endParaRPr>
                    </a:p>
                  </a:txBody>
                  <a:tcPr marL="9525" marR="9525" marT="9525" marB="0" anchor="b"/>
                </a:tc>
                <a:tc>
                  <a:txBody>
                    <a:bodyPr/>
                    <a:lstStyle/>
                    <a:p>
                      <a:pPr algn="r" fontAlgn="ctr"/>
                      <a:r>
                        <a:rPr lang="en-US" sz="700" b="0" i="0" u="none" strike="noStrike" dirty="0" smtClean="0">
                          <a:solidFill>
                            <a:srgbClr val="002060"/>
                          </a:solidFill>
                          <a:latin typeface="Arial" pitchFamily="34" charset="0"/>
                          <a:cs typeface="Arial" pitchFamily="34" charset="0"/>
                        </a:rPr>
                        <a:t>1103</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700" b="0" i="0" u="none" strike="noStrike" dirty="0" smtClean="0">
                          <a:solidFill>
                            <a:srgbClr val="002060"/>
                          </a:solidFill>
                          <a:latin typeface="Arial" pitchFamily="34" charset="0"/>
                          <a:cs typeface="Arial" pitchFamily="34" charset="0"/>
                        </a:rPr>
                        <a:t>1205</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700" b="0" i="0" u="none" strike="noStrike" dirty="0" smtClean="0">
                          <a:solidFill>
                            <a:srgbClr val="002060"/>
                          </a:solidFill>
                          <a:latin typeface="Arial" pitchFamily="34" charset="0"/>
                          <a:cs typeface="Arial" pitchFamily="34" charset="0"/>
                        </a:rPr>
                        <a:t>1208</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700" b="0" i="0" u="none" strike="noStrike" dirty="0" smtClean="0">
                          <a:solidFill>
                            <a:srgbClr val="002060"/>
                          </a:solidFill>
                          <a:latin typeface="Arial" pitchFamily="34" charset="0"/>
                          <a:cs typeface="Arial" pitchFamily="34" charset="0"/>
                        </a:rPr>
                        <a:t>1207</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b"/>
                      <a:r>
                        <a:rPr lang="en-US" sz="700" b="0" i="0" u="none" strike="noStrike">
                          <a:solidFill>
                            <a:srgbClr val="002060"/>
                          </a:solidFill>
                          <a:effectLst/>
                          <a:latin typeface="Arial Mon" panose="020B0500000000000000" pitchFamily="34" charset="0"/>
                        </a:rPr>
                        <a:t>1221</a:t>
                      </a:r>
                    </a:p>
                  </a:txBody>
                  <a:tcPr marL="9525" marR="9525" marT="9525" marB="0" anchor="b"/>
                </a:tc>
                <a:tc>
                  <a:txBody>
                    <a:bodyPr/>
                    <a:lstStyle/>
                    <a:p>
                      <a:pPr algn="ctr" fontAlgn="ctr"/>
                      <a:endParaRPr lang="en-US" sz="700" b="0" i="0" u="none" strike="noStrike" dirty="0">
                        <a:solidFill>
                          <a:srgbClr val="002060"/>
                        </a:solidFill>
                        <a:latin typeface="Arial" pitchFamily="34" charset="0"/>
                        <a:cs typeface="Arial" pitchFamily="34" charset="0"/>
                      </a:endParaRPr>
                    </a:p>
                  </a:txBody>
                  <a:tcPr marL="9525" marR="9525" marT="9525" marB="0" anchor="ctr"/>
                </a:tc>
                <a:extLst>
                  <a:ext uri="{0D108BD9-81ED-4DB2-BD59-A6C34878D82A}">
                    <a16:rowId xmlns="" xmlns:a16="http://schemas.microsoft.com/office/drawing/2014/main" val="10004"/>
                  </a:ext>
                </a:extLst>
              </a:tr>
              <a:tr h="128169">
                <a:tc>
                  <a:txBody>
                    <a:bodyPr/>
                    <a:lstStyle/>
                    <a:p>
                      <a:pPr algn="l" fontAlgn="b"/>
                      <a:r>
                        <a:rPr lang="en-US" sz="700" b="0" i="0" u="none" strike="noStrike" dirty="0" err="1">
                          <a:solidFill>
                            <a:srgbClr val="002060"/>
                          </a:solidFill>
                          <a:effectLst/>
                          <a:latin typeface="Arial Mon" panose="020B0500000000000000" pitchFamily="34" charset="0"/>
                        </a:rPr>
                        <a:t>Èõòàìèð</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1383</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1468</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1497</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1528</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b"/>
                      <a:r>
                        <a:rPr lang="en-US" sz="700" b="0" i="0" u="none" strike="noStrike" dirty="0">
                          <a:solidFill>
                            <a:srgbClr val="002060"/>
                          </a:solidFill>
                          <a:effectLst/>
                          <a:latin typeface="Arial Mon" panose="020B0500000000000000" pitchFamily="34" charset="0"/>
                        </a:rPr>
                        <a:t>1563</a:t>
                      </a:r>
                    </a:p>
                  </a:txBody>
                  <a:tcPr marL="9525" marR="9525" marT="9525" marB="0" anchor="b">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1" i="0" u="none" strike="noStrike" dirty="0">
                          <a:solidFill>
                            <a:schemeClr val="accent2"/>
                          </a:solidFill>
                          <a:latin typeface="Arial" pitchFamily="34" charset="0"/>
                          <a:cs typeface="Arial" pitchFamily="34" charset="0"/>
                        </a:rPr>
                        <a:t>IV</a:t>
                      </a: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10005"/>
                  </a:ext>
                </a:extLst>
              </a:tr>
              <a:tr h="128169">
                <a:tc>
                  <a:txBody>
                    <a:bodyPr/>
                    <a:lstStyle/>
                    <a:p>
                      <a:pPr algn="l" fontAlgn="b"/>
                      <a:r>
                        <a:rPr lang="en-US" sz="700" b="0" i="0" u="none" strike="noStrike" dirty="0">
                          <a:solidFill>
                            <a:srgbClr val="002060"/>
                          </a:solidFill>
                          <a:effectLst/>
                          <a:latin typeface="Arial Mon" panose="020B0500000000000000" pitchFamily="34" charset="0"/>
                        </a:rPr>
                        <a:t>ª</a:t>
                      </a:r>
                      <a:r>
                        <a:rPr lang="en-US" sz="700" b="0" i="0" u="none" strike="noStrike" dirty="0" err="1">
                          <a:solidFill>
                            <a:srgbClr val="002060"/>
                          </a:solidFill>
                          <a:effectLst/>
                          <a:latin typeface="Arial Mon" panose="020B0500000000000000" pitchFamily="34" charset="0"/>
                        </a:rPr>
                        <a:t>ãèéíóóð</a:t>
                      </a:r>
                      <a:endParaRPr lang="en-US" sz="700" b="0" i="0" u="none" strike="noStrike" dirty="0">
                        <a:solidFill>
                          <a:srgbClr val="002060"/>
                        </a:solidFill>
                        <a:effectLst/>
                        <a:latin typeface="Arial Mon" panose="020B0500000000000000" pitchFamily="34" charset="0"/>
                      </a:endParaRPr>
                    </a:p>
                  </a:txBody>
                  <a:tcPr marL="9525" marR="9525" marT="9525" marB="0" anchor="b"/>
                </a:tc>
                <a:tc>
                  <a:txBody>
                    <a:bodyPr/>
                    <a:lstStyle/>
                    <a:p>
                      <a:pPr algn="r" fontAlgn="ctr"/>
                      <a:r>
                        <a:rPr lang="en-US" sz="700" b="0" i="0" u="none" strike="noStrike" dirty="0" smtClean="0">
                          <a:solidFill>
                            <a:srgbClr val="002060"/>
                          </a:solidFill>
                          <a:latin typeface="Arial" pitchFamily="34" charset="0"/>
                          <a:cs typeface="Arial" pitchFamily="34" charset="0"/>
                        </a:rPr>
                        <a:t>780</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700" b="0" i="0" u="none" strike="noStrike" dirty="0" smtClean="0">
                          <a:solidFill>
                            <a:srgbClr val="002060"/>
                          </a:solidFill>
                          <a:latin typeface="Arial" pitchFamily="34" charset="0"/>
                          <a:cs typeface="Arial" pitchFamily="34" charset="0"/>
                        </a:rPr>
                        <a:t>884</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700" b="0" i="0" u="none" strike="noStrike" dirty="0" smtClean="0">
                          <a:solidFill>
                            <a:srgbClr val="002060"/>
                          </a:solidFill>
                          <a:latin typeface="Arial" pitchFamily="34" charset="0"/>
                          <a:cs typeface="Arial" pitchFamily="34" charset="0"/>
                        </a:rPr>
                        <a:t>923</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700" b="0" i="0" u="none" strike="noStrike" dirty="0" smtClean="0">
                          <a:solidFill>
                            <a:srgbClr val="002060"/>
                          </a:solidFill>
                          <a:latin typeface="Arial" pitchFamily="34" charset="0"/>
                          <a:cs typeface="Arial" pitchFamily="34" charset="0"/>
                        </a:rPr>
                        <a:t>947</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b"/>
                      <a:r>
                        <a:rPr lang="en-US" sz="700" b="0" i="0" u="none" strike="noStrike" dirty="0">
                          <a:solidFill>
                            <a:srgbClr val="002060"/>
                          </a:solidFill>
                          <a:effectLst/>
                          <a:latin typeface="Arial Mon" panose="020B0500000000000000" pitchFamily="34" charset="0"/>
                        </a:rPr>
                        <a:t>953</a:t>
                      </a:r>
                    </a:p>
                  </a:txBody>
                  <a:tcPr marL="9525" marR="9525" marT="9525" marB="0" anchor="b"/>
                </a:tc>
                <a:tc>
                  <a:txBody>
                    <a:bodyPr/>
                    <a:lstStyle/>
                    <a:p>
                      <a:pPr algn="ctr" fontAlgn="ctr"/>
                      <a:endParaRPr lang="en-US" sz="700" b="0" i="0" u="none" strike="noStrike" dirty="0">
                        <a:solidFill>
                          <a:srgbClr val="002060"/>
                        </a:solidFill>
                        <a:latin typeface="Arial" pitchFamily="34" charset="0"/>
                        <a:cs typeface="Arial" pitchFamily="34" charset="0"/>
                      </a:endParaRPr>
                    </a:p>
                  </a:txBody>
                  <a:tcPr marL="9525" marR="9525" marT="9525" marB="0" anchor="ctr"/>
                </a:tc>
                <a:extLst>
                  <a:ext uri="{0D108BD9-81ED-4DB2-BD59-A6C34878D82A}">
                    <a16:rowId xmlns="" xmlns:a16="http://schemas.microsoft.com/office/drawing/2014/main" val="10006"/>
                  </a:ext>
                </a:extLst>
              </a:tr>
              <a:tr h="128169">
                <a:tc>
                  <a:txBody>
                    <a:bodyPr/>
                    <a:lstStyle/>
                    <a:p>
                      <a:pPr algn="l" fontAlgn="b"/>
                      <a:r>
                        <a:rPr lang="en-US" sz="700" b="0" i="0" u="none" strike="noStrike" dirty="0">
                          <a:solidFill>
                            <a:srgbClr val="002060"/>
                          </a:solidFill>
                          <a:effectLst/>
                          <a:latin typeface="Arial Mon" panose="020B0500000000000000" pitchFamily="34" charset="0"/>
                        </a:rPr>
                        <a:t>ª</a:t>
                      </a:r>
                      <a:r>
                        <a:rPr lang="en-US" sz="700" b="0" i="0" u="none" strike="noStrike" dirty="0" err="1">
                          <a:solidFill>
                            <a:srgbClr val="002060"/>
                          </a:solidFill>
                          <a:effectLst/>
                          <a:latin typeface="Arial Mon" panose="020B0500000000000000" pitchFamily="34" charset="0"/>
                        </a:rPr>
                        <a:t>ëçèéò</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932</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1036</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1079</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1071</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b"/>
                      <a:r>
                        <a:rPr lang="en-US" sz="700" b="0" i="0" u="none" strike="noStrike">
                          <a:solidFill>
                            <a:srgbClr val="002060"/>
                          </a:solidFill>
                          <a:effectLst/>
                          <a:latin typeface="Arial Mon" panose="020B0500000000000000" pitchFamily="34" charset="0"/>
                        </a:rPr>
                        <a:t>1087</a:t>
                      </a:r>
                    </a:p>
                  </a:txBody>
                  <a:tcPr marL="9525" marR="9525" marT="9525" marB="0" anchor="b">
                    <a:solidFill>
                      <a:schemeClr val="accent1">
                        <a:lumMod val="20000"/>
                        <a:lumOff val="80000"/>
                      </a:schemeClr>
                    </a:solidFill>
                  </a:tcPr>
                </a:tc>
                <a:tc>
                  <a:txBody>
                    <a:bodyPr/>
                    <a:lstStyle/>
                    <a:p>
                      <a:pPr algn="ctr" fontAlgn="ct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10007"/>
                  </a:ext>
                </a:extLst>
              </a:tr>
              <a:tr h="128169">
                <a:tc>
                  <a:txBody>
                    <a:bodyPr/>
                    <a:lstStyle/>
                    <a:p>
                      <a:pPr algn="l" fontAlgn="b"/>
                      <a:r>
                        <a:rPr lang="en-US" sz="700" b="0" i="0" u="none" strike="noStrike" dirty="0">
                          <a:solidFill>
                            <a:srgbClr val="002060"/>
                          </a:solidFill>
                          <a:effectLst/>
                          <a:latin typeface="Arial Mon" panose="020B0500000000000000" pitchFamily="34" charset="0"/>
                        </a:rPr>
                        <a:t>ª</a:t>
                      </a:r>
                      <a:r>
                        <a:rPr lang="en-US" sz="700" b="0" i="0" u="none" strike="noStrike" dirty="0" err="1">
                          <a:solidFill>
                            <a:srgbClr val="002060"/>
                          </a:solidFill>
                          <a:effectLst/>
                          <a:latin typeface="Arial Mon" panose="020B0500000000000000" pitchFamily="34" charset="0"/>
                        </a:rPr>
                        <a:t>íäºð-Óëààí</a:t>
                      </a:r>
                      <a:endParaRPr lang="en-US" sz="700" b="0" i="0" u="none" strike="noStrike" dirty="0">
                        <a:solidFill>
                          <a:srgbClr val="002060"/>
                        </a:solidFill>
                        <a:effectLst/>
                        <a:latin typeface="Arial Mon" panose="020B0500000000000000" pitchFamily="34" charset="0"/>
                      </a:endParaRPr>
                    </a:p>
                  </a:txBody>
                  <a:tcPr marL="9525" marR="9525" marT="9525" marB="0" anchor="b"/>
                </a:tc>
                <a:tc>
                  <a:txBody>
                    <a:bodyPr/>
                    <a:lstStyle/>
                    <a:p>
                      <a:pPr algn="r" fontAlgn="ctr"/>
                      <a:r>
                        <a:rPr lang="en-US" sz="700" b="0" i="0" u="none" strike="noStrike" dirty="0" smtClean="0">
                          <a:solidFill>
                            <a:srgbClr val="002060"/>
                          </a:solidFill>
                          <a:latin typeface="Arial" pitchFamily="34" charset="0"/>
                          <a:cs typeface="Arial" pitchFamily="34" charset="0"/>
                        </a:rPr>
                        <a:t>1560</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700" b="0" i="0" u="none" strike="noStrike" dirty="0" smtClean="0">
                          <a:solidFill>
                            <a:srgbClr val="002060"/>
                          </a:solidFill>
                          <a:latin typeface="Arial" pitchFamily="34" charset="0"/>
                          <a:cs typeface="Arial" pitchFamily="34" charset="0"/>
                        </a:rPr>
                        <a:t>1582</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700" b="0" i="0" u="none" strike="noStrike" dirty="0" smtClean="0">
                          <a:solidFill>
                            <a:srgbClr val="002060"/>
                          </a:solidFill>
                          <a:latin typeface="Arial" pitchFamily="34" charset="0"/>
                          <a:cs typeface="Arial" pitchFamily="34" charset="0"/>
                        </a:rPr>
                        <a:t>1611</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700" b="0" i="0" u="none" strike="noStrike" dirty="0" smtClean="0">
                          <a:solidFill>
                            <a:srgbClr val="002060"/>
                          </a:solidFill>
                          <a:latin typeface="Arial" pitchFamily="34" charset="0"/>
                          <a:cs typeface="Arial" pitchFamily="34" charset="0"/>
                        </a:rPr>
                        <a:t>1598</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b"/>
                      <a:r>
                        <a:rPr lang="en-US" sz="700" b="0" i="0" u="none" strike="noStrike" dirty="0">
                          <a:solidFill>
                            <a:srgbClr val="002060"/>
                          </a:solidFill>
                          <a:effectLst/>
                          <a:latin typeface="Arial Mon" panose="020B0500000000000000" pitchFamily="34" charset="0"/>
                        </a:rPr>
                        <a:t>1644</a:t>
                      </a:r>
                    </a:p>
                  </a:txBody>
                  <a:tcPr marL="9525" marR="9525" marT="9525" marB="0" anchor="b"/>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1" i="0" u="none" strike="noStrike" dirty="0" smtClean="0">
                          <a:solidFill>
                            <a:schemeClr val="accent2"/>
                          </a:solidFill>
                          <a:latin typeface="Arial" pitchFamily="34" charset="0"/>
                          <a:cs typeface="Arial" pitchFamily="34" charset="0"/>
                        </a:rPr>
                        <a:t>III</a:t>
                      </a:r>
                    </a:p>
                  </a:txBody>
                  <a:tcPr marL="9525" marR="9525" marT="9525" marB="0" anchor="ctr"/>
                </a:tc>
                <a:extLst>
                  <a:ext uri="{0D108BD9-81ED-4DB2-BD59-A6C34878D82A}">
                    <a16:rowId xmlns="" xmlns:a16="http://schemas.microsoft.com/office/drawing/2014/main" val="10008"/>
                  </a:ext>
                </a:extLst>
              </a:tr>
              <a:tr h="128169">
                <a:tc>
                  <a:txBody>
                    <a:bodyPr/>
                    <a:lstStyle/>
                    <a:p>
                      <a:pPr algn="l" fontAlgn="b"/>
                      <a:r>
                        <a:rPr lang="en-US" sz="700" b="0" i="0" u="none" strike="noStrike" dirty="0" err="1">
                          <a:solidFill>
                            <a:srgbClr val="002060"/>
                          </a:solidFill>
                          <a:effectLst/>
                          <a:latin typeface="Arial Mon" panose="020B0500000000000000" pitchFamily="34" charset="0"/>
                        </a:rPr>
                        <a:t>Òàðèàò</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1339</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1450</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1423</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1449</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b"/>
                      <a:r>
                        <a:rPr lang="en-US" sz="700" b="0" i="0" u="none" strike="noStrike" dirty="0">
                          <a:solidFill>
                            <a:srgbClr val="002060"/>
                          </a:solidFill>
                          <a:effectLst/>
                          <a:latin typeface="Arial Mon" panose="020B0500000000000000" pitchFamily="34" charset="0"/>
                        </a:rPr>
                        <a:t>1480</a:t>
                      </a:r>
                    </a:p>
                  </a:txBody>
                  <a:tcPr marL="9525" marR="9525" marT="9525" marB="0" anchor="b">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1" i="0" u="none" strike="noStrike" dirty="0">
                          <a:solidFill>
                            <a:schemeClr val="accent2"/>
                          </a:solidFill>
                          <a:latin typeface="Arial" pitchFamily="34" charset="0"/>
                          <a:cs typeface="Arial" pitchFamily="34" charset="0"/>
                        </a:rPr>
                        <a:t>V</a:t>
                      </a: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10009"/>
                  </a:ext>
                </a:extLst>
              </a:tr>
              <a:tr h="128169">
                <a:tc>
                  <a:txBody>
                    <a:bodyPr/>
                    <a:lstStyle/>
                    <a:p>
                      <a:pPr algn="l" fontAlgn="b"/>
                      <a:r>
                        <a:rPr lang="en-US" sz="700" b="0" i="0" u="none" strike="noStrike" dirty="0" err="1">
                          <a:solidFill>
                            <a:srgbClr val="002060"/>
                          </a:solidFill>
                          <a:effectLst/>
                          <a:latin typeface="Arial Mon" panose="020B0500000000000000" pitchFamily="34" charset="0"/>
                        </a:rPr>
                        <a:t>Òºâøð</a:t>
                      </a:r>
                      <a:r>
                        <a:rPr lang="en-US" sz="700" b="0" i="0" u="none" strike="noStrike" dirty="0">
                          <a:solidFill>
                            <a:srgbClr val="002060"/>
                          </a:solidFill>
                          <a:effectLst/>
                          <a:latin typeface="Arial Mon" panose="020B0500000000000000" pitchFamily="34" charset="0"/>
                        </a:rPr>
                        <a:t>¿¿</a:t>
                      </a:r>
                      <a:r>
                        <a:rPr lang="en-US" sz="700" b="0" i="0" u="none" strike="noStrike" dirty="0" err="1">
                          <a:solidFill>
                            <a:srgbClr val="002060"/>
                          </a:solidFill>
                          <a:effectLst/>
                          <a:latin typeface="Arial Mon" panose="020B0500000000000000" pitchFamily="34" charset="0"/>
                        </a:rPr>
                        <a:t>ëýõ</a:t>
                      </a:r>
                      <a:endParaRPr lang="en-US" sz="700" b="0" i="0" u="none" strike="noStrike" dirty="0">
                        <a:solidFill>
                          <a:srgbClr val="002060"/>
                        </a:solidFill>
                        <a:effectLst/>
                        <a:latin typeface="Arial Mon" panose="020B0500000000000000" pitchFamily="34" charset="0"/>
                      </a:endParaRPr>
                    </a:p>
                  </a:txBody>
                  <a:tcPr marL="9525" marR="9525" marT="9525" marB="0" anchor="b"/>
                </a:tc>
                <a:tc>
                  <a:txBody>
                    <a:bodyPr/>
                    <a:lstStyle/>
                    <a:p>
                      <a:pPr algn="r" fontAlgn="ctr"/>
                      <a:r>
                        <a:rPr lang="en-US" sz="700" b="0" i="0" u="none" strike="noStrike" dirty="0" smtClean="0">
                          <a:solidFill>
                            <a:srgbClr val="002060"/>
                          </a:solidFill>
                          <a:latin typeface="Arial" pitchFamily="34" charset="0"/>
                          <a:cs typeface="Arial" pitchFamily="34" charset="0"/>
                        </a:rPr>
                        <a:t>886</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700" b="0" i="0" u="none" strike="noStrike" dirty="0" smtClean="0">
                          <a:solidFill>
                            <a:srgbClr val="002060"/>
                          </a:solidFill>
                          <a:latin typeface="Arial" pitchFamily="34" charset="0"/>
                          <a:cs typeface="Arial" pitchFamily="34" charset="0"/>
                        </a:rPr>
                        <a:t>1030</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700" b="0" i="0" u="none" strike="noStrike" dirty="0" smtClean="0">
                          <a:solidFill>
                            <a:srgbClr val="002060"/>
                          </a:solidFill>
                          <a:latin typeface="Arial" pitchFamily="34" charset="0"/>
                          <a:cs typeface="Arial" pitchFamily="34" charset="0"/>
                        </a:rPr>
                        <a:t>881</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700" b="0" i="0" u="none" strike="noStrike" dirty="0" smtClean="0">
                          <a:solidFill>
                            <a:srgbClr val="002060"/>
                          </a:solidFill>
                          <a:latin typeface="Arial" pitchFamily="34" charset="0"/>
                          <a:cs typeface="Arial" pitchFamily="34" charset="0"/>
                        </a:rPr>
                        <a:t>888</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b"/>
                      <a:r>
                        <a:rPr lang="en-US" sz="700" b="0" i="0" u="none" strike="noStrike" dirty="0">
                          <a:solidFill>
                            <a:srgbClr val="002060"/>
                          </a:solidFill>
                          <a:effectLst/>
                          <a:latin typeface="Arial Mon" panose="020B0500000000000000" pitchFamily="34" charset="0"/>
                        </a:rPr>
                        <a:t>894</a:t>
                      </a:r>
                    </a:p>
                  </a:txBody>
                  <a:tcPr marL="9525" marR="9525" marT="9525" marB="0" anchor="b"/>
                </a:tc>
                <a:tc>
                  <a:txBody>
                    <a:bodyPr/>
                    <a:lstStyle/>
                    <a:p>
                      <a:pPr algn="ctr" fontAlgn="ctr"/>
                      <a:endParaRPr lang="en-US" sz="700" b="0" i="0" u="none" strike="noStrike" dirty="0">
                        <a:solidFill>
                          <a:srgbClr val="002060"/>
                        </a:solidFill>
                        <a:latin typeface="Arial" pitchFamily="34" charset="0"/>
                        <a:cs typeface="Arial" pitchFamily="34" charset="0"/>
                      </a:endParaRPr>
                    </a:p>
                  </a:txBody>
                  <a:tcPr marL="9525" marR="9525" marT="9525" marB="0" anchor="ctr"/>
                </a:tc>
                <a:extLst>
                  <a:ext uri="{0D108BD9-81ED-4DB2-BD59-A6C34878D82A}">
                    <a16:rowId xmlns="" xmlns:a16="http://schemas.microsoft.com/office/drawing/2014/main" val="10010"/>
                  </a:ext>
                </a:extLst>
              </a:tr>
              <a:tr h="128169">
                <a:tc>
                  <a:txBody>
                    <a:bodyPr/>
                    <a:lstStyle/>
                    <a:p>
                      <a:pPr algn="l" fontAlgn="b"/>
                      <a:r>
                        <a:rPr lang="en-US" sz="700" b="0" i="0" u="none" strike="noStrike" dirty="0" err="1">
                          <a:solidFill>
                            <a:srgbClr val="002060"/>
                          </a:solidFill>
                          <a:effectLst/>
                          <a:latin typeface="Arial Mon" panose="020B0500000000000000" pitchFamily="34" charset="0"/>
                        </a:rPr>
                        <a:t>Õàéðõàí</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1099</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1093</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1136</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1123</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b"/>
                      <a:r>
                        <a:rPr lang="en-US" sz="700" b="0" i="0" u="none" strike="noStrike" dirty="0">
                          <a:solidFill>
                            <a:srgbClr val="002060"/>
                          </a:solidFill>
                          <a:effectLst/>
                          <a:latin typeface="Arial Mon" panose="020B0500000000000000" pitchFamily="34" charset="0"/>
                        </a:rPr>
                        <a:t>1134</a:t>
                      </a:r>
                    </a:p>
                  </a:txBody>
                  <a:tcPr marL="9525" marR="9525" marT="9525" marB="0" anchor="b">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700" b="1" i="0" u="none" strike="noStrike" dirty="0">
                        <a:solidFill>
                          <a:schemeClr val="accent2"/>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10011"/>
                  </a:ext>
                </a:extLst>
              </a:tr>
              <a:tr h="128169">
                <a:tc>
                  <a:txBody>
                    <a:bodyPr/>
                    <a:lstStyle/>
                    <a:p>
                      <a:pPr algn="l" fontAlgn="b"/>
                      <a:r>
                        <a:rPr lang="en-US" sz="700" b="0" i="0" u="none" strike="noStrike" dirty="0" err="1">
                          <a:solidFill>
                            <a:srgbClr val="002060"/>
                          </a:solidFill>
                          <a:effectLst/>
                          <a:latin typeface="Arial Mon" panose="020B0500000000000000" pitchFamily="34" charset="0"/>
                        </a:rPr>
                        <a:t>Õàíãàé</a:t>
                      </a:r>
                      <a:endParaRPr lang="en-US" sz="700" b="0" i="0" u="none" strike="noStrike" dirty="0">
                        <a:solidFill>
                          <a:srgbClr val="002060"/>
                        </a:solidFill>
                        <a:effectLst/>
                        <a:latin typeface="Arial Mon" panose="020B0500000000000000" pitchFamily="34" charset="0"/>
                      </a:endParaRPr>
                    </a:p>
                  </a:txBody>
                  <a:tcPr marL="9525" marR="9525" marT="9525" marB="0" anchor="b"/>
                </a:tc>
                <a:tc>
                  <a:txBody>
                    <a:bodyPr/>
                    <a:lstStyle/>
                    <a:p>
                      <a:pPr algn="r" fontAlgn="ctr"/>
                      <a:r>
                        <a:rPr lang="en-US" sz="700" b="0" i="0" u="none" strike="noStrike" dirty="0" smtClean="0">
                          <a:solidFill>
                            <a:srgbClr val="002060"/>
                          </a:solidFill>
                          <a:latin typeface="Arial" pitchFamily="34" charset="0"/>
                          <a:cs typeface="Arial" pitchFamily="34" charset="0"/>
                        </a:rPr>
                        <a:t>873</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700" b="0" i="0" u="none" strike="noStrike" dirty="0" smtClean="0">
                          <a:solidFill>
                            <a:srgbClr val="002060"/>
                          </a:solidFill>
                          <a:latin typeface="Arial" pitchFamily="34" charset="0"/>
                          <a:cs typeface="Arial" pitchFamily="34" charset="0"/>
                        </a:rPr>
                        <a:t>916</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700" b="0" i="0" u="none" strike="noStrike" dirty="0" smtClean="0">
                          <a:solidFill>
                            <a:srgbClr val="002060"/>
                          </a:solidFill>
                          <a:latin typeface="Arial" pitchFamily="34" charset="0"/>
                          <a:cs typeface="Arial" pitchFamily="34" charset="0"/>
                        </a:rPr>
                        <a:t>944</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700" b="0" i="0" u="none" strike="noStrike" dirty="0" smtClean="0">
                          <a:solidFill>
                            <a:srgbClr val="002060"/>
                          </a:solidFill>
                          <a:latin typeface="Arial" pitchFamily="34" charset="0"/>
                          <a:cs typeface="Arial" pitchFamily="34" charset="0"/>
                        </a:rPr>
                        <a:t>950</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b"/>
                      <a:r>
                        <a:rPr lang="en-US" sz="700" b="0" i="0" u="none" strike="noStrike" dirty="0">
                          <a:solidFill>
                            <a:srgbClr val="002060"/>
                          </a:solidFill>
                          <a:effectLst/>
                          <a:latin typeface="Arial Mon" panose="020B0500000000000000" pitchFamily="34" charset="0"/>
                        </a:rPr>
                        <a:t>963</a:t>
                      </a:r>
                    </a:p>
                  </a:txBody>
                  <a:tcPr marL="9525" marR="9525" marT="9525" marB="0" anchor="b"/>
                </a:tc>
                <a:tc>
                  <a:txBody>
                    <a:bodyPr/>
                    <a:lstStyle/>
                    <a:p>
                      <a:pPr algn="ctr" fontAlgn="ctr"/>
                      <a:endParaRPr lang="en-US" sz="700" b="0" i="0" u="none" strike="noStrike" dirty="0">
                        <a:solidFill>
                          <a:srgbClr val="002060"/>
                        </a:solidFill>
                        <a:latin typeface="Arial" pitchFamily="34" charset="0"/>
                        <a:cs typeface="Arial" pitchFamily="34" charset="0"/>
                      </a:endParaRPr>
                    </a:p>
                  </a:txBody>
                  <a:tcPr marL="9525" marR="9525" marT="9525" marB="0" anchor="ctr"/>
                </a:tc>
                <a:extLst>
                  <a:ext uri="{0D108BD9-81ED-4DB2-BD59-A6C34878D82A}">
                    <a16:rowId xmlns="" xmlns:a16="http://schemas.microsoft.com/office/drawing/2014/main" val="10012"/>
                  </a:ext>
                </a:extLst>
              </a:tr>
              <a:tr h="128169">
                <a:tc>
                  <a:txBody>
                    <a:bodyPr/>
                    <a:lstStyle/>
                    <a:p>
                      <a:pPr algn="l" fontAlgn="b"/>
                      <a:r>
                        <a:rPr lang="en-US" sz="700" b="0" i="0" u="none" strike="noStrike" dirty="0" err="1">
                          <a:solidFill>
                            <a:srgbClr val="002060"/>
                          </a:solidFill>
                          <a:effectLst/>
                          <a:latin typeface="Arial Mon" panose="020B0500000000000000" pitchFamily="34" charset="0"/>
                        </a:rPr>
                        <a:t>Õàøààò</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920</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965</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949</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951</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b"/>
                      <a:r>
                        <a:rPr lang="en-US" sz="700" b="0" i="0" u="none" strike="noStrike" dirty="0">
                          <a:solidFill>
                            <a:srgbClr val="002060"/>
                          </a:solidFill>
                          <a:effectLst/>
                          <a:latin typeface="Arial Mon" panose="020B0500000000000000" pitchFamily="34" charset="0"/>
                        </a:rPr>
                        <a:t>957</a:t>
                      </a:r>
                    </a:p>
                  </a:txBody>
                  <a:tcPr marL="9525" marR="9525" marT="9525" marB="0" anchor="b">
                    <a:solidFill>
                      <a:schemeClr val="accent1">
                        <a:lumMod val="20000"/>
                        <a:lumOff val="80000"/>
                      </a:schemeClr>
                    </a:solidFill>
                  </a:tcPr>
                </a:tc>
                <a:tc>
                  <a:txBody>
                    <a:bodyPr/>
                    <a:lstStyle/>
                    <a:p>
                      <a:pPr algn="ctr" fontAlgn="ct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10013"/>
                  </a:ext>
                </a:extLst>
              </a:tr>
              <a:tr h="128169">
                <a:tc>
                  <a:txBody>
                    <a:bodyPr/>
                    <a:lstStyle/>
                    <a:p>
                      <a:pPr algn="l" fontAlgn="b"/>
                      <a:r>
                        <a:rPr lang="en-US" sz="700" b="0" i="0" u="none" strike="noStrike" dirty="0" err="1">
                          <a:solidFill>
                            <a:srgbClr val="002060"/>
                          </a:solidFill>
                          <a:effectLst/>
                          <a:latin typeface="Arial Mon" panose="020B0500000000000000" pitchFamily="34" charset="0"/>
                        </a:rPr>
                        <a:t>Õîòîíò</a:t>
                      </a:r>
                      <a:endParaRPr lang="en-US" sz="700" b="0" i="0" u="none" strike="noStrike" dirty="0">
                        <a:solidFill>
                          <a:srgbClr val="002060"/>
                        </a:solidFill>
                        <a:effectLst/>
                        <a:latin typeface="Arial Mon" panose="020B0500000000000000" pitchFamily="34" charset="0"/>
                      </a:endParaRPr>
                    </a:p>
                  </a:txBody>
                  <a:tcPr marL="9525" marR="9525" marT="9525" marB="0" anchor="b"/>
                </a:tc>
                <a:tc>
                  <a:txBody>
                    <a:bodyPr/>
                    <a:lstStyle/>
                    <a:p>
                      <a:pPr algn="r" fontAlgn="ctr"/>
                      <a:r>
                        <a:rPr lang="en-US" sz="700" b="0" i="0" u="none" strike="noStrike" dirty="0" smtClean="0">
                          <a:solidFill>
                            <a:srgbClr val="002060"/>
                          </a:solidFill>
                          <a:latin typeface="Arial" pitchFamily="34" charset="0"/>
                          <a:cs typeface="Arial" pitchFamily="34" charset="0"/>
                        </a:rPr>
                        <a:t>1313</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700" b="0" i="0" u="none" strike="noStrike" dirty="0" smtClean="0">
                          <a:solidFill>
                            <a:srgbClr val="002060"/>
                          </a:solidFill>
                          <a:latin typeface="Arial" pitchFamily="34" charset="0"/>
                          <a:cs typeface="Arial" pitchFamily="34" charset="0"/>
                        </a:rPr>
                        <a:t>1396</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700" b="0" i="0" u="none" strike="noStrike" dirty="0" smtClean="0">
                          <a:solidFill>
                            <a:srgbClr val="002060"/>
                          </a:solidFill>
                          <a:latin typeface="Arial" pitchFamily="34" charset="0"/>
                          <a:cs typeface="Arial" pitchFamily="34" charset="0"/>
                        </a:rPr>
                        <a:t>1314</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700" b="0" i="0" u="none" strike="noStrike" dirty="0" smtClean="0">
                          <a:solidFill>
                            <a:srgbClr val="002060"/>
                          </a:solidFill>
                          <a:latin typeface="Arial" pitchFamily="34" charset="0"/>
                          <a:cs typeface="Arial" pitchFamily="34" charset="0"/>
                        </a:rPr>
                        <a:t>1307</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b"/>
                      <a:r>
                        <a:rPr lang="en-US" sz="700" b="0" i="0" u="none" strike="noStrike" dirty="0">
                          <a:solidFill>
                            <a:srgbClr val="002060"/>
                          </a:solidFill>
                          <a:effectLst/>
                          <a:latin typeface="Arial Mon" panose="020B0500000000000000" pitchFamily="34" charset="0"/>
                        </a:rPr>
                        <a:t>1335</a:t>
                      </a:r>
                    </a:p>
                  </a:txBody>
                  <a:tcPr marL="9525" marR="9525" marT="9525" marB="0" anchor="b"/>
                </a:tc>
                <a:tc>
                  <a:txBody>
                    <a:bodyPr/>
                    <a:lstStyle/>
                    <a:p>
                      <a:pPr algn="ctr" fontAlgn="ctr"/>
                      <a:endParaRPr lang="en-US" sz="700" b="0" i="0" u="none" strike="noStrike" dirty="0">
                        <a:solidFill>
                          <a:srgbClr val="002060"/>
                        </a:solidFill>
                        <a:latin typeface="Arial" pitchFamily="34" charset="0"/>
                        <a:cs typeface="Arial" pitchFamily="34" charset="0"/>
                      </a:endParaRPr>
                    </a:p>
                  </a:txBody>
                  <a:tcPr marL="9525" marR="9525" marT="9525" marB="0" anchor="ctr"/>
                </a:tc>
                <a:extLst>
                  <a:ext uri="{0D108BD9-81ED-4DB2-BD59-A6C34878D82A}">
                    <a16:rowId xmlns="" xmlns:a16="http://schemas.microsoft.com/office/drawing/2014/main" val="10014"/>
                  </a:ext>
                </a:extLst>
              </a:tr>
              <a:tr h="128169">
                <a:tc>
                  <a:txBody>
                    <a:bodyPr/>
                    <a:lstStyle/>
                    <a:p>
                      <a:pPr algn="l" fontAlgn="b"/>
                      <a:r>
                        <a:rPr lang="en-US" sz="700" b="0" i="0" u="none" strike="noStrike" dirty="0" err="1">
                          <a:solidFill>
                            <a:srgbClr val="002060"/>
                          </a:solidFill>
                          <a:effectLst/>
                          <a:latin typeface="Arial Mon" panose="020B0500000000000000" pitchFamily="34" charset="0"/>
                        </a:rPr>
                        <a:t>Öàõèð</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582</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661</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695</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713</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b"/>
                      <a:r>
                        <a:rPr lang="en-US" sz="700" b="0" i="0" u="none" strike="noStrike" dirty="0">
                          <a:solidFill>
                            <a:srgbClr val="002060"/>
                          </a:solidFill>
                          <a:effectLst/>
                          <a:latin typeface="Arial Mon" panose="020B0500000000000000" pitchFamily="34" charset="0"/>
                        </a:rPr>
                        <a:t>713</a:t>
                      </a:r>
                    </a:p>
                  </a:txBody>
                  <a:tcPr marL="9525" marR="9525" marT="9525" marB="0" anchor="b">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1" i="0" u="none" strike="noStrike" dirty="0" smtClean="0">
                          <a:solidFill>
                            <a:schemeClr val="accent6"/>
                          </a:solidFill>
                          <a:latin typeface="Arial" pitchFamily="34" charset="0"/>
                          <a:cs typeface="Arial" pitchFamily="34" charset="0"/>
                        </a:rPr>
                        <a:t>XV</a:t>
                      </a:r>
                      <a:r>
                        <a:rPr lang="mn-MN" sz="700" b="1" i="0" u="none" strike="noStrike" dirty="0" smtClean="0">
                          <a:solidFill>
                            <a:schemeClr val="accent6"/>
                          </a:solidFill>
                          <a:latin typeface="Arial" pitchFamily="34" charset="0"/>
                          <a:cs typeface="Arial" pitchFamily="34" charset="0"/>
                        </a:rPr>
                        <a:t> </a:t>
                      </a:r>
                      <a:r>
                        <a:rPr lang="mn-MN" sz="700" b="0" i="0" u="none" strike="noStrike" dirty="0" smtClean="0">
                          <a:solidFill>
                            <a:schemeClr val="accent6"/>
                          </a:solidFill>
                          <a:latin typeface="Arial" pitchFamily="34" charset="0"/>
                          <a:cs typeface="Arial" pitchFamily="34" charset="0"/>
                        </a:rPr>
                        <a:t>хамгийн бага</a:t>
                      </a:r>
                      <a:endParaRPr lang="en-US" sz="700" b="0" i="0" u="none" strike="noStrike" dirty="0">
                        <a:solidFill>
                          <a:schemeClr val="accent6"/>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10015"/>
                  </a:ext>
                </a:extLst>
              </a:tr>
              <a:tr h="128169">
                <a:tc>
                  <a:txBody>
                    <a:bodyPr/>
                    <a:lstStyle/>
                    <a:p>
                      <a:pPr algn="l" fontAlgn="b"/>
                      <a:r>
                        <a:rPr lang="en-US" sz="700" b="0" i="0" u="none" strike="noStrike" dirty="0" err="1">
                          <a:solidFill>
                            <a:srgbClr val="002060"/>
                          </a:solidFill>
                          <a:effectLst/>
                          <a:latin typeface="Arial Mon" panose="020B0500000000000000" pitchFamily="34" charset="0"/>
                        </a:rPr>
                        <a:t>Öýíõýð</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bg1"/>
                    </a:solidFill>
                  </a:tcPr>
                </a:tc>
                <a:tc>
                  <a:txBody>
                    <a:bodyPr/>
                    <a:lstStyle/>
                    <a:p>
                      <a:pPr algn="r" fontAlgn="ctr"/>
                      <a:r>
                        <a:rPr lang="en-US" sz="700" b="0" i="0" u="none" strike="noStrike" dirty="0" smtClean="0">
                          <a:solidFill>
                            <a:srgbClr val="002060"/>
                          </a:solidFill>
                          <a:latin typeface="Arial" pitchFamily="34" charset="0"/>
                          <a:cs typeface="Arial" pitchFamily="34" charset="0"/>
                        </a:rPr>
                        <a:t>1500</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bg1"/>
                    </a:solidFill>
                  </a:tcPr>
                </a:tc>
                <a:tc>
                  <a:txBody>
                    <a:bodyPr/>
                    <a:lstStyle/>
                    <a:p>
                      <a:pPr algn="r" fontAlgn="ctr"/>
                      <a:r>
                        <a:rPr lang="en-US" sz="700" b="0" i="0" u="none" strike="noStrike" dirty="0" smtClean="0">
                          <a:solidFill>
                            <a:srgbClr val="002060"/>
                          </a:solidFill>
                          <a:latin typeface="Arial" pitchFamily="34" charset="0"/>
                          <a:cs typeface="Arial" pitchFamily="34" charset="0"/>
                        </a:rPr>
                        <a:t>1565</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bg1"/>
                    </a:solidFill>
                  </a:tcPr>
                </a:tc>
                <a:tc>
                  <a:txBody>
                    <a:bodyPr/>
                    <a:lstStyle/>
                    <a:p>
                      <a:pPr algn="r" fontAlgn="ctr"/>
                      <a:r>
                        <a:rPr lang="en-US" sz="700" b="0" i="0" u="none" strike="noStrike" dirty="0" smtClean="0">
                          <a:solidFill>
                            <a:srgbClr val="002060"/>
                          </a:solidFill>
                          <a:latin typeface="Arial" pitchFamily="34" charset="0"/>
                          <a:cs typeface="Arial" pitchFamily="34" charset="0"/>
                        </a:rPr>
                        <a:t>1641</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bg1"/>
                    </a:solidFill>
                  </a:tcPr>
                </a:tc>
                <a:tc>
                  <a:txBody>
                    <a:bodyPr/>
                    <a:lstStyle/>
                    <a:p>
                      <a:pPr algn="r" fontAlgn="ctr"/>
                      <a:r>
                        <a:rPr lang="en-US" sz="700" b="0" i="0" u="none" strike="noStrike" dirty="0" smtClean="0">
                          <a:solidFill>
                            <a:srgbClr val="002060"/>
                          </a:solidFill>
                          <a:latin typeface="Arial" pitchFamily="34" charset="0"/>
                          <a:cs typeface="Arial" pitchFamily="34" charset="0"/>
                        </a:rPr>
                        <a:t>1666</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bg1"/>
                    </a:solidFill>
                  </a:tcPr>
                </a:tc>
                <a:tc>
                  <a:txBody>
                    <a:bodyPr/>
                    <a:lstStyle/>
                    <a:p>
                      <a:pPr algn="r" fontAlgn="b"/>
                      <a:r>
                        <a:rPr lang="en-US" sz="700" b="0" i="0" u="none" strike="noStrike" dirty="0">
                          <a:solidFill>
                            <a:srgbClr val="002060"/>
                          </a:solidFill>
                          <a:effectLst/>
                          <a:latin typeface="Arial Mon" panose="020B0500000000000000" pitchFamily="34" charset="0"/>
                        </a:rPr>
                        <a:t>1685</a:t>
                      </a:r>
                    </a:p>
                  </a:txBody>
                  <a:tcPr marL="9525" marR="9525" marT="9525" marB="0" anchor="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1" i="0" u="none" strike="noStrike" dirty="0" smtClean="0">
                          <a:solidFill>
                            <a:schemeClr val="accent2"/>
                          </a:solidFill>
                          <a:latin typeface="Arial" pitchFamily="34" charset="0"/>
                          <a:cs typeface="Arial" pitchFamily="34" charset="0"/>
                        </a:rPr>
                        <a:t>II</a:t>
                      </a:r>
                    </a:p>
                  </a:txBody>
                  <a:tcPr marL="9525" marR="9525" marT="9525" marB="0" anchor="ctr">
                    <a:solidFill>
                      <a:schemeClr val="bg1"/>
                    </a:solidFill>
                  </a:tcPr>
                </a:tc>
              </a:tr>
              <a:tr h="128169">
                <a:tc>
                  <a:txBody>
                    <a:bodyPr/>
                    <a:lstStyle/>
                    <a:p>
                      <a:pPr algn="l" fontAlgn="b"/>
                      <a:r>
                        <a:rPr lang="en-US" sz="700" b="0" i="0" u="none" strike="noStrike" dirty="0" err="1">
                          <a:solidFill>
                            <a:srgbClr val="002060"/>
                          </a:solidFill>
                          <a:effectLst/>
                          <a:latin typeface="Arial Mon" panose="020B0500000000000000" pitchFamily="34" charset="0"/>
                        </a:rPr>
                        <a:t>Öýöýðëýã</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1057</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1049</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1054</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1059</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b"/>
                      <a:r>
                        <a:rPr lang="en-US" sz="700" b="0" i="0" u="none" strike="noStrike" dirty="0">
                          <a:solidFill>
                            <a:srgbClr val="002060"/>
                          </a:solidFill>
                          <a:effectLst/>
                          <a:latin typeface="Arial Mon" panose="020B0500000000000000" pitchFamily="34" charset="0"/>
                        </a:rPr>
                        <a:t>1107</a:t>
                      </a:r>
                    </a:p>
                  </a:txBody>
                  <a:tcPr marL="9525" marR="9525" marT="9525" marB="0" anchor="b">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700" b="1" i="0" u="none" strike="noStrike" dirty="0">
                        <a:solidFill>
                          <a:schemeClr val="accent2"/>
                        </a:solidFill>
                        <a:latin typeface="Arial" pitchFamily="34" charset="0"/>
                        <a:cs typeface="Arial" pitchFamily="34" charset="0"/>
                      </a:endParaRPr>
                    </a:p>
                  </a:txBody>
                  <a:tcPr marL="9525" marR="9525" marT="9525" marB="0" anchor="ctr">
                    <a:solidFill>
                      <a:schemeClr val="accent1">
                        <a:lumMod val="20000"/>
                        <a:lumOff val="80000"/>
                      </a:schemeClr>
                    </a:solidFill>
                  </a:tcPr>
                </a:tc>
              </a:tr>
              <a:tr h="128169">
                <a:tc>
                  <a:txBody>
                    <a:bodyPr/>
                    <a:lstStyle/>
                    <a:p>
                      <a:pPr algn="l" fontAlgn="b"/>
                      <a:r>
                        <a:rPr lang="en-US" sz="700" b="0" i="0" u="none" strike="noStrike" dirty="0">
                          <a:solidFill>
                            <a:srgbClr val="002060"/>
                          </a:solidFill>
                          <a:effectLst/>
                          <a:latin typeface="Arial Mon" panose="020B0500000000000000" pitchFamily="34" charset="0"/>
                        </a:rPr>
                        <a:t>×</a:t>
                      </a:r>
                      <a:r>
                        <a:rPr lang="en-US" sz="700" b="0" i="0" u="none" strike="noStrike" dirty="0" err="1">
                          <a:solidFill>
                            <a:srgbClr val="002060"/>
                          </a:solidFill>
                          <a:effectLst/>
                          <a:latin typeface="Arial Mon" panose="020B0500000000000000" pitchFamily="34" charset="0"/>
                        </a:rPr>
                        <a:t>óëóóò</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bg1"/>
                    </a:solidFill>
                  </a:tcPr>
                </a:tc>
                <a:tc>
                  <a:txBody>
                    <a:bodyPr/>
                    <a:lstStyle/>
                    <a:p>
                      <a:pPr algn="r" fontAlgn="ctr"/>
                      <a:r>
                        <a:rPr lang="en-US" sz="700" b="0" i="0" u="none" strike="noStrike" dirty="0" smtClean="0">
                          <a:solidFill>
                            <a:srgbClr val="002060"/>
                          </a:solidFill>
                          <a:latin typeface="Arial" pitchFamily="34" charset="0"/>
                          <a:cs typeface="Arial" pitchFamily="34" charset="0"/>
                        </a:rPr>
                        <a:t>1078</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bg1"/>
                    </a:solidFill>
                  </a:tcPr>
                </a:tc>
                <a:tc>
                  <a:txBody>
                    <a:bodyPr/>
                    <a:lstStyle/>
                    <a:p>
                      <a:pPr algn="r" fontAlgn="ctr"/>
                      <a:r>
                        <a:rPr lang="en-US" sz="700" b="0" i="0" u="none" strike="noStrike" dirty="0" smtClean="0">
                          <a:solidFill>
                            <a:srgbClr val="002060"/>
                          </a:solidFill>
                          <a:latin typeface="Arial" pitchFamily="34" charset="0"/>
                          <a:cs typeface="Arial" pitchFamily="34" charset="0"/>
                        </a:rPr>
                        <a:t>1134</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bg1"/>
                    </a:solidFill>
                  </a:tcPr>
                </a:tc>
                <a:tc>
                  <a:txBody>
                    <a:bodyPr/>
                    <a:lstStyle/>
                    <a:p>
                      <a:pPr algn="r" fontAlgn="ctr"/>
                      <a:r>
                        <a:rPr lang="en-US" sz="700" b="0" i="0" u="none" strike="noStrike" dirty="0" smtClean="0">
                          <a:solidFill>
                            <a:srgbClr val="002060"/>
                          </a:solidFill>
                          <a:latin typeface="Arial" pitchFamily="34" charset="0"/>
                          <a:cs typeface="Arial" pitchFamily="34" charset="0"/>
                        </a:rPr>
                        <a:t>1146</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bg1"/>
                    </a:solidFill>
                  </a:tcPr>
                </a:tc>
                <a:tc>
                  <a:txBody>
                    <a:bodyPr/>
                    <a:lstStyle/>
                    <a:p>
                      <a:pPr algn="r" fontAlgn="ctr"/>
                      <a:r>
                        <a:rPr lang="en-US" sz="700" b="0" i="0" u="none" strike="noStrike" dirty="0" smtClean="0">
                          <a:solidFill>
                            <a:srgbClr val="002060"/>
                          </a:solidFill>
                          <a:latin typeface="Arial" pitchFamily="34" charset="0"/>
                          <a:cs typeface="Arial" pitchFamily="34" charset="0"/>
                        </a:rPr>
                        <a:t>1166</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bg1"/>
                    </a:solidFill>
                  </a:tcPr>
                </a:tc>
                <a:tc>
                  <a:txBody>
                    <a:bodyPr/>
                    <a:lstStyle/>
                    <a:p>
                      <a:pPr algn="r" fontAlgn="b"/>
                      <a:r>
                        <a:rPr lang="en-US" sz="700" b="0" i="0" u="none" strike="noStrike" dirty="0">
                          <a:solidFill>
                            <a:srgbClr val="002060"/>
                          </a:solidFill>
                          <a:effectLst/>
                          <a:latin typeface="Arial Mon" panose="020B0500000000000000" pitchFamily="34" charset="0"/>
                        </a:rPr>
                        <a:t>1198</a:t>
                      </a:r>
                    </a:p>
                  </a:txBody>
                  <a:tcPr marL="9525" marR="9525" marT="9525" marB="0" anchor="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700" b="1" i="0" u="none" strike="noStrike" dirty="0">
                        <a:solidFill>
                          <a:schemeClr val="accent2"/>
                        </a:solidFill>
                        <a:latin typeface="Arial" pitchFamily="34" charset="0"/>
                        <a:cs typeface="Arial" pitchFamily="34" charset="0"/>
                      </a:endParaRPr>
                    </a:p>
                  </a:txBody>
                  <a:tcPr marL="9525" marR="9525" marT="9525" marB="0" anchor="ctr">
                    <a:solidFill>
                      <a:schemeClr val="bg1"/>
                    </a:solidFill>
                  </a:tcPr>
                </a:tc>
              </a:tr>
              <a:tr h="128169">
                <a:tc>
                  <a:txBody>
                    <a:bodyPr/>
                    <a:lstStyle/>
                    <a:p>
                      <a:pPr algn="l" fontAlgn="b"/>
                      <a:r>
                        <a:rPr lang="en-US" sz="700" b="0" i="0" u="none" strike="noStrike" dirty="0" err="1">
                          <a:solidFill>
                            <a:srgbClr val="002060"/>
                          </a:solidFill>
                          <a:effectLst/>
                          <a:latin typeface="Arial Mon" panose="020B0500000000000000" pitchFamily="34" charset="0"/>
                        </a:rPr>
                        <a:t>Ýðäýíýìàíäàë</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1651</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1608</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1613</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1652</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b"/>
                      <a:r>
                        <a:rPr lang="en-US" sz="700" b="0" i="0" u="none" strike="noStrike" dirty="0">
                          <a:solidFill>
                            <a:srgbClr val="002060"/>
                          </a:solidFill>
                          <a:effectLst/>
                          <a:latin typeface="Arial Mon" panose="020B0500000000000000" pitchFamily="34" charset="0"/>
                        </a:rPr>
                        <a:t>1683</a:t>
                      </a:r>
                    </a:p>
                  </a:txBody>
                  <a:tcPr marL="9525" marR="9525" marT="9525" marB="0" anchor="b">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1" i="0" u="none" strike="noStrike" dirty="0" smtClean="0">
                          <a:solidFill>
                            <a:schemeClr val="accent2"/>
                          </a:solidFill>
                          <a:latin typeface="Arial" pitchFamily="34" charset="0"/>
                          <a:cs typeface="Arial" pitchFamily="34" charset="0"/>
                        </a:rPr>
                        <a:t>III</a:t>
                      </a:r>
                    </a:p>
                  </a:txBody>
                  <a:tcPr marL="9525" marR="9525" marT="9525" marB="0" anchor="ctr">
                    <a:solidFill>
                      <a:schemeClr val="accent1">
                        <a:lumMod val="20000"/>
                        <a:lumOff val="80000"/>
                      </a:schemeClr>
                    </a:solidFill>
                  </a:tcPr>
                </a:tc>
              </a:tr>
              <a:tr h="141486">
                <a:tc>
                  <a:txBody>
                    <a:bodyPr/>
                    <a:lstStyle/>
                    <a:p>
                      <a:pPr algn="ctr" rtl="0" fontAlgn="ctr"/>
                      <a:r>
                        <a:rPr lang="mn-MN" sz="1000" u="none" strike="noStrike" dirty="0">
                          <a:solidFill>
                            <a:schemeClr val="bg1"/>
                          </a:solidFill>
                          <a:latin typeface="Arial" panose="020B0604020202020204" pitchFamily="34" charset="0"/>
                          <a:cs typeface="Arial" panose="020B0604020202020204" pitchFamily="34" charset="0"/>
                        </a:rPr>
                        <a:t>Нийт  </a:t>
                      </a:r>
                      <a:endParaRPr lang="mn-MN" sz="10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r" fontAlgn="ctr"/>
                      <a:r>
                        <a:rPr lang="en-US" sz="700" b="0" i="0" u="none" strike="noStrike" dirty="0" smtClean="0">
                          <a:solidFill>
                            <a:schemeClr val="bg1"/>
                          </a:solidFill>
                          <a:latin typeface="Arial" pitchFamily="34" charset="0"/>
                          <a:cs typeface="Arial" pitchFamily="34" charset="0"/>
                        </a:rPr>
                        <a:t>24276</a:t>
                      </a:r>
                      <a:endParaRPr lang="en-US" sz="7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r" fontAlgn="ctr"/>
                      <a:r>
                        <a:rPr lang="en-US" sz="700" b="0" i="0" u="none" strike="noStrike" dirty="0" smtClean="0">
                          <a:solidFill>
                            <a:schemeClr val="bg1"/>
                          </a:solidFill>
                          <a:latin typeface="Arial" pitchFamily="34" charset="0"/>
                          <a:cs typeface="Arial" pitchFamily="34" charset="0"/>
                        </a:rPr>
                        <a:t>26452</a:t>
                      </a:r>
                      <a:endParaRPr lang="en-US" sz="7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r" fontAlgn="ctr"/>
                      <a:r>
                        <a:rPr lang="en-US" sz="700" b="0" i="0" u="none" strike="noStrike" dirty="0" smtClean="0">
                          <a:solidFill>
                            <a:schemeClr val="bg1"/>
                          </a:solidFill>
                          <a:latin typeface="Arial" pitchFamily="34" charset="0"/>
                          <a:cs typeface="Arial" pitchFamily="34" charset="0"/>
                        </a:rPr>
                        <a:t>26782</a:t>
                      </a:r>
                      <a:endParaRPr lang="en-US" sz="7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r" fontAlgn="ctr"/>
                      <a:r>
                        <a:rPr lang="en-US" sz="700" b="0" i="0" u="none" strike="noStrike" dirty="0" smtClean="0">
                          <a:solidFill>
                            <a:schemeClr val="bg1"/>
                          </a:solidFill>
                          <a:latin typeface="Arial" pitchFamily="34" charset="0"/>
                          <a:cs typeface="Arial" pitchFamily="34" charset="0"/>
                        </a:rPr>
                        <a:t>27125</a:t>
                      </a:r>
                      <a:endParaRPr lang="en-US" sz="7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r" fontAlgn="ctr"/>
                      <a:r>
                        <a:rPr lang="en-US" sz="700" b="0" i="0" u="none" strike="noStrike" dirty="0" smtClean="0">
                          <a:solidFill>
                            <a:schemeClr val="bg1"/>
                          </a:solidFill>
                          <a:latin typeface="Arial" pitchFamily="34" charset="0"/>
                          <a:cs typeface="Arial" pitchFamily="34" charset="0"/>
                        </a:rPr>
                        <a:t>27550</a:t>
                      </a:r>
                      <a:endParaRPr lang="en-US" sz="7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fontAlgn="ctr"/>
                      <a:endParaRPr lang="en-US" sz="7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extLst>
                  <a:ext uri="{0D108BD9-81ED-4DB2-BD59-A6C34878D82A}">
                    <a16:rowId xmlns="" xmlns:a16="http://schemas.microsoft.com/office/drawing/2014/main" val="10016"/>
                  </a:ext>
                </a:extLst>
              </a:tr>
            </a:tbl>
          </a:graphicData>
        </a:graphic>
      </p:graphicFrame>
      <p:sp>
        <p:nvSpPr>
          <p:cNvPr id="15" name="Rectangle: Rounded Corners 14">
            <a:extLst>
              <a:ext uri="{FF2B5EF4-FFF2-40B4-BE49-F238E27FC236}">
                <a16:creationId xmlns="" xmlns:a16="http://schemas.microsoft.com/office/drawing/2014/main" id="{0EC0AEF5-167C-4257-9D0B-ADA2252F685C}"/>
              </a:ext>
            </a:extLst>
          </p:cNvPr>
          <p:cNvSpPr/>
          <p:nvPr/>
        </p:nvSpPr>
        <p:spPr>
          <a:xfrm>
            <a:off x="3545729" y="568187"/>
            <a:ext cx="469060" cy="247505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nvGrpSpPr>
          <p:cNvPr id="11" name="Group 10">
            <a:extLst>
              <a:ext uri="{FF2B5EF4-FFF2-40B4-BE49-F238E27FC236}">
                <a16:creationId xmlns="" xmlns:a16="http://schemas.microsoft.com/office/drawing/2014/main" id="{D8EEC909-A958-464A-A60F-DAD4B9972B95}"/>
              </a:ext>
            </a:extLst>
          </p:cNvPr>
          <p:cNvGrpSpPr/>
          <p:nvPr/>
        </p:nvGrpSpPr>
        <p:grpSpPr>
          <a:xfrm>
            <a:off x="159171" y="3181417"/>
            <a:ext cx="4778477" cy="180000"/>
            <a:chOff x="159171" y="3181417"/>
            <a:chExt cx="4778477" cy="180000"/>
          </a:xfrm>
        </p:grpSpPr>
        <p:sp>
          <p:nvSpPr>
            <p:cNvPr id="13" name="Rectangle: Rounded Corners 12">
              <a:extLst>
                <a:ext uri="{FF2B5EF4-FFF2-40B4-BE49-F238E27FC236}">
                  <a16:creationId xmlns="" xmlns:a16="http://schemas.microsoft.com/office/drawing/2014/main" id="{B993C633-34BE-49AB-96DE-161DA14DA631}"/>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21</a:t>
              </a:r>
              <a:endParaRPr lang="mn-MN" sz="900" dirty="0">
                <a:solidFill>
                  <a:srgbClr val="002060"/>
                </a:solidFill>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 xmlns:a16="http://schemas.microsoft.com/office/drawing/2014/main" id="{0B593B7C-E4E6-4016-9C2D-D0DD5B85EC5E}"/>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 xmlns:a16="http://schemas.microsoft.com/office/drawing/2014/main" id="{46579472-94AE-4A76-951A-CBAB1EE8E827}"/>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Tree>
    <p:extLst>
      <p:ext uri="{BB962C8B-B14F-4D97-AF65-F5344CB8AC3E}">
        <p14:creationId xmlns:p14="http://schemas.microsoft.com/office/powerpoint/2010/main" val="25434012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F4ED3171-98D7-4F0F-A821-5BBE9F3ED96D}"/>
              </a:ext>
            </a:extLst>
          </p:cNvPr>
          <p:cNvGrpSpPr/>
          <p:nvPr/>
        </p:nvGrpSpPr>
        <p:grpSpPr>
          <a:xfrm>
            <a:off x="359227" y="69171"/>
            <a:ext cx="4517294" cy="215444"/>
            <a:chOff x="359227" y="69171"/>
            <a:chExt cx="4517294" cy="215444"/>
          </a:xfrm>
        </p:grpSpPr>
        <p:cxnSp>
          <p:nvCxnSpPr>
            <p:cNvPr id="4" name="Straight Connector 3">
              <a:extLst>
                <a:ext uri="{FF2B5EF4-FFF2-40B4-BE49-F238E27FC236}">
                  <a16:creationId xmlns="" xmlns:a16="http://schemas.microsoft.com/office/drawing/2014/main" id="{3C4D6C66-4042-49C1-BDD8-50AC3BF273F4}"/>
                </a:ext>
              </a:extLst>
            </p:cNvPr>
            <p:cNvCxnSpPr>
              <a:cxnSpLocks/>
            </p:cNvCxnSpPr>
            <p:nvPr/>
          </p:nvCxnSpPr>
          <p:spPr>
            <a:xfrm flipH="1">
              <a:off x="359227" y="176893"/>
              <a:ext cx="2628000" cy="0"/>
            </a:xfrm>
            <a:prstGeom prst="line">
              <a:avLst/>
            </a:prstGeom>
            <a:ln>
              <a:solidFill>
                <a:schemeClr val="accent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 xmlns:a16="http://schemas.microsoft.com/office/drawing/2014/main" id="{98C6ECB6-45EC-493C-8C47-21AB21A72AEA}"/>
                </a:ext>
              </a:extLst>
            </p:cNvPr>
            <p:cNvSpPr txBox="1"/>
            <p:nvPr/>
          </p:nvSpPr>
          <p:spPr>
            <a:xfrm>
              <a:off x="2957848" y="69171"/>
              <a:ext cx="1918673" cy="215444"/>
            </a:xfrm>
            <a:prstGeom prst="rect">
              <a:avLst/>
            </a:prstGeom>
            <a:noFill/>
          </p:spPr>
          <p:txBody>
            <a:bodyPr wrap="square" rtlCol="0">
              <a:spAutoFit/>
            </a:bodyPr>
            <a:lstStyle/>
            <a:p>
              <a:r>
                <a:rPr lang="mn-MN" sz="800" dirty="0">
                  <a:solidFill>
                    <a:schemeClr val="accent2"/>
                  </a:solidFill>
                  <a:latin typeface="Arial" panose="020B0604020202020204" pitchFamily="34" charset="0"/>
                  <a:cs typeface="Arial" panose="020B0604020202020204" pitchFamily="34" charset="0"/>
                </a:rPr>
                <a:t>ДОТООДЫН НИЙТ БҮТЭЭГДЭХҮҮН</a:t>
              </a:r>
            </a:p>
          </p:txBody>
        </p:sp>
      </p:grpSp>
      <p:sp>
        <p:nvSpPr>
          <p:cNvPr id="14" name="TextBox 13">
            <a:extLst>
              <a:ext uri="{FF2B5EF4-FFF2-40B4-BE49-F238E27FC236}">
                <a16:creationId xmlns="" xmlns:a16="http://schemas.microsoft.com/office/drawing/2014/main" id="{A033A7BF-3D04-48DB-A008-926F00D3AC28}"/>
              </a:ext>
            </a:extLst>
          </p:cNvPr>
          <p:cNvSpPr txBox="1"/>
          <p:nvPr/>
        </p:nvSpPr>
        <p:spPr>
          <a:xfrm>
            <a:off x="216121" y="349623"/>
            <a:ext cx="4674315" cy="615553"/>
          </a:xfrm>
          <a:prstGeom prst="rect">
            <a:avLst/>
          </a:prstGeom>
          <a:noFill/>
        </p:spPr>
        <p:txBody>
          <a:bodyPr wrap="square" rtlCol="0">
            <a:spAutoFit/>
          </a:bodyPr>
          <a:lstStyle/>
          <a:p>
            <a:pPr algn="just"/>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2017</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онд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монгол улсын</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дотоодын нийт бүтээгдэхүүний </a:t>
            </a:r>
            <a:r>
              <a:rPr lang="en-US"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1.5</a:t>
            </a:r>
            <a:r>
              <a:rPr lang="en-US" sz="12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төвийн бүсийн </a:t>
            </a:r>
            <a:r>
              <a:rPr lang="en-US"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10.7</a:t>
            </a:r>
            <a:r>
              <a:rPr lang="en-US" sz="12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a:t>
            </a:r>
            <a:r>
              <a:rPr lang="mn-MN" sz="12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болох </a:t>
            </a:r>
            <a:r>
              <a:rPr lang="en-US"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410.7</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тэрбум</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төгрөгийн бүтээгдэхүүн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үйлдвэрлэж</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байна.</a:t>
            </a:r>
            <a:endParaRPr lang="en-US" sz="10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p:txBody>
      </p:sp>
      <p:sp>
        <p:nvSpPr>
          <p:cNvPr id="15" name="TextBox 14">
            <a:extLst>
              <a:ext uri="{FF2B5EF4-FFF2-40B4-BE49-F238E27FC236}">
                <a16:creationId xmlns="" xmlns:a16="http://schemas.microsoft.com/office/drawing/2014/main" id="{61F7831F-5F16-4188-A28F-FDF9B9F8211E}"/>
              </a:ext>
            </a:extLst>
          </p:cNvPr>
          <p:cNvSpPr txBox="1"/>
          <p:nvPr/>
        </p:nvSpPr>
        <p:spPr>
          <a:xfrm>
            <a:off x="216121" y="811288"/>
            <a:ext cx="1168037" cy="1692771"/>
          </a:xfrm>
          <a:prstGeom prst="rect">
            <a:avLst/>
          </a:prstGeom>
          <a:noFill/>
        </p:spPr>
        <p:txBody>
          <a:bodyPr wrap="square" rtlCol="0">
            <a:spAutoFit/>
          </a:bodyPr>
          <a:lstStyle/>
          <a:p>
            <a:pPr algn="just"/>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Нэг хүнд</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ногдох дотоодын нийт бүтээгдэхүүн </a:t>
            </a:r>
            <a:r>
              <a:rPr lang="en-US" sz="12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4.3</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сая төгрөг</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аж үйлдвэрийн</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бүтээгдэхүүний үйлдвэрлэлт дүнгээр </a:t>
            </a:r>
            <a:r>
              <a:rPr lang="en-US" sz="12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6.2</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тэрбумд</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хүрсэн байна</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a:t>
            </a:r>
            <a:endParaRPr lang="en-US" sz="10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16" name="Chart 15">
            <a:extLst>
              <a:ext uri="{FF2B5EF4-FFF2-40B4-BE49-F238E27FC236}">
                <a16:creationId xmlns="" xmlns:a16="http://schemas.microsoft.com/office/drawing/2014/main" id="{30CB8EBF-1CA9-4A86-A7B1-5C00E9E83BEA}"/>
              </a:ext>
            </a:extLst>
          </p:cNvPr>
          <p:cNvGraphicFramePr/>
          <p:nvPr>
            <p:extLst>
              <p:ext uri="{D42A27DB-BD31-4B8C-83A1-F6EECF244321}">
                <p14:modId xmlns:p14="http://schemas.microsoft.com/office/powerpoint/2010/main" val="3620815189"/>
              </p:ext>
            </p:extLst>
          </p:nvPr>
        </p:nvGraphicFramePr>
        <p:xfrm>
          <a:off x="1323976" y="818071"/>
          <a:ext cx="3562071" cy="2282325"/>
        </p:xfrm>
        <a:graphic>
          <a:graphicData uri="http://schemas.openxmlformats.org/drawingml/2006/chart">
            <c:chart xmlns:c="http://schemas.openxmlformats.org/drawingml/2006/chart" xmlns:r="http://schemas.openxmlformats.org/officeDocument/2006/relationships" r:id="rId2"/>
          </a:graphicData>
        </a:graphic>
      </p:graphicFrame>
      <p:grpSp>
        <p:nvGrpSpPr>
          <p:cNvPr id="9" name="Group 8">
            <a:extLst>
              <a:ext uri="{FF2B5EF4-FFF2-40B4-BE49-F238E27FC236}">
                <a16:creationId xmlns="" xmlns:a16="http://schemas.microsoft.com/office/drawing/2014/main" id="{25481218-1A3D-4252-AE38-8A8DA3A7727B}"/>
              </a:ext>
            </a:extLst>
          </p:cNvPr>
          <p:cNvGrpSpPr/>
          <p:nvPr/>
        </p:nvGrpSpPr>
        <p:grpSpPr>
          <a:xfrm>
            <a:off x="159171" y="3181417"/>
            <a:ext cx="4778477" cy="180000"/>
            <a:chOff x="159171" y="3181417"/>
            <a:chExt cx="4778477" cy="180000"/>
          </a:xfrm>
        </p:grpSpPr>
        <p:sp>
          <p:nvSpPr>
            <p:cNvPr id="10" name="Rectangle: Rounded Corners 9">
              <a:extLst>
                <a:ext uri="{FF2B5EF4-FFF2-40B4-BE49-F238E27FC236}">
                  <a16:creationId xmlns="" xmlns:a16="http://schemas.microsoft.com/office/drawing/2014/main" id="{E4586A04-6FB8-462E-9B6A-F1E8463AF2A4}"/>
                </a:ext>
              </a:extLst>
            </p:cNvPr>
            <p:cNvSpPr/>
            <p:nvPr/>
          </p:nvSpPr>
          <p:spPr>
            <a:xfrm>
              <a:off x="4311361" y="3181417"/>
              <a:ext cx="360000" cy="180000"/>
            </a:xfrm>
            <a:prstGeom prst="roundRect">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accent2"/>
                  </a:solidFill>
                  <a:latin typeface="Arial" panose="020B0604020202020204" pitchFamily="34" charset="0"/>
                  <a:cs typeface="Arial" panose="020B0604020202020204" pitchFamily="34" charset="0"/>
                </a:rPr>
                <a:t>22</a:t>
              </a:r>
              <a:endParaRPr lang="mn-MN" sz="900" dirty="0">
                <a:solidFill>
                  <a:schemeClr val="accent2"/>
                </a:solidFill>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 xmlns:a16="http://schemas.microsoft.com/office/drawing/2014/main" id="{9E34EE17-9B94-4B73-9665-2EC0F5CA9406}"/>
                </a:ext>
              </a:extLst>
            </p:cNvPr>
            <p:cNvCxnSpPr>
              <a:cxnSpLocks/>
            </p:cNvCxnSpPr>
            <p:nvPr/>
          </p:nvCxnSpPr>
          <p:spPr>
            <a:xfrm flipV="1">
              <a:off x="159171" y="3271417"/>
              <a:ext cx="4140000" cy="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FA914C6F-D10A-40FF-B801-E16261A7CAD8}"/>
                </a:ext>
              </a:extLst>
            </p:cNvPr>
            <p:cNvCxnSpPr>
              <a:cxnSpLocks/>
            </p:cNvCxnSpPr>
            <p:nvPr/>
          </p:nvCxnSpPr>
          <p:spPr>
            <a:xfrm flipV="1">
              <a:off x="4685648" y="3271417"/>
              <a:ext cx="252000" cy="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Tree>
    <p:extLst>
      <p:ext uri="{BB962C8B-B14F-4D97-AF65-F5344CB8AC3E}">
        <p14:creationId xmlns:p14="http://schemas.microsoft.com/office/powerpoint/2010/main" val="12206283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 xmlns:a16="http://schemas.microsoft.com/office/drawing/2014/main" id="{AE89BBF0-4BAF-4FDA-A552-61C39B18F9C8}"/>
              </a:ext>
            </a:extLst>
          </p:cNvPr>
          <p:cNvSpPr txBox="1"/>
          <p:nvPr/>
        </p:nvSpPr>
        <p:spPr>
          <a:xfrm>
            <a:off x="221000" y="278329"/>
            <a:ext cx="4732000" cy="830997"/>
          </a:xfrm>
          <a:prstGeom prst="rect">
            <a:avLst/>
          </a:prstGeom>
          <a:noFill/>
        </p:spPr>
        <p:txBody>
          <a:bodyPr wrap="square" rtlCol="0">
            <a:spAutoFit/>
          </a:bodyPr>
          <a:lstStyle/>
          <a:p>
            <a:pPr algn="just"/>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ДНБ</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-ийг салбараар авч үзвэл: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ХАА</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ан агнуур</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ойн аж ахуйн</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салбар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59.1</a:t>
            </a:r>
            <a:r>
              <a:rPr lang="en-US" sz="12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Аж үйлдвэр</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барилгын</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салбар нь </a:t>
            </a:r>
            <a:r>
              <a:rPr lang="mn-MN" sz="12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17.9</a:t>
            </a:r>
            <a:r>
              <a:rPr lang="en-US" sz="12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a:t>
            </a:r>
            <a:r>
              <a:rPr lang="en-US"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Үйлчилгээний</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салбар </a:t>
            </a:r>
            <a:r>
              <a:rPr lang="mn-MN" sz="12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23.0</a:t>
            </a:r>
            <a:r>
              <a:rPr lang="en-US" sz="12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a:t>
            </a:r>
            <a:r>
              <a:rPr lang="en-US"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ийг тус тус эзэлж байна.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Нэг хүнд</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ногдох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ДНБ</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нь </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2014</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онд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4.0</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сая, </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2015</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онд </a:t>
            </a:r>
            <a:r>
              <a:rPr lang="mn-MN" sz="12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4.5</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сая, </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2016</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онд </a:t>
            </a:r>
            <a:r>
              <a:rPr lang="mn-MN" sz="12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3.9</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сая, </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2017</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онд </a:t>
            </a:r>
            <a:r>
              <a:rPr lang="mn-MN" sz="12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4.3</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сая төгрөгт хүрсэн байна. </a:t>
            </a:r>
            <a:endParaRPr lang="en-US" sz="10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11" name="Chart 10">
            <a:extLst>
              <a:ext uri="{FF2B5EF4-FFF2-40B4-BE49-F238E27FC236}">
                <a16:creationId xmlns="" xmlns:a16="http://schemas.microsoft.com/office/drawing/2014/main" id="{B0462A55-F6F3-4D79-8B2F-2F45F9CE2816}"/>
              </a:ext>
            </a:extLst>
          </p:cNvPr>
          <p:cNvGraphicFramePr/>
          <p:nvPr>
            <p:extLst>
              <p:ext uri="{D42A27DB-BD31-4B8C-83A1-F6EECF244321}">
                <p14:modId xmlns:p14="http://schemas.microsoft.com/office/powerpoint/2010/main" val="4025891098"/>
              </p:ext>
            </p:extLst>
          </p:nvPr>
        </p:nvGraphicFramePr>
        <p:xfrm>
          <a:off x="438150" y="1202322"/>
          <a:ext cx="4621860" cy="1949937"/>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a:extLst>
              <a:ext uri="{FF2B5EF4-FFF2-40B4-BE49-F238E27FC236}">
                <a16:creationId xmlns="" xmlns:a16="http://schemas.microsoft.com/office/drawing/2014/main" id="{2EE8E15E-9A78-4EAC-A7DF-56BD20A3579D}"/>
              </a:ext>
            </a:extLst>
          </p:cNvPr>
          <p:cNvSpPr txBox="1"/>
          <p:nvPr/>
        </p:nvSpPr>
        <p:spPr>
          <a:xfrm rot="16200000">
            <a:off x="-530008" y="1798506"/>
            <a:ext cx="1778470" cy="400110"/>
          </a:xfrm>
          <a:prstGeom prst="rect">
            <a:avLst/>
          </a:prstGeom>
          <a:noFill/>
        </p:spPr>
        <p:txBody>
          <a:bodyPr vert="horz" wrap="square" rtlCol="0">
            <a:spAutoFit/>
          </a:bodyPr>
          <a:lstStyle/>
          <a:p>
            <a:pPr algn="ctr"/>
            <a:r>
              <a:rPr lang="mn-MN" sz="1000" dirty="0">
                <a:solidFill>
                  <a:srgbClr val="002060"/>
                </a:solidFill>
                <a:latin typeface="Arial" panose="020B0604020202020204" pitchFamily="34" charset="0"/>
                <a:cs typeface="Arial" panose="020B0604020202020204" pitchFamily="34" charset="0"/>
              </a:rPr>
              <a:t>ДНБ-д эзлэх салбаруудын </a:t>
            </a:r>
          </a:p>
          <a:p>
            <a:pPr algn="ctr"/>
            <a:r>
              <a:rPr lang="mn-MN" sz="1000" dirty="0">
                <a:solidFill>
                  <a:srgbClr val="002060"/>
                </a:solidFill>
                <a:latin typeface="Arial" panose="020B0604020202020204" pitchFamily="34" charset="0"/>
                <a:cs typeface="Arial" panose="020B0604020202020204" pitchFamily="34" charset="0"/>
              </a:rPr>
              <a:t>эзлэх хувь</a:t>
            </a:r>
          </a:p>
        </p:txBody>
      </p:sp>
      <p:grpSp>
        <p:nvGrpSpPr>
          <p:cNvPr id="18" name="Group 17">
            <a:extLst>
              <a:ext uri="{FF2B5EF4-FFF2-40B4-BE49-F238E27FC236}">
                <a16:creationId xmlns="" xmlns:a16="http://schemas.microsoft.com/office/drawing/2014/main" id="{796AE9C7-0D96-4536-8219-9AAC9523DFDA}"/>
              </a:ext>
            </a:extLst>
          </p:cNvPr>
          <p:cNvGrpSpPr/>
          <p:nvPr/>
        </p:nvGrpSpPr>
        <p:grpSpPr>
          <a:xfrm>
            <a:off x="359227" y="69171"/>
            <a:ext cx="4517294" cy="215444"/>
            <a:chOff x="359227" y="69171"/>
            <a:chExt cx="4517294" cy="215444"/>
          </a:xfrm>
        </p:grpSpPr>
        <p:cxnSp>
          <p:nvCxnSpPr>
            <p:cNvPr id="20" name="Straight Connector 19">
              <a:extLst>
                <a:ext uri="{FF2B5EF4-FFF2-40B4-BE49-F238E27FC236}">
                  <a16:creationId xmlns="" xmlns:a16="http://schemas.microsoft.com/office/drawing/2014/main" id="{5E6D035B-24E0-4BC8-8B97-06C23A86CE2E}"/>
                </a:ext>
              </a:extLst>
            </p:cNvPr>
            <p:cNvCxnSpPr>
              <a:cxnSpLocks/>
            </p:cNvCxnSpPr>
            <p:nvPr/>
          </p:nvCxnSpPr>
          <p:spPr>
            <a:xfrm flipH="1">
              <a:off x="359227" y="176893"/>
              <a:ext cx="2628000" cy="0"/>
            </a:xfrm>
            <a:prstGeom prst="line">
              <a:avLst/>
            </a:prstGeom>
            <a:ln>
              <a:solidFill>
                <a:schemeClr val="accent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 xmlns:a16="http://schemas.microsoft.com/office/drawing/2014/main" id="{0134F9E9-7B47-4991-BEE3-9A7947804906}"/>
                </a:ext>
              </a:extLst>
            </p:cNvPr>
            <p:cNvSpPr txBox="1"/>
            <p:nvPr/>
          </p:nvSpPr>
          <p:spPr>
            <a:xfrm>
              <a:off x="2957848" y="69171"/>
              <a:ext cx="1918673" cy="215444"/>
            </a:xfrm>
            <a:prstGeom prst="rect">
              <a:avLst/>
            </a:prstGeom>
            <a:noFill/>
          </p:spPr>
          <p:txBody>
            <a:bodyPr wrap="square" rtlCol="0">
              <a:spAutoFit/>
            </a:bodyPr>
            <a:lstStyle/>
            <a:p>
              <a:r>
                <a:rPr lang="mn-MN" sz="800" dirty="0">
                  <a:solidFill>
                    <a:schemeClr val="accent2"/>
                  </a:solidFill>
                  <a:latin typeface="Arial" panose="020B0604020202020204" pitchFamily="34" charset="0"/>
                  <a:cs typeface="Arial" panose="020B0604020202020204" pitchFamily="34" charset="0"/>
                </a:rPr>
                <a:t>ДОТООДЫН НИЙТ БҮТЭЭГДЭХҮҮН</a:t>
              </a:r>
            </a:p>
          </p:txBody>
        </p:sp>
      </p:grpSp>
      <p:grpSp>
        <p:nvGrpSpPr>
          <p:cNvPr id="22" name="Group 21">
            <a:extLst>
              <a:ext uri="{FF2B5EF4-FFF2-40B4-BE49-F238E27FC236}">
                <a16:creationId xmlns="" xmlns:a16="http://schemas.microsoft.com/office/drawing/2014/main" id="{062723FE-B335-4E6B-B17D-75C4A755596C}"/>
              </a:ext>
            </a:extLst>
          </p:cNvPr>
          <p:cNvGrpSpPr/>
          <p:nvPr/>
        </p:nvGrpSpPr>
        <p:grpSpPr>
          <a:xfrm>
            <a:off x="159171" y="3181417"/>
            <a:ext cx="4778477" cy="180000"/>
            <a:chOff x="159171" y="3181417"/>
            <a:chExt cx="4778477" cy="180000"/>
          </a:xfrm>
        </p:grpSpPr>
        <p:sp>
          <p:nvSpPr>
            <p:cNvPr id="23" name="Rectangle: Rounded Corners 22">
              <a:extLst>
                <a:ext uri="{FF2B5EF4-FFF2-40B4-BE49-F238E27FC236}">
                  <a16:creationId xmlns="" xmlns:a16="http://schemas.microsoft.com/office/drawing/2014/main" id="{D2158DD9-61E8-488C-A9CF-7EEF0A5014D7}"/>
                </a:ext>
              </a:extLst>
            </p:cNvPr>
            <p:cNvSpPr/>
            <p:nvPr/>
          </p:nvSpPr>
          <p:spPr>
            <a:xfrm>
              <a:off x="4311361" y="3181417"/>
              <a:ext cx="360000" cy="180000"/>
            </a:xfrm>
            <a:prstGeom prst="roundRect">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accent2"/>
                  </a:solidFill>
                  <a:latin typeface="Arial" panose="020B0604020202020204" pitchFamily="34" charset="0"/>
                  <a:cs typeface="Arial" panose="020B0604020202020204" pitchFamily="34" charset="0"/>
                </a:rPr>
                <a:t>23</a:t>
              </a:r>
              <a:endParaRPr lang="mn-MN" sz="900" dirty="0">
                <a:solidFill>
                  <a:schemeClr val="accent2"/>
                </a:solidFill>
                <a:latin typeface="Arial" panose="020B0604020202020204" pitchFamily="34" charset="0"/>
                <a:cs typeface="Arial" panose="020B0604020202020204" pitchFamily="34" charset="0"/>
              </a:endParaRPr>
            </a:p>
          </p:txBody>
        </p:sp>
        <p:cxnSp>
          <p:nvCxnSpPr>
            <p:cNvPr id="24" name="Straight Connector 23">
              <a:extLst>
                <a:ext uri="{FF2B5EF4-FFF2-40B4-BE49-F238E27FC236}">
                  <a16:creationId xmlns="" xmlns:a16="http://schemas.microsoft.com/office/drawing/2014/main" id="{D492DF25-D63A-4054-8845-9D92DA184B50}"/>
                </a:ext>
              </a:extLst>
            </p:cNvPr>
            <p:cNvCxnSpPr>
              <a:cxnSpLocks/>
            </p:cNvCxnSpPr>
            <p:nvPr/>
          </p:nvCxnSpPr>
          <p:spPr>
            <a:xfrm flipV="1">
              <a:off x="159171" y="3271417"/>
              <a:ext cx="4140000" cy="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 xmlns:a16="http://schemas.microsoft.com/office/drawing/2014/main" id="{51E8DC8F-1B73-4B09-8285-54B3C05448CC}"/>
                </a:ext>
              </a:extLst>
            </p:cNvPr>
            <p:cNvCxnSpPr>
              <a:cxnSpLocks/>
            </p:cNvCxnSpPr>
            <p:nvPr/>
          </p:nvCxnSpPr>
          <p:spPr>
            <a:xfrm flipV="1">
              <a:off x="4685648" y="3271417"/>
              <a:ext cx="252000" cy="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Tree>
    <p:extLst>
      <p:ext uri="{BB962C8B-B14F-4D97-AF65-F5344CB8AC3E}">
        <p14:creationId xmlns:p14="http://schemas.microsoft.com/office/powerpoint/2010/main" val="8849922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3C4D6C66-4042-49C1-BDD8-50AC3BF273F4}"/>
              </a:ext>
            </a:extLst>
          </p:cNvPr>
          <p:cNvCxnSpPr>
            <a:cxnSpLocks/>
          </p:cNvCxnSpPr>
          <p:nvPr/>
        </p:nvCxnSpPr>
        <p:spPr>
          <a:xfrm flipH="1">
            <a:off x="359227" y="176893"/>
            <a:ext cx="270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 xmlns:a16="http://schemas.microsoft.com/office/drawing/2014/main" id="{98C6ECB6-45EC-493C-8C47-21AB21A72AEA}"/>
              </a:ext>
            </a:extLst>
          </p:cNvPr>
          <p:cNvSpPr txBox="1"/>
          <p:nvPr/>
        </p:nvSpPr>
        <p:spPr>
          <a:xfrm>
            <a:off x="3026535" y="69655"/>
            <a:ext cx="1849986"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АЖ АХУЙН НЭГЖ, БАЙГУУЛЛАГА</a:t>
            </a:r>
          </a:p>
        </p:txBody>
      </p:sp>
      <p:sp>
        <p:nvSpPr>
          <p:cNvPr id="10" name="TextBox 9">
            <a:extLst>
              <a:ext uri="{FF2B5EF4-FFF2-40B4-BE49-F238E27FC236}">
                <a16:creationId xmlns="" xmlns:a16="http://schemas.microsoft.com/office/drawing/2014/main" id="{4BAD6027-B1DB-4710-B516-D21997F6FCC7}"/>
              </a:ext>
            </a:extLst>
          </p:cNvPr>
          <p:cNvSpPr txBox="1"/>
          <p:nvPr/>
        </p:nvSpPr>
        <p:spPr>
          <a:xfrm>
            <a:off x="359227" y="225697"/>
            <a:ext cx="1803699" cy="215444"/>
          </a:xfrm>
          <a:prstGeom prst="rect">
            <a:avLst/>
          </a:prstGeom>
          <a:noFill/>
        </p:spPr>
        <p:txBody>
          <a:bodyPr wrap="none" rtlCol="0">
            <a:spAutoFit/>
          </a:bodyPr>
          <a:lstStyle/>
          <a:p>
            <a:pPr algn="ctr"/>
            <a:r>
              <a:rPr lang="mn-MN" sz="800" dirty="0">
                <a:solidFill>
                  <a:srgbClr val="002060"/>
                </a:solidFill>
                <a:latin typeface="Arial" panose="020B0604020202020204" pitchFamily="34" charset="0"/>
                <a:cs typeface="Arial" panose="020B0604020202020204" pitchFamily="34" charset="0"/>
              </a:rPr>
              <a:t>Аж ахуйн нэгж, байгууллагын тоо</a:t>
            </a:r>
          </a:p>
        </p:txBody>
      </p:sp>
      <p:graphicFrame>
        <p:nvGraphicFramePr>
          <p:cNvPr id="14" name="Table 13">
            <a:extLst>
              <a:ext uri="{FF2B5EF4-FFF2-40B4-BE49-F238E27FC236}">
                <a16:creationId xmlns="" xmlns:a16="http://schemas.microsoft.com/office/drawing/2014/main" id="{CBD0EC60-9AD8-4507-A182-09B38948DE58}"/>
              </a:ext>
            </a:extLst>
          </p:cNvPr>
          <p:cNvGraphicFramePr>
            <a:graphicFrameLocks noGrp="1"/>
          </p:cNvGraphicFramePr>
          <p:nvPr>
            <p:extLst>
              <p:ext uri="{D42A27DB-BD31-4B8C-83A1-F6EECF244321}">
                <p14:modId xmlns:p14="http://schemas.microsoft.com/office/powerpoint/2010/main" val="4176418890"/>
              </p:ext>
            </p:extLst>
          </p:nvPr>
        </p:nvGraphicFramePr>
        <p:xfrm>
          <a:off x="160522" y="441144"/>
          <a:ext cx="4582930" cy="2673533"/>
        </p:xfrm>
        <a:graphic>
          <a:graphicData uri="http://schemas.openxmlformats.org/drawingml/2006/table">
            <a:tbl>
              <a:tblPr>
                <a:tableStyleId>{2D5ABB26-0587-4C30-8999-92F81FD0307C}</a:tableStyleId>
              </a:tblPr>
              <a:tblGrid>
                <a:gridCol w="944574">
                  <a:extLst>
                    <a:ext uri="{9D8B030D-6E8A-4147-A177-3AD203B41FA5}">
                      <a16:colId xmlns="" xmlns:a16="http://schemas.microsoft.com/office/drawing/2014/main" val="20000"/>
                    </a:ext>
                  </a:extLst>
                </a:gridCol>
                <a:gridCol w="699684">
                  <a:extLst>
                    <a:ext uri="{9D8B030D-6E8A-4147-A177-3AD203B41FA5}">
                      <a16:colId xmlns="" xmlns:a16="http://schemas.microsoft.com/office/drawing/2014/main" val="20001"/>
                    </a:ext>
                  </a:extLst>
                </a:gridCol>
                <a:gridCol w="699684">
                  <a:extLst>
                    <a:ext uri="{9D8B030D-6E8A-4147-A177-3AD203B41FA5}">
                      <a16:colId xmlns="" xmlns:a16="http://schemas.microsoft.com/office/drawing/2014/main" val="20002"/>
                    </a:ext>
                  </a:extLst>
                </a:gridCol>
                <a:gridCol w="699684">
                  <a:extLst>
                    <a:ext uri="{9D8B030D-6E8A-4147-A177-3AD203B41FA5}">
                      <a16:colId xmlns="" xmlns:a16="http://schemas.microsoft.com/office/drawing/2014/main" val="20003"/>
                    </a:ext>
                  </a:extLst>
                </a:gridCol>
                <a:gridCol w="699684">
                  <a:extLst>
                    <a:ext uri="{9D8B030D-6E8A-4147-A177-3AD203B41FA5}">
                      <a16:colId xmlns="" xmlns:a16="http://schemas.microsoft.com/office/drawing/2014/main" val="20004"/>
                    </a:ext>
                  </a:extLst>
                </a:gridCol>
                <a:gridCol w="839620">
                  <a:extLst>
                    <a:ext uri="{9D8B030D-6E8A-4147-A177-3AD203B41FA5}">
                      <a16:colId xmlns="" xmlns:a16="http://schemas.microsoft.com/office/drawing/2014/main" val="1906859917"/>
                    </a:ext>
                  </a:extLst>
                </a:gridCol>
              </a:tblGrid>
              <a:tr h="125678">
                <a:tc>
                  <a:txBody>
                    <a:bodyPr/>
                    <a:lstStyle/>
                    <a:p>
                      <a:pPr algn="ctr" fontAlgn="ctr"/>
                      <a:r>
                        <a:rPr lang="en-US" sz="700" u="none" strike="noStrike" dirty="0">
                          <a:solidFill>
                            <a:schemeClr val="bg1"/>
                          </a:solidFill>
                          <a:latin typeface="Arial" panose="020B0604020202020204" pitchFamily="34" charset="0"/>
                          <a:cs typeface="Arial" panose="020B0604020202020204" pitchFamily="34" charset="0"/>
                        </a:rPr>
                        <a:t> </a:t>
                      </a:r>
                      <a:r>
                        <a:rPr lang="mn-MN" sz="700" u="none" strike="noStrike" dirty="0">
                          <a:solidFill>
                            <a:schemeClr val="bg1"/>
                          </a:solidFill>
                          <a:latin typeface="Arial" panose="020B0604020202020204" pitchFamily="34" charset="0"/>
                          <a:cs typeface="Arial" panose="020B0604020202020204" pitchFamily="34" charset="0"/>
                        </a:rPr>
                        <a:t>Сумдын нэр</a:t>
                      </a:r>
                      <a:endParaRPr lang="en-US" sz="7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a:spcAft>
                          <a:spcPts val="0"/>
                        </a:spcAft>
                      </a:pPr>
                      <a:r>
                        <a:rPr lang="en-US" sz="700" dirty="0">
                          <a:solidFill>
                            <a:schemeClr val="bg1"/>
                          </a:solidFill>
                          <a:effectLst/>
                          <a:latin typeface="Arial" panose="020B0604020202020204" pitchFamily="34" charset="0"/>
                          <a:ea typeface="Tahoma" panose="020B0604030504040204" pitchFamily="34" charset="0"/>
                          <a:cs typeface="Arial" panose="020B0604020202020204" pitchFamily="34" charset="0"/>
                        </a:rPr>
                        <a:t>1998</a:t>
                      </a:r>
                    </a:p>
                  </a:txBody>
                  <a:tcPr marL="68580" marR="68580" marT="0" marB="0">
                    <a:solidFill>
                      <a:schemeClr val="accent1"/>
                    </a:solidFill>
                  </a:tcPr>
                </a:tc>
                <a:tc>
                  <a:txBody>
                    <a:bodyPr/>
                    <a:lstStyle/>
                    <a:p>
                      <a:pPr algn="ctr">
                        <a:spcAft>
                          <a:spcPts val="0"/>
                        </a:spcAft>
                      </a:pPr>
                      <a:r>
                        <a:rPr lang="en-US" sz="700" dirty="0">
                          <a:solidFill>
                            <a:schemeClr val="bg1"/>
                          </a:solidFill>
                          <a:effectLst/>
                          <a:latin typeface="Arial" panose="020B0604020202020204" pitchFamily="34" charset="0"/>
                          <a:ea typeface="Tahoma" panose="020B0604030504040204" pitchFamily="34" charset="0"/>
                          <a:cs typeface="Arial" panose="020B0604020202020204" pitchFamily="34" charset="0"/>
                        </a:rPr>
                        <a:t>2006</a:t>
                      </a:r>
                    </a:p>
                  </a:txBody>
                  <a:tcPr marL="68580" marR="68580" marT="0" marB="0">
                    <a:solidFill>
                      <a:schemeClr val="accent1"/>
                    </a:solidFill>
                  </a:tcPr>
                </a:tc>
                <a:tc>
                  <a:txBody>
                    <a:bodyPr/>
                    <a:lstStyle/>
                    <a:p>
                      <a:pPr algn="ctr">
                        <a:spcAft>
                          <a:spcPts val="0"/>
                        </a:spcAft>
                      </a:pPr>
                      <a:r>
                        <a:rPr lang="en-US" sz="700" dirty="0">
                          <a:solidFill>
                            <a:schemeClr val="bg1"/>
                          </a:solidFill>
                          <a:effectLst/>
                          <a:latin typeface="Arial" panose="020B0604020202020204" pitchFamily="34" charset="0"/>
                          <a:ea typeface="Tahoma" panose="020B0604030504040204" pitchFamily="34" charset="0"/>
                          <a:cs typeface="Arial" panose="020B0604020202020204" pitchFamily="34" charset="0"/>
                        </a:rPr>
                        <a:t>2011</a:t>
                      </a:r>
                    </a:p>
                  </a:txBody>
                  <a:tcPr marL="68580" marR="68580" marT="0" marB="0">
                    <a:solidFill>
                      <a:schemeClr val="accent1"/>
                    </a:solidFill>
                  </a:tcPr>
                </a:tc>
                <a:tc>
                  <a:txBody>
                    <a:bodyPr/>
                    <a:lstStyle/>
                    <a:p>
                      <a:pPr algn="ctr">
                        <a:spcAft>
                          <a:spcPts val="0"/>
                        </a:spcAft>
                      </a:pPr>
                      <a:r>
                        <a:rPr lang="en-US" sz="700" dirty="0">
                          <a:solidFill>
                            <a:schemeClr val="bg1"/>
                          </a:solidFill>
                          <a:effectLst/>
                          <a:latin typeface="Arial" panose="020B0604020202020204" pitchFamily="34" charset="0"/>
                          <a:ea typeface="Tahoma" panose="020B0604030504040204" pitchFamily="34" charset="0"/>
                          <a:cs typeface="Arial" panose="020B0604020202020204" pitchFamily="34" charset="0"/>
                        </a:rPr>
                        <a:t>2016</a:t>
                      </a:r>
                    </a:p>
                  </a:txBody>
                  <a:tcPr marL="68580" marR="68580" marT="0" marB="0">
                    <a:solidFill>
                      <a:schemeClr val="accent1"/>
                    </a:solidFill>
                  </a:tcPr>
                </a:tc>
                <a:tc>
                  <a:txBody>
                    <a:bodyPr/>
                    <a:lstStyle/>
                    <a:p>
                      <a:pPr algn="ctr">
                        <a:spcAft>
                          <a:spcPts val="0"/>
                        </a:spcAft>
                      </a:pPr>
                      <a:r>
                        <a:rPr lang="mn-MN" sz="700" dirty="0">
                          <a:solidFill>
                            <a:schemeClr val="bg1"/>
                          </a:solidFill>
                          <a:effectLst/>
                          <a:latin typeface="Arial" panose="020B0604020202020204" pitchFamily="34" charset="0"/>
                          <a:ea typeface="Tahoma" panose="020B0604030504040204" pitchFamily="34" charset="0"/>
                          <a:cs typeface="Arial" panose="020B0604020202020204" pitchFamily="34" charset="0"/>
                        </a:rPr>
                        <a:t>Эрэмбэ</a:t>
                      </a:r>
                      <a:endParaRPr lang="en-US" sz="700" dirty="0">
                        <a:solidFill>
                          <a:schemeClr val="bg1"/>
                        </a:solidFill>
                        <a:effectLst/>
                        <a:latin typeface="Arial" panose="020B0604020202020204" pitchFamily="34" charset="0"/>
                        <a:ea typeface="Tahoma" panose="020B0604030504040204" pitchFamily="34" charset="0"/>
                        <a:cs typeface="Arial" panose="020B0604020202020204" pitchFamily="34" charset="0"/>
                      </a:endParaRPr>
                    </a:p>
                  </a:txBody>
                  <a:tcPr marL="68580" marR="68580" marT="0" marB="0">
                    <a:solidFill>
                      <a:schemeClr val="accent1"/>
                    </a:solidFill>
                  </a:tcPr>
                </a:tc>
                <a:extLst>
                  <a:ext uri="{0D108BD9-81ED-4DB2-BD59-A6C34878D82A}">
                    <a16:rowId xmlns="" xmlns:a16="http://schemas.microsoft.com/office/drawing/2014/main" val="10000"/>
                  </a:ext>
                </a:extLst>
              </a:tr>
              <a:tr h="127483">
                <a:tc>
                  <a:txBody>
                    <a:bodyPr/>
                    <a:lstStyle/>
                    <a:p>
                      <a:pPr algn="l" fontAlgn="b"/>
                      <a:r>
                        <a:rPr lang="en-US" sz="700" b="0" i="0" u="none" strike="noStrike" dirty="0" err="1">
                          <a:solidFill>
                            <a:srgbClr val="002060"/>
                          </a:solidFill>
                          <a:effectLst/>
                          <a:latin typeface="Arial Mon" panose="020B0500000000000000" pitchFamily="34" charset="0"/>
                        </a:rPr>
                        <a:t>Ýðäýíýáóëãàí</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r" rtl="0" fontAlgn="ctr"/>
                      <a:r>
                        <a:rPr lang="en-US" sz="700" b="0" i="0" u="none" strike="noStrike" dirty="0">
                          <a:solidFill>
                            <a:srgbClr val="002060"/>
                          </a:solidFill>
                          <a:effectLst/>
                          <a:latin typeface="Segoe UI" panose="020B0502040204020203" pitchFamily="34" charset="0"/>
                        </a:rPr>
                        <a:t>272</a:t>
                      </a:r>
                    </a:p>
                  </a:txBody>
                  <a:tcPr marL="9525" marR="9525" marT="9525" marB="0" anchor="ctr">
                    <a:solidFill>
                      <a:schemeClr val="accent1">
                        <a:lumMod val="20000"/>
                        <a:lumOff val="80000"/>
                      </a:schemeClr>
                    </a:solidFill>
                  </a:tcPr>
                </a:tc>
                <a:tc>
                  <a:txBody>
                    <a:bodyPr/>
                    <a:lstStyle/>
                    <a:p>
                      <a:pPr algn="r" rtl="0" fontAlgn="ctr"/>
                      <a:r>
                        <a:rPr lang="en-US" sz="700" b="0" i="0" u="none" strike="noStrike" dirty="0">
                          <a:solidFill>
                            <a:srgbClr val="002060"/>
                          </a:solidFill>
                          <a:effectLst/>
                          <a:latin typeface="Segoe UI" panose="020B0502040204020203" pitchFamily="34" charset="0"/>
                        </a:rPr>
                        <a:t>200</a:t>
                      </a:r>
                    </a:p>
                  </a:txBody>
                  <a:tcPr marL="9525" marR="9525" marT="9525" marB="0" anchor="ctr">
                    <a:solidFill>
                      <a:schemeClr val="accent1">
                        <a:lumMod val="20000"/>
                        <a:lumOff val="80000"/>
                      </a:schemeClr>
                    </a:solidFill>
                  </a:tcPr>
                </a:tc>
                <a:tc>
                  <a:txBody>
                    <a:bodyPr/>
                    <a:lstStyle/>
                    <a:p>
                      <a:pPr algn="r" rtl="0" fontAlgn="ctr"/>
                      <a:r>
                        <a:rPr lang="en-US" sz="700" b="0" i="0" u="none" strike="noStrike" dirty="0">
                          <a:solidFill>
                            <a:srgbClr val="002060"/>
                          </a:solidFill>
                          <a:effectLst/>
                          <a:latin typeface="Segoe UI" panose="020B0502040204020203" pitchFamily="34" charset="0"/>
                        </a:rPr>
                        <a:t>289</a:t>
                      </a:r>
                    </a:p>
                  </a:txBody>
                  <a:tcPr marL="9525" marR="9525" marT="9525" marB="0" anchor="ctr">
                    <a:solidFill>
                      <a:schemeClr val="accent1">
                        <a:lumMod val="20000"/>
                        <a:lumOff val="80000"/>
                      </a:schemeClr>
                    </a:solidFill>
                  </a:tcPr>
                </a:tc>
                <a:tc>
                  <a:txBody>
                    <a:bodyPr/>
                    <a:lstStyle/>
                    <a:p>
                      <a:pPr algn="r" rtl="0" fontAlgn="ctr"/>
                      <a:r>
                        <a:rPr lang="en-US" sz="700" b="0" i="0" u="none" strike="noStrike" dirty="0">
                          <a:solidFill>
                            <a:srgbClr val="002060"/>
                          </a:solidFill>
                          <a:effectLst/>
                          <a:latin typeface="Segoe UI" panose="020B0502040204020203" pitchFamily="34" charset="0"/>
                        </a:rPr>
                        <a:t>330</a:t>
                      </a:r>
                    </a:p>
                  </a:txBody>
                  <a:tcPr marL="9525" marR="9525" marT="9525" marB="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b="1" i="0" u="none" strike="noStrike" dirty="0">
                          <a:solidFill>
                            <a:schemeClr val="accent2"/>
                          </a:solidFill>
                          <a:latin typeface="Arial" pitchFamily="34" charset="0"/>
                          <a:cs typeface="Arial" pitchFamily="34" charset="0"/>
                        </a:rPr>
                        <a:t>I</a:t>
                      </a:r>
                      <a:r>
                        <a:rPr lang="mn-MN" sz="700" b="1" i="0" u="none" strike="noStrike" dirty="0">
                          <a:solidFill>
                            <a:schemeClr val="accent2"/>
                          </a:solidFill>
                          <a:latin typeface="Arial" pitchFamily="34" charset="0"/>
                          <a:cs typeface="Arial" pitchFamily="34" charset="0"/>
                        </a:rPr>
                        <a:t> </a:t>
                      </a:r>
                      <a:r>
                        <a:rPr lang="mn-MN" sz="700" b="0" i="0" u="none" strike="noStrike" dirty="0">
                          <a:solidFill>
                            <a:schemeClr val="accent2"/>
                          </a:solidFill>
                          <a:latin typeface="Arial" pitchFamily="34" charset="0"/>
                          <a:cs typeface="Arial" pitchFamily="34" charset="0"/>
                        </a:rPr>
                        <a:t>хамгийн их</a:t>
                      </a:r>
                      <a:endParaRPr lang="en-US" sz="700" b="0" i="0" u="none" strike="noStrike" dirty="0">
                        <a:solidFill>
                          <a:schemeClr val="accent2"/>
                        </a:solidFill>
                        <a:latin typeface="Arial" pitchFamily="34" charset="0"/>
                        <a:cs typeface="Arial" pitchFamily="34" charset="0"/>
                      </a:endParaRPr>
                    </a:p>
                  </a:txBody>
                  <a:tcPr marL="68580" marR="68580" marT="0" marB="0" anchor="ctr">
                    <a:solidFill>
                      <a:schemeClr val="accent1">
                        <a:lumMod val="20000"/>
                        <a:lumOff val="80000"/>
                      </a:schemeClr>
                    </a:solidFill>
                  </a:tcPr>
                </a:tc>
                <a:extLst>
                  <a:ext uri="{0D108BD9-81ED-4DB2-BD59-A6C34878D82A}">
                    <a16:rowId xmlns="" xmlns:a16="http://schemas.microsoft.com/office/drawing/2014/main" val="10001"/>
                  </a:ext>
                </a:extLst>
              </a:tr>
              <a:tr h="127483">
                <a:tc>
                  <a:txBody>
                    <a:bodyPr/>
                    <a:lstStyle/>
                    <a:p>
                      <a:pPr algn="l" fontAlgn="b"/>
                      <a:r>
                        <a:rPr lang="en-US" sz="700" b="0" i="0" u="none" strike="noStrike" dirty="0" err="1">
                          <a:solidFill>
                            <a:srgbClr val="002060"/>
                          </a:solidFill>
                          <a:effectLst/>
                          <a:latin typeface="Arial Mon" panose="020B0500000000000000" pitchFamily="34" charset="0"/>
                        </a:rPr>
                        <a:t>Áàòöýíãýë</a:t>
                      </a:r>
                      <a:endParaRPr lang="en-US" sz="700" b="0" i="0" u="none" strike="noStrike" dirty="0">
                        <a:solidFill>
                          <a:srgbClr val="002060"/>
                        </a:solidFill>
                        <a:effectLst/>
                        <a:latin typeface="Arial Mon" panose="020B0500000000000000" pitchFamily="34" charset="0"/>
                      </a:endParaRPr>
                    </a:p>
                  </a:txBody>
                  <a:tcPr marL="9525" marR="9525" marT="9525" marB="0" anchor="b"/>
                </a:tc>
                <a:tc>
                  <a:txBody>
                    <a:bodyPr/>
                    <a:lstStyle/>
                    <a:p>
                      <a:pPr algn="r" rtl="0" fontAlgn="ctr"/>
                      <a:r>
                        <a:rPr lang="en-US" sz="700" b="0" i="0" u="none" strike="noStrike">
                          <a:solidFill>
                            <a:srgbClr val="002060"/>
                          </a:solidFill>
                          <a:effectLst/>
                          <a:latin typeface="Segoe UI" panose="020B0502040204020203" pitchFamily="34" charset="0"/>
                        </a:rPr>
                        <a:t>9</a:t>
                      </a:r>
                    </a:p>
                  </a:txBody>
                  <a:tcPr marL="9525" marR="9525" marT="9525" marB="0" anchor="ctr"/>
                </a:tc>
                <a:tc>
                  <a:txBody>
                    <a:bodyPr/>
                    <a:lstStyle/>
                    <a:p>
                      <a:pPr algn="r" rtl="0" fontAlgn="ctr"/>
                      <a:r>
                        <a:rPr lang="en-US" sz="700" b="0" i="0" u="none" strike="noStrike">
                          <a:solidFill>
                            <a:srgbClr val="002060"/>
                          </a:solidFill>
                          <a:effectLst/>
                          <a:latin typeface="Segoe UI" panose="020B0502040204020203" pitchFamily="34" charset="0"/>
                        </a:rPr>
                        <a:t>13</a:t>
                      </a:r>
                    </a:p>
                  </a:txBody>
                  <a:tcPr marL="9525" marR="9525" marT="9525" marB="0" anchor="ctr"/>
                </a:tc>
                <a:tc>
                  <a:txBody>
                    <a:bodyPr/>
                    <a:lstStyle/>
                    <a:p>
                      <a:pPr algn="r" rtl="0" fontAlgn="ctr"/>
                      <a:r>
                        <a:rPr lang="en-US" sz="700" b="0" i="0" u="none" strike="noStrike" dirty="0">
                          <a:solidFill>
                            <a:srgbClr val="002060"/>
                          </a:solidFill>
                          <a:effectLst/>
                          <a:latin typeface="Segoe UI" panose="020B0502040204020203" pitchFamily="34" charset="0"/>
                        </a:rPr>
                        <a:t>17</a:t>
                      </a:r>
                    </a:p>
                  </a:txBody>
                  <a:tcPr marL="9525" marR="9525" marT="9525" marB="0" anchor="ctr"/>
                </a:tc>
                <a:tc>
                  <a:txBody>
                    <a:bodyPr/>
                    <a:lstStyle/>
                    <a:p>
                      <a:pPr algn="r" rtl="0" fontAlgn="ctr"/>
                      <a:r>
                        <a:rPr lang="en-US" sz="700" b="0" i="0" u="none" strike="noStrike">
                          <a:solidFill>
                            <a:srgbClr val="002060"/>
                          </a:solidFill>
                          <a:effectLst/>
                          <a:latin typeface="Segoe UI" panose="020B0502040204020203" pitchFamily="34" charset="0"/>
                        </a:rPr>
                        <a:t>27</a:t>
                      </a:r>
                    </a:p>
                  </a:txBody>
                  <a:tcPr marL="9525" marR="9525" marT="9525" marB="0" anchor="ctr"/>
                </a:tc>
                <a:tc>
                  <a:txBody>
                    <a:bodyPr/>
                    <a:lstStyle/>
                    <a:p>
                      <a:pPr algn="ctr">
                        <a:spcAft>
                          <a:spcPts val="0"/>
                        </a:spcAft>
                      </a:pPr>
                      <a:endParaRPr lang="en-US" sz="700" dirty="0">
                        <a:solidFill>
                          <a:srgbClr val="002060"/>
                        </a:solidFill>
                        <a:effectLst/>
                        <a:latin typeface="Arial" panose="020B0604020202020204" pitchFamily="34" charset="0"/>
                        <a:ea typeface="Tahoma" panose="020B060403050404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10002"/>
                  </a:ext>
                </a:extLst>
              </a:tr>
              <a:tr h="127483">
                <a:tc>
                  <a:txBody>
                    <a:bodyPr/>
                    <a:lstStyle/>
                    <a:p>
                      <a:pPr algn="l" fontAlgn="b"/>
                      <a:r>
                        <a:rPr lang="en-US" sz="700" b="0" i="0" u="none" strike="noStrike" dirty="0" err="1">
                          <a:solidFill>
                            <a:srgbClr val="002060"/>
                          </a:solidFill>
                          <a:effectLst/>
                          <a:latin typeface="Arial Mon" panose="020B0500000000000000" pitchFamily="34" charset="0"/>
                        </a:rPr>
                        <a:t>Áóëãàí</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r" rtl="0" fontAlgn="ctr"/>
                      <a:r>
                        <a:rPr lang="en-US" sz="700" b="0" i="0" u="none" strike="noStrike">
                          <a:solidFill>
                            <a:srgbClr val="002060"/>
                          </a:solidFill>
                          <a:effectLst/>
                          <a:latin typeface="Segoe UI" panose="020B0502040204020203" pitchFamily="34" charset="0"/>
                        </a:rPr>
                        <a:t>8</a:t>
                      </a:r>
                    </a:p>
                  </a:txBody>
                  <a:tcPr marL="9525" marR="9525" marT="9525" marB="0" anchor="ctr">
                    <a:solidFill>
                      <a:schemeClr val="accent1">
                        <a:lumMod val="20000"/>
                        <a:lumOff val="80000"/>
                      </a:schemeClr>
                    </a:solidFill>
                  </a:tcPr>
                </a:tc>
                <a:tc>
                  <a:txBody>
                    <a:bodyPr/>
                    <a:lstStyle/>
                    <a:p>
                      <a:pPr algn="r" rtl="0" fontAlgn="ctr"/>
                      <a:r>
                        <a:rPr lang="en-US" sz="700" b="0" i="0" u="none" strike="noStrike">
                          <a:solidFill>
                            <a:srgbClr val="002060"/>
                          </a:solidFill>
                          <a:effectLst/>
                          <a:latin typeface="Segoe UI" panose="020B0502040204020203" pitchFamily="34" charset="0"/>
                        </a:rPr>
                        <a:t>10</a:t>
                      </a:r>
                    </a:p>
                  </a:txBody>
                  <a:tcPr marL="9525" marR="9525" marT="9525" marB="0" anchor="ctr">
                    <a:solidFill>
                      <a:schemeClr val="accent1">
                        <a:lumMod val="20000"/>
                        <a:lumOff val="80000"/>
                      </a:schemeClr>
                    </a:solidFill>
                  </a:tcPr>
                </a:tc>
                <a:tc>
                  <a:txBody>
                    <a:bodyPr/>
                    <a:lstStyle/>
                    <a:p>
                      <a:pPr algn="r" rtl="0" fontAlgn="ctr"/>
                      <a:r>
                        <a:rPr lang="en-US" sz="700" b="0" i="0" u="none" strike="noStrike" dirty="0">
                          <a:solidFill>
                            <a:srgbClr val="002060"/>
                          </a:solidFill>
                          <a:effectLst/>
                          <a:latin typeface="Segoe UI" panose="020B0502040204020203" pitchFamily="34" charset="0"/>
                        </a:rPr>
                        <a:t>16</a:t>
                      </a:r>
                    </a:p>
                  </a:txBody>
                  <a:tcPr marL="9525" marR="9525" marT="9525" marB="0" anchor="ctr">
                    <a:solidFill>
                      <a:schemeClr val="accent1">
                        <a:lumMod val="20000"/>
                        <a:lumOff val="80000"/>
                      </a:schemeClr>
                    </a:solidFill>
                  </a:tcPr>
                </a:tc>
                <a:tc>
                  <a:txBody>
                    <a:bodyPr/>
                    <a:lstStyle/>
                    <a:p>
                      <a:pPr algn="r" rtl="0" fontAlgn="ctr"/>
                      <a:r>
                        <a:rPr lang="en-US" sz="700" b="0" i="0" u="none" strike="noStrike">
                          <a:solidFill>
                            <a:srgbClr val="002060"/>
                          </a:solidFill>
                          <a:effectLst/>
                          <a:latin typeface="Segoe UI" panose="020B0502040204020203" pitchFamily="34" charset="0"/>
                        </a:rPr>
                        <a:t>24</a:t>
                      </a:r>
                    </a:p>
                  </a:txBody>
                  <a:tcPr marL="9525" marR="9525" marT="9525" marB="0" anchor="ctr">
                    <a:solidFill>
                      <a:schemeClr val="accent1">
                        <a:lumMod val="20000"/>
                        <a:lumOff val="80000"/>
                      </a:schemeClr>
                    </a:solidFill>
                  </a:tcPr>
                </a:tc>
                <a:tc>
                  <a:txBody>
                    <a:bodyPr/>
                    <a:lstStyle/>
                    <a:p>
                      <a:pPr algn="ctr">
                        <a:spcAft>
                          <a:spcPts val="0"/>
                        </a:spcAft>
                      </a:pPr>
                      <a:endParaRPr lang="en-US" sz="700" dirty="0">
                        <a:solidFill>
                          <a:srgbClr val="002060"/>
                        </a:solidFill>
                        <a:effectLst/>
                        <a:latin typeface="Arial" panose="020B0604020202020204" pitchFamily="34" charset="0"/>
                        <a:ea typeface="Tahoma" panose="020B0604030504040204" pitchFamily="34"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 xmlns:a16="http://schemas.microsoft.com/office/drawing/2014/main" val="10003"/>
                  </a:ext>
                </a:extLst>
              </a:tr>
              <a:tr h="127483">
                <a:tc>
                  <a:txBody>
                    <a:bodyPr/>
                    <a:lstStyle/>
                    <a:p>
                      <a:pPr algn="l" fontAlgn="b"/>
                      <a:r>
                        <a:rPr lang="en-US" sz="700" b="0" i="0" u="none" strike="noStrike" dirty="0" err="1">
                          <a:solidFill>
                            <a:srgbClr val="002060"/>
                          </a:solidFill>
                          <a:effectLst/>
                          <a:latin typeface="Arial Mon" panose="020B0500000000000000" pitchFamily="34" charset="0"/>
                        </a:rPr>
                        <a:t>Æàðãàëàíò</a:t>
                      </a:r>
                      <a:endParaRPr lang="en-US" sz="700" b="0" i="0" u="none" strike="noStrike" dirty="0">
                        <a:solidFill>
                          <a:srgbClr val="002060"/>
                        </a:solidFill>
                        <a:effectLst/>
                        <a:latin typeface="Arial Mon" panose="020B0500000000000000" pitchFamily="34" charset="0"/>
                      </a:endParaRPr>
                    </a:p>
                  </a:txBody>
                  <a:tcPr marL="9525" marR="9525" marT="9525" marB="0" anchor="b"/>
                </a:tc>
                <a:tc>
                  <a:txBody>
                    <a:bodyPr/>
                    <a:lstStyle/>
                    <a:p>
                      <a:pPr algn="r" rtl="0" fontAlgn="ctr"/>
                      <a:r>
                        <a:rPr lang="en-US" sz="700" b="0" i="0" u="none" strike="noStrike">
                          <a:solidFill>
                            <a:srgbClr val="002060"/>
                          </a:solidFill>
                          <a:effectLst/>
                          <a:latin typeface="Segoe UI" panose="020B0502040204020203" pitchFamily="34" charset="0"/>
                        </a:rPr>
                        <a:t>12</a:t>
                      </a:r>
                    </a:p>
                  </a:txBody>
                  <a:tcPr marL="9525" marR="9525" marT="9525" marB="0" anchor="ctr"/>
                </a:tc>
                <a:tc>
                  <a:txBody>
                    <a:bodyPr/>
                    <a:lstStyle/>
                    <a:p>
                      <a:pPr algn="r" rtl="0" fontAlgn="ctr"/>
                      <a:r>
                        <a:rPr lang="en-US" sz="700" b="0" i="0" u="none" strike="noStrike">
                          <a:solidFill>
                            <a:srgbClr val="002060"/>
                          </a:solidFill>
                          <a:effectLst/>
                          <a:latin typeface="Segoe UI" panose="020B0502040204020203" pitchFamily="34" charset="0"/>
                        </a:rPr>
                        <a:t>14</a:t>
                      </a:r>
                    </a:p>
                  </a:txBody>
                  <a:tcPr marL="9525" marR="9525" marT="9525" marB="0" anchor="ctr"/>
                </a:tc>
                <a:tc>
                  <a:txBody>
                    <a:bodyPr/>
                    <a:lstStyle/>
                    <a:p>
                      <a:pPr algn="r" rtl="0" fontAlgn="ctr"/>
                      <a:r>
                        <a:rPr lang="en-US" sz="700" b="0" i="0" u="none" strike="noStrike" dirty="0">
                          <a:solidFill>
                            <a:srgbClr val="002060"/>
                          </a:solidFill>
                          <a:effectLst/>
                          <a:latin typeface="Segoe UI" panose="020B0502040204020203" pitchFamily="34" charset="0"/>
                        </a:rPr>
                        <a:t>13</a:t>
                      </a:r>
                    </a:p>
                  </a:txBody>
                  <a:tcPr marL="9525" marR="9525" marT="9525" marB="0" anchor="ctr"/>
                </a:tc>
                <a:tc>
                  <a:txBody>
                    <a:bodyPr/>
                    <a:lstStyle/>
                    <a:p>
                      <a:pPr algn="r" rtl="0" fontAlgn="ctr"/>
                      <a:r>
                        <a:rPr lang="en-US" sz="700" b="0" i="0" u="none" strike="noStrike">
                          <a:solidFill>
                            <a:srgbClr val="002060"/>
                          </a:solidFill>
                          <a:effectLst/>
                          <a:latin typeface="Segoe UI" panose="020B0502040204020203" pitchFamily="34" charset="0"/>
                        </a:rPr>
                        <a:t>20</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700" b="1" i="0" u="none" strike="noStrike" dirty="0">
                        <a:solidFill>
                          <a:schemeClr val="accent2"/>
                        </a:solidFill>
                        <a:latin typeface="Arial" pitchFamily="34" charset="0"/>
                        <a:cs typeface="Arial" pitchFamily="34" charset="0"/>
                      </a:endParaRPr>
                    </a:p>
                  </a:txBody>
                  <a:tcPr marL="68580" marR="68580" marT="0" marB="0" anchor="ctr"/>
                </a:tc>
                <a:extLst>
                  <a:ext uri="{0D108BD9-81ED-4DB2-BD59-A6C34878D82A}">
                    <a16:rowId xmlns="" xmlns:a16="http://schemas.microsoft.com/office/drawing/2014/main" val="10004"/>
                  </a:ext>
                </a:extLst>
              </a:tr>
              <a:tr h="127483">
                <a:tc>
                  <a:txBody>
                    <a:bodyPr/>
                    <a:lstStyle/>
                    <a:p>
                      <a:pPr algn="l" fontAlgn="b"/>
                      <a:r>
                        <a:rPr lang="en-US" sz="700" b="0" i="0" u="none" strike="noStrike" dirty="0" err="1">
                          <a:solidFill>
                            <a:srgbClr val="002060"/>
                          </a:solidFill>
                          <a:effectLst/>
                          <a:latin typeface="Arial Mon" panose="020B0500000000000000" pitchFamily="34" charset="0"/>
                        </a:rPr>
                        <a:t>Èõòàìèð</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r" rtl="0" fontAlgn="ctr"/>
                      <a:r>
                        <a:rPr lang="en-US" sz="700" b="0" i="0" u="none" strike="noStrike">
                          <a:solidFill>
                            <a:srgbClr val="002060"/>
                          </a:solidFill>
                          <a:effectLst/>
                          <a:latin typeface="Segoe UI" panose="020B0502040204020203" pitchFamily="34" charset="0"/>
                        </a:rPr>
                        <a:t>18</a:t>
                      </a:r>
                    </a:p>
                  </a:txBody>
                  <a:tcPr marL="9525" marR="9525" marT="9525" marB="0" anchor="ctr">
                    <a:solidFill>
                      <a:schemeClr val="accent1">
                        <a:lumMod val="20000"/>
                        <a:lumOff val="80000"/>
                      </a:schemeClr>
                    </a:solidFill>
                  </a:tcPr>
                </a:tc>
                <a:tc>
                  <a:txBody>
                    <a:bodyPr/>
                    <a:lstStyle/>
                    <a:p>
                      <a:pPr algn="r" rtl="0" fontAlgn="ctr"/>
                      <a:r>
                        <a:rPr lang="en-US" sz="700" b="0" i="0" u="none" strike="noStrike">
                          <a:solidFill>
                            <a:srgbClr val="002060"/>
                          </a:solidFill>
                          <a:effectLst/>
                          <a:latin typeface="Segoe UI" panose="020B0502040204020203" pitchFamily="34" charset="0"/>
                        </a:rPr>
                        <a:t>20</a:t>
                      </a:r>
                    </a:p>
                  </a:txBody>
                  <a:tcPr marL="9525" marR="9525" marT="9525" marB="0" anchor="ctr">
                    <a:solidFill>
                      <a:schemeClr val="accent1">
                        <a:lumMod val="20000"/>
                        <a:lumOff val="80000"/>
                      </a:schemeClr>
                    </a:solidFill>
                  </a:tcPr>
                </a:tc>
                <a:tc>
                  <a:txBody>
                    <a:bodyPr/>
                    <a:lstStyle/>
                    <a:p>
                      <a:pPr algn="r" rtl="0" fontAlgn="ctr"/>
                      <a:r>
                        <a:rPr lang="en-US" sz="700" b="0" i="0" u="none" strike="noStrike" dirty="0">
                          <a:solidFill>
                            <a:srgbClr val="002060"/>
                          </a:solidFill>
                          <a:effectLst/>
                          <a:latin typeface="Segoe UI" panose="020B0502040204020203" pitchFamily="34" charset="0"/>
                        </a:rPr>
                        <a:t>24</a:t>
                      </a:r>
                    </a:p>
                  </a:txBody>
                  <a:tcPr marL="9525" marR="9525" marT="9525" marB="0" anchor="ctr">
                    <a:solidFill>
                      <a:schemeClr val="accent1">
                        <a:lumMod val="20000"/>
                        <a:lumOff val="80000"/>
                      </a:schemeClr>
                    </a:solidFill>
                  </a:tcPr>
                </a:tc>
                <a:tc>
                  <a:txBody>
                    <a:bodyPr/>
                    <a:lstStyle/>
                    <a:p>
                      <a:pPr algn="r" rtl="0" fontAlgn="ctr"/>
                      <a:r>
                        <a:rPr lang="en-US" sz="700" b="0" i="0" u="none" strike="noStrike">
                          <a:solidFill>
                            <a:srgbClr val="002060"/>
                          </a:solidFill>
                          <a:effectLst/>
                          <a:latin typeface="Segoe UI" panose="020B0502040204020203" pitchFamily="34" charset="0"/>
                        </a:rPr>
                        <a:t>39</a:t>
                      </a:r>
                    </a:p>
                  </a:txBody>
                  <a:tcPr marL="9525" marR="9525" marT="9525" marB="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b="1" i="0" u="none" strike="noStrike" dirty="0" smtClean="0">
                          <a:solidFill>
                            <a:schemeClr val="accent2"/>
                          </a:solidFill>
                          <a:latin typeface="Arial" pitchFamily="34" charset="0"/>
                          <a:cs typeface="Arial" pitchFamily="34" charset="0"/>
                        </a:rPr>
                        <a:t>III</a:t>
                      </a:r>
                      <a:endParaRPr lang="en-US" sz="700" b="1" i="0" u="none" strike="noStrike" dirty="0">
                        <a:solidFill>
                          <a:schemeClr val="accent2"/>
                        </a:solidFill>
                        <a:latin typeface="Arial" pitchFamily="34" charset="0"/>
                        <a:cs typeface="Arial" pitchFamily="34" charset="0"/>
                      </a:endParaRPr>
                    </a:p>
                  </a:txBody>
                  <a:tcPr marL="68580" marR="68580" marT="0" marB="0" anchor="ctr">
                    <a:solidFill>
                      <a:schemeClr val="accent1">
                        <a:lumMod val="20000"/>
                        <a:lumOff val="80000"/>
                      </a:schemeClr>
                    </a:solidFill>
                  </a:tcPr>
                </a:tc>
                <a:extLst>
                  <a:ext uri="{0D108BD9-81ED-4DB2-BD59-A6C34878D82A}">
                    <a16:rowId xmlns="" xmlns:a16="http://schemas.microsoft.com/office/drawing/2014/main" val="10005"/>
                  </a:ext>
                </a:extLst>
              </a:tr>
              <a:tr h="127483">
                <a:tc>
                  <a:txBody>
                    <a:bodyPr/>
                    <a:lstStyle/>
                    <a:p>
                      <a:pPr algn="l" fontAlgn="b"/>
                      <a:r>
                        <a:rPr lang="en-US" sz="700" b="0" i="0" u="none" strike="noStrike" dirty="0">
                          <a:solidFill>
                            <a:srgbClr val="002060"/>
                          </a:solidFill>
                          <a:effectLst/>
                          <a:latin typeface="Arial Mon" panose="020B0500000000000000" pitchFamily="34" charset="0"/>
                        </a:rPr>
                        <a:t>ª</a:t>
                      </a:r>
                      <a:r>
                        <a:rPr lang="en-US" sz="700" b="0" i="0" u="none" strike="noStrike" dirty="0" err="1">
                          <a:solidFill>
                            <a:srgbClr val="002060"/>
                          </a:solidFill>
                          <a:effectLst/>
                          <a:latin typeface="Arial Mon" panose="020B0500000000000000" pitchFamily="34" charset="0"/>
                        </a:rPr>
                        <a:t>ãèéíóóð</a:t>
                      </a:r>
                      <a:endParaRPr lang="en-US" sz="700" b="0" i="0" u="none" strike="noStrike" dirty="0">
                        <a:solidFill>
                          <a:srgbClr val="002060"/>
                        </a:solidFill>
                        <a:effectLst/>
                        <a:latin typeface="Arial Mon" panose="020B0500000000000000" pitchFamily="34" charset="0"/>
                      </a:endParaRPr>
                    </a:p>
                  </a:txBody>
                  <a:tcPr marL="9525" marR="9525" marT="9525" marB="0" anchor="b"/>
                </a:tc>
                <a:tc>
                  <a:txBody>
                    <a:bodyPr/>
                    <a:lstStyle/>
                    <a:p>
                      <a:pPr algn="r" rtl="0" fontAlgn="ctr"/>
                      <a:r>
                        <a:rPr lang="en-US" sz="700" b="0" i="0" u="none" strike="noStrike">
                          <a:solidFill>
                            <a:srgbClr val="002060"/>
                          </a:solidFill>
                          <a:effectLst/>
                          <a:latin typeface="Segoe UI" panose="020B0502040204020203" pitchFamily="34" charset="0"/>
                        </a:rPr>
                        <a:t>14</a:t>
                      </a:r>
                    </a:p>
                  </a:txBody>
                  <a:tcPr marL="9525" marR="9525" marT="9525" marB="0" anchor="ctr"/>
                </a:tc>
                <a:tc>
                  <a:txBody>
                    <a:bodyPr/>
                    <a:lstStyle/>
                    <a:p>
                      <a:pPr algn="r" rtl="0" fontAlgn="ctr"/>
                      <a:r>
                        <a:rPr lang="en-US" sz="700" b="0" i="0" u="none" strike="noStrike">
                          <a:solidFill>
                            <a:srgbClr val="002060"/>
                          </a:solidFill>
                          <a:effectLst/>
                          <a:latin typeface="Segoe UI" panose="020B0502040204020203" pitchFamily="34" charset="0"/>
                        </a:rPr>
                        <a:t>14</a:t>
                      </a:r>
                    </a:p>
                  </a:txBody>
                  <a:tcPr marL="9525" marR="9525" marT="9525" marB="0" anchor="ctr"/>
                </a:tc>
                <a:tc>
                  <a:txBody>
                    <a:bodyPr/>
                    <a:lstStyle/>
                    <a:p>
                      <a:pPr algn="r" rtl="0" fontAlgn="ctr"/>
                      <a:r>
                        <a:rPr lang="en-US" sz="700" b="0" i="0" u="none" strike="noStrike" dirty="0">
                          <a:solidFill>
                            <a:srgbClr val="002060"/>
                          </a:solidFill>
                          <a:effectLst/>
                          <a:latin typeface="Segoe UI" panose="020B0502040204020203" pitchFamily="34" charset="0"/>
                        </a:rPr>
                        <a:t>20</a:t>
                      </a:r>
                    </a:p>
                  </a:txBody>
                  <a:tcPr marL="9525" marR="9525" marT="9525" marB="0" anchor="ctr"/>
                </a:tc>
                <a:tc>
                  <a:txBody>
                    <a:bodyPr/>
                    <a:lstStyle/>
                    <a:p>
                      <a:pPr algn="r" rtl="0" fontAlgn="ctr"/>
                      <a:r>
                        <a:rPr lang="en-US" sz="700" b="0" i="0" u="none" strike="noStrike">
                          <a:solidFill>
                            <a:srgbClr val="002060"/>
                          </a:solidFill>
                          <a:effectLst/>
                          <a:latin typeface="Segoe UI" panose="020B0502040204020203" pitchFamily="34" charset="0"/>
                        </a:rPr>
                        <a:t>14</a:t>
                      </a:r>
                    </a:p>
                  </a:txBody>
                  <a:tcPr marL="9525" marR="9525" marT="9525" marB="0" anchor="ctr"/>
                </a:tc>
                <a:tc>
                  <a:txBody>
                    <a:bodyPr/>
                    <a:lstStyle/>
                    <a:p>
                      <a:pPr marL="0" marR="0" lvl="0" indent="0" algn="ctr" defTabSz="457383" rtl="0" eaLnBrk="1" fontAlgn="auto" latinLnBrk="0" hangingPunct="1">
                        <a:lnSpc>
                          <a:spcPct val="100000"/>
                        </a:lnSpc>
                        <a:spcBef>
                          <a:spcPts val="0"/>
                        </a:spcBef>
                        <a:spcAft>
                          <a:spcPts val="0"/>
                        </a:spcAft>
                        <a:buClrTx/>
                        <a:buSzTx/>
                        <a:buFontTx/>
                        <a:buNone/>
                        <a:tabLst/>
                        <a:defRPr/>
                      </a:pPr>
                      <a:r>
                        <a:rPr lang="en-US" sz="700" b="1" i="0" u="none" strike="noStrike" dirty="0" smtClean="0">
                          <a:solidFill>
                            <a:schemeClr val="accent6"/>
                          </a:solidFill>
                          <a:latin typeface="Arial" pitchFamily="34" charset="0"/>
                          <a:cs typeface="Arial" pitchFamily="34" charset="0"/>
                        </a:rPr>
                        <a:t>XV</a:t>
                      </a:r>
                      <a:r>
                        <a:rPr lang="mn-MN" sz="700" b="1" i="0" u="none" strike="noStrike" dirty="0" smtClean="0">
                          <a:solidFill>
                            <a:schemeClr val="accent6"/>
                          </a:solidFill>
                          <a:latin typeface="Arial" pitchFamily="34" charset="0"/>
                          <a:cs typeface="Arial" pitchFamily="34" charset="0"/>
                        </a:rPr>
                        <a:t> </a:t>
                      </a:r>
                      <a:r>
                        <a:rPr lang="mn-MN" sz="700" b="0" i="0" u="none" strike="noStrike" dirty="0" smtClean="0">
                          <a:solidFill>
                            <a:schemeClr val="accent6"/>
                          </a:solidFill>
                          <a:latin typeface="Arial" pitchFamily="34" charset="0"/>
                          <a:cs typeface="Arial" pitchFamily="34" charset="0"/>
                        </a:rPr>
                        <a:t>хамгийн бага</a:t>
                      </a:r>
                      <a:endParaRPr lang="en-US" sz="700" b="0" i="0" u="none" strike="noStrike" dirty="0" smtClean="0">
                        <a:solidFill>
                          <a:schemeClr val="accent6"/>
                        </a:solidFill>
                        <a:latin typeface="Arial" pitchFamily="34" charset="0"/>
                        <a:cs typeface="Arial" pitchFamily="34" charset="0"/>
                      </a:endParaRPr>
                    </a:p>
                  </a:txBody>
                  <a:tcPr marL="68580" marR="68580" marT="0" marB="0" anchor="ctr"/>
                </a:tc>
                <a:extLst>
                  <a:ext uri="{0D108BD9-81ED-4DB2-BD59-A6C34878D82A}">
                    <a16:rowId xmlns="" xmlns:a16="http://schemas.microsoft.com/office/drawing/2014/main" val="10006"/>
                  </a:ext>
                </a:extLst>
              </a:tr>
              <a:tr h="127483">
                <a:tc>
                  <a:txBody>
                    <a:bodyPr/>
                    <a:lstStyle/>
                    <a:p>
                      <a:pPr algn="l" fontAlgn="b"/>
                      <a:r>
                        <a:rPr lang="en-US" sz="700" b="0" i="0" u="none" strike="noStrike" dirty="0">
                          <a:solidFill>
                            <a:srgbClr val="002060"/>
                          </a:solidFill>
                          <a:effectLst/>
                          <a:latin typeface="Arial Mon" panose="020B0500000000000000" pitchFamily="34" charset="0"/>
                        </a:rPr>
                        <a:t>ª</a:t>
                      </a:r>
                      <a:r>
                        <a:rPr lang="en-US" sz="700" b="0" i="0" u="none" strike="noStrike" dirty="0" err="1">
                          <a:solidFill>
                            <a:srgbClr val="002060"/>
                          </a:solidFill>
                          <a:effectLst/>
                          <a:latin typeface="Arial Mon" panose="020B0500000000000000" pitchFamily="34" charset="0"/>
                        </a:rPr>
                        <a:t>ëçèéò</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r" rtl="0" fontAlgn="ctr"/>
                      <a:r>
                        <a:rPr lang="en-US" sz="700" b="0" i="0" u="none" strike="noStrike">
                          <a:solidFill>
                            <a:srgbClr val="002060"/>
                          </a:solidFill>
                          <a:effectLst/>
                          <a:latin typeface="Segoe UI" panose="020B0502040204020203" pitchFamily="34" charset="0"/>
                        </a:rPr>
                        <a:t>22</a:t>
                      </a:r>
                    </a:p>
                  </a:txBody>
                  <a:tcPr marL="9525" marR="9525" marT="9525" marB="0" anchor="ctr">
                    <a:solidFill>
                      <a:schemeClr val="accent1">
                        <a:lumMod val="20000"/>
                        <a:lumOff val="80000"/>
                      </a:schemeClr>
                    </a:solidFill>
                  </a:tcPr>
                </a:tc>
                <a:tc>
                  <a:txBody>
                    <a:bodyPr/>
                    <a:lstStyle/>
                    <a:p>
                      <a:pPr algn="r" rtl="0" fontAlgn="ctr"/>
                      <a:r>
                        <a:rPr lang="en-US" sz="700" b="0" i="0" u="none" strike="noStrike">
                          <a:solidFill>
                            <a:srgbClr val="002060"/>
                          </a:solidFill>
                          <a:effectLst/>
                          <a:latin typeface="Segoe UI" panose="020B0502040204020203" pitchFamily="34" charset="0"/>
                        </a:rPr>
                        <a:t>13</a:t>
                      </a:r>
                    </a:p>
                  </a:txBody>
                  <a:tcPr marL="9525" marR="9525" marT="9525" marB="0" anchor="ctr">
                    <a:solidFill>
                      <a:schemeClr val="accent1">
                        <a:lumMod val="20000"/>
                        <a:lumOff val="80000"/>
                      </a:schemeClr>
                    </a:solidFill>
                  </a:tcPr>
                </a:tc>
                <a:tc>
                  <a:txBody>
                    <a:bodyPr/>
                    <a:lstStyle/>
                    <a:p>
                      <a:pPr algn="r" rtl="0" fontAlgn="ctr"/>
                      <a:r>
                        <a:rPr lang="en-US" sz="700" b="0" i="0" u="none" strike="noStrike" dirty="0">
                          <a:solidFill>
                            <a:srgbClr val="002060"/>
                          </a:solidFill>
                          <a:effectLst/>
                          <a:latin typeface="Segoe UI" panose="020B0502040204020203" pitchFamily="34" charset="0"/>
                        </a:rPr>
                        <a:t>14</a:t>
                      </a:r>
                    </a:p>
                  </a:txBody>
                  <a:tcPr marL="9525" marR="9525" marT="9525" marB="0" anchor="ctr">
                    <a:solidFill>
                      <a:schemeClr val="accent1">
                        <a:lumMod val="20000"/>
                        <a:lumOff val="80000"/>
                      </a:schemeClr>
                    </a:solidFill>
                  </a:tcPr>
                </a:tc>
                <a:tc>
                  <a:txBody>
                    <a:bodyPr/>
                    <a:lstStyle/>
                    <a:p>
                      <a:pPr algn="r" rtl="0" fontAlgn="ctr"/>
                      <a:r>
                        <a:rPr lang="en-US" sz="700" b="0" i="0" u="none" strike="noStrike">
                          <a:solidFill>
                            <a:srgbClr val="002060"/>
                          </a:solidFill>
                          <a:effectLst/>
                          <a:latin typeface="Segoe UI" panose="020B0502040204020203" pitchFamily="34" charset="0"/>
                        </a:rPr>
                        <a:t>24</a:t>
                      </a:r>
                    </a:p>
                  </a:txBody>
                  <a:tcPr marL="9525" marR="9525" marT="9525" marB="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700" b="1" i="0" u="none" strike="noStrike" dirty="0">
                        <a:solidFill>
                          <a:schemeClr val="accent2"/>
                        </a:solidFill>
                        <a:latin typeface="Arial" pitchFamily="34" charset="0"/>
                        <a:cs typeface="Arial" pitchFamily="34" charset="0"/>
                      </a:endParaRPr>
                    </a:p>
                  </a:txBody>
                  <a:tcPr marL="68580" marR="68580" marT="0" marB="0" anchor="ctr">
                    <a:solidFill>
                      <a:schemeClr val="accent1">
                        <a:lumMod val="20000"/>
                        <a:lumOff val="80000"/>
                      </a:schemeClr>
                    </a:solidFill>
                  </a:tcPr>
                </a:tc>
                <a:extLst>
                  <a:ext uri="{0D108BD9-81ED-4DB2-BD59-A6C34878D82A}">
                    <a16:rowId xmlns="" xmlns:a16="http://schemas.microsoft.com/office/drawing/2014/main" val="10007"/>
                  </a:ext>
                </a:extLst>
              </a:tr>
              <a:tr h="127483">
                <a:tc>
                  <a:txBody>
                    <a:bodyPr/>
                    <a:lstStyle/>
                    <a:p>
                      <a:pPr algn="l" fontAlgn="b"/>
                      <a:r>
                        <a:rPr lang="en-US" sz="700" b="0" i="0" u="none" strike="noStrike" dirty="0">
                          <a:solidFill>
                            <a:srgbClr val="002060"/>
                          </a:solidFill>
                          <a:effectLst/>
                          <a:latin typeface="Arial Mon" panose="020B0500000000000000" pitchFamily="34" charset="0"/>
                        </a:rPr>
                        <a:t>ª</a:t>
                      </a:r>
                      <a:r>
                        <a:rPr lang="en-US" sz="700" b="0" i="0" u="none" strike="noStrike" dirty="0" err="1">
                          <a:solidFill>
                            <a:srgbClr val="002060"/>
                          </a:solidFill>
                          <a:effectLst/>
                          <a:latin typeface="Arial Mon" panose="020B0500000000000000" pitchFamily="34" charset="0"/>
                        </a:rPr>
                        <a:t>íäºð-Óëààí</a:t>
                      </a:r>
                      <a:endParaRPr lang="en-US" sz="700" b="0" i="0" u="none" strike="noStrike" dirty="0">
                        <a:solidFill>
                          <a:srgbClr val="002060"/>
                        </a:solidFill>
                        <a:effectLst/>
                        <a:latin typeface="Arial Mon" panose="020B0500000000000000" pitchFamily="34" charset="0"/>
                      </a:endParaRPr>
                    </a:p>
                  </a:txBody>
                  <a:tcPr marL="9525" marR="9525" marT="9525" marB="0" anchor="b"/>
                </a:tc>
                <a:tc>
                  <a:txBody>
                    <a:bodyPr/>
                    <a:lstStyle/>
                    <a:p>
                      <a:pPr algn="r" rtl="0" fontAlgn="ctr"/>
                      <a:r>
                        <a:rPr lang="en-US" sz="700" b="0" i="0" u="none" strike="noStrike">
                          <a:solidFill>
                            <a:srgbClr val="002060"/>
                          </a:solidFill>
                          <a:effectLst/>
                          <a:latin typeface="Segoe UI" panose="020B0502040204020203" pitchFamily="34" charset="0"/>
                        </a:rPr>
                        <a:t>9</a:t>
                      </a:r>
                    </a:p>
                  </a:txBody>
                  <a:tcPr marL="9525" marR="9525" marT="9525" marB="0" anchor="ctr"/>
                </a:tc>
                <a:tc>
                  <a:txBody>
                    <a:bodyPr/>
                    <a:lstStyle/>
                    <a:p>
                      <a:pPr algn="r" rtl="0" fontAlgn="ctr"/>
                      <a:r>
                        <a:rPr lang="en-US" sz="700" b="0" i="0" u="none" strike="noStrike">
                          <a:solidFill>
                            <a:srgbClr val="002060"/>
                          </a:solidFill>
                          <a:effectLst/>
                          <a:latin typeface="Segoe UI" panose="020B0502040204020203" pitchFamily="34" charset="0"/>
                        </a:rPr>
                        <a:t>15</a:t>
                      </a:r>
                    </a:p>
                  </a:txBody>
                  <a:tcPr marL="9525" marR="9525" marT="9525" marB="0" anchor="ctr"/>
                </a:tc>
                <a:tc>
                  <a:txBody>
                    <a:bodyPr/>
                    <a:lstStyle/>
                    <a:p>
                      <a:pPr algn="r" rtl="0" fontAlgn="ctr"/>
                      <a:r>
                        <a:rPr lang="en-US" sz="700" b="0" i="0" u="none" strike="noStrike" dirty="0">
                          <a:solidFill>
                            <a:srgbClr val="002060"/>
                          </a:solidFill>
                          <a:effectLst/>
                          <a:latin typeface="Segoe UI" panose="020B0502040204020203" pitchFamily="34" charset="0"/>
                        </a:rPr>
                        <a:t>25</a:t>
                      </a:r>
                    </a:p>
                  </a:txBody>
                  <a:tcPr marL="9525" marR="9525" marT="9525" marB="0" anchor="ctr"/>
                </a:tc>
                <a:tc>
                  <a:txBody>
                    <a:bodyPr/>
                    <a:lstStyle/>
                    <a:p>
                      <a:pPr algn="r" rtl="0" fontAlgn="ctr"/>
                      <a:r>
                        <a:rPr lang="en-US" sz="700" b="0" i="0" u="none" strike="noStrike">
                          <a:solidFill>
                            <a:srgbClr val="002060"/>
                          </a:solidFill>
                          <a:effectLst/>
                          <a:latin typeface="Segoe UI" panose="020B0502040204020203" pitchFamily="34" charset="0"/>
                        </a:rPr>
                        <a:t>30</a:t>
                      </a:r>
                    </a:p>
                  </a:txBody>
                  <a:tcPr marL="9525" marR="9525" marT="9525" marB="0" anchor="ctr"/>
                </a:tc>
                <a:tc>
                  <a:txBody>
                    <a:bodyPr/>
                    <a:lstStyle/>
                    <a:p>
                      <a:pPr algn="ctr">
                        <a:spcAft>
                          <a:spcPts val="0"/>
                        </a:spcAft>
                      </a:pPr>
                      <a:endParaRPr lang="en-US" sz="700" dirty="0">
                        <a:solidFill>
                          <a:srgbClr val="002060"/>
                        </a:solidFill>
                        <a:effectLst/>
                        <a:latin typeface="Arial" panose="020B0604020202020204" pitchFamily="34" charset="0"/>
                        <a:ea typeface="Tahoma" panose="020B060403050404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10008"/>
                  </a:ext>
                </a:extLst>
              </a:tr>
              <a:tr h="127483">
                <a:tc>
                  <a:txBody>
                    <a:bodyPr/>
                    <a:lstStyle/>
                    <a:p>
                      <a:pPr algn="l" fontAlgn="b"/>
                      <a:r>
                        <a:rPr lang="en-US" sz="700" b="0" i="0" u="none" strike="noStrike" dirty="0" err="1">
                          <a:solidFill>
                            <a:srgbClr val="002060"/>
                          </a:solidFill>
                          <a:effectLst/>
                          <a:latin typeface="Arial Mon" panose="020B0500000000000000" pitchFamily="34" charset="0"/>
                        </a:rPr>
                        <a:t>Òàðèàò</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r" rtl="0" fontAlgn="ctr"/>
                      <a:r>
                        <a:rPr lang="en-US" sz="700" b="0" i="0" u="none" strike="noStrike">
                          <a:solidFill>
                            <a:srgbClr val="002060"/>
                          </a:solidFill>
                          <a:effectLst/>
                          <a:latin typeface="Segoe UI" panose="020B0502040204020203" pitchFamily="34" charset="0"/>
                        </a:rPr>
                        <a:t>15</a:t>
                      </a:r>
                    </a:p>
                  </a:txBody>
                  <a:tcPr marL="9525" marR="9525" marT="9525" marB="0" anchor="ctr">
                    <a:solidFill>
                      <a:schemeClr val="accent1">
                        <a:lumMod val="20000"/>
                        <a:lumOff val="80000"/>
                      </a:schemeClr>
                    </a:solidFill>
                  </a:tcPr>
                </a:tc>
                <a:tc>
                  <a:txBody>
                    <a:bodyPr/>
                    <a:lstStyle/>
                    <a:p>
                      <a:pPr algn="r" rtl="0" fontAlgn="ctr"/>
                      <a:r>
                        <a:rPr lang="en-US" sz="700" b="0" i="0" u="none" strike="noStrike">
                          <a:solidFill>
                            <a:srgbClr val="002060"/>
                          </a:solidFill>
                          <a:effectLst/>
                          <a:latin typeface="Segoe UI" panose="020B0502040204020203" pitchFamily="34" charset="0"/>
                        </a:rPr>
                        <a:t>14</a:t>
                      </a:r>
                    </a:p>
                  </a:txBody>
                  <a:tcPr marL="9525" marR="9525" marT="9525" marB="0" anchor="ctr">
                    <a:solidFill>
                      <a:schemeClr val="accent1">
                        <a:lumMod val="20000"/>
                        <a:lumOff val="80000"/>
                      </a:schemeClr>
                    </a:solidFill>
                  </a:tcPr>
                </a:tc>
                <a:tc>
                  <a:txBody>
                    <a:bodyPr/>
                    <a:lstStyle/>
                    <a:p>
                      <a:pPr algn="r" rtl="0" fontAlgn="ctr"/>
                      <a:r>
                        <a:rPr lang="en-US" sz="700" b="0" i="0" u="none" strike="noStrike" dirty="0">
                          <a:solidFill>
                            <a:srgbClr val="002060"/>
                          </a:solidFill>
                          <a:effectLst/>
                          <a:latin typeface="Segoe UI" panose="020B0502040204020203" pitchFamily="34" charset="0"/>
                        </a:rPr>
                        <a:t>12</a:t>
                      </a:r>
                    </a:p>
                  </a:txBody>
                  <a:tcPr marL="9525" marR="9525" marT="9525" marB="0" anchor="ctr">
                    <a:solidFill>
                      <a:schemeClr val="accent1">
                        <a:lumMod val="20000"/>
                        <a:lumOff val="80000"/>
                      </a:schemeClr>
                    </a:solidFill>
                  </a:tcPr>
                </a:tc>
                <a:tc>
                  <a:txBody>
                    <a:bodyPr/>
                    <a:lstStyle/>
                    <a:p>
                      <a:pPr algn="r" rtl="0" fontAlgn="ctr"/>
                      <a:r>
                        <a:rPr lang="en-US" sz="700" b="0" i="0" u="none" strike="noStrike">
                          <a:solidFill>
                            <a:srgbClr val="002060"/>
                          </a:solidFill>
                          <a:effectLst/>
                          <a:latin typeface="Segoe UI" panose="020B0502040204020203" pitchFamily="34" charset="0"/>
                        </a:rPr>
                        <a:t>34</a:t>
                      </a:r>
                    </a:p>
                  </a:txBody>
                  <a:tcPr marL="9525" marR="9525" marT="9525" marB="0" anchor="ctr">
                    <a:solidFill>
                      <a:schemeClr val="accent1">
                        <a:lumMod val="20000"/>
                        <a:lumOff val="80000"/>
                      </a:schemeClr>
                    </a:solidFill>
                  </a:tcPr>
                </a:tc>
                <a:tc>
                  <a:txBody>
                    <a:bodyPr/>
                    <a:lstStyle/>
                    <a:p>
                      <a:pPr marL="0" marR="0" lvl="0" indent="0" algn="ctr" defTabSz="457383" rtl="0" eaLnBrk="1" fontAlgn="auto" latinLnBrk="0" hangingPunct="1">
                        <a:lnSpc>
                          <a:spcPct val="100000"/>
                        </a:lnSpc>
                        <a:spcBef>
                          <a:spcPts val="0"/>
                        </a:spcBef>
                        <a:spcAft>
                          <a:spcPts val="0"/>
                        </a:spcAft>
                        <a:buClrTx/>
                        <a:buSzTx/>
                        <a:buFontTx/>
                        <a:buNone/>
                        <a:tabLst/>
                        <a:defRPr/>
                      </a:pPr>
                      <a:r>
                        <a:rPr lang="en-US" sz="700" b="1" i="0" u="none" strike="noStrike" dirty="0" smtClean="0">
                          <a:solidFill>
                            <a:schemeClr val="accent2"/>
                          </a:solidFill>
                          <a:latin typeface="Arial" pitchFamily="34" charset="0"/>
                          <a:cs typeface="Arial" pitchFamily="34" charset="0"/>
                        </a:rPr>
                        <a:t>V</a:t>
                      </a:r>
                    </a:p>
                  </a:txBody>
                  <a:tcPr marL="68580" marR="68580" marT="0" marB="0" anchor="ctr">
                    <a:solidFill>
                      <a:schemeClr val="accent1">
                        <a:lumMod val="20000"/>
                        <a:lumOff val="80000"/>
                      </a:schemeClr>
                    </a:solidFill>
                  </a:tcPr>
                </a:tc>
                <a:extLst>
                  <a:ext uri="{0D108BD9-81ED-4DB2-BD59-A6C34878D82A}">
                    <a16:rowId xmlns="" xmlns:a16="http://schemas.microsoft.com/office/drawing/2014/main" val="10009"/>
                  </a:ext>
                </a:extLst>
              </a:tr>
              <a:tr h="127483">
                <a:tc>
                  <a:txBody>
                    <a:bodyPr/>
                    <a:lstStyle/>
                    <a:p>
                      <a:pPr algn="l" fontAlgn="b"/>
                      <a:r>
                        <a:rPr lang="en-US" sz="700" b="0" i="0" u="none" strike="noStrike" dirty="0" err="1">
                          <a:solidFill>
                            <a:srgbClr val="002060"/>
                          </a:solidFill>
                          <a:effectLst/>
                          <a:latin typeface="Arial Mon" panose="020B0500000000000000" pitchFamily="34" charset="0"/>
                        </a:rPr>
                        <a:t>Òºâøð</a:t>
                      </a:r>
                      <a:r>
                        <a:rPr lang="en-US" sz="700" b="0" i="0" u="none" strike="noStrike" dirty="0">
                          <a:solidFill>
                            <a:srgbClr val="002060"/>
                          </a:solidFill>
                          <a:effectLst/>
                          <a:latin typeface="Arial Mon" panose="020B0500000000000000" pitchFamily="34" charset="0"/>
                        </a:rPr>
                        <a:t>¿¿</a:t>
                      </a:r>
                      <a:r>
                        <a:rPr lang="en-US" sz="700" b="0" i="0" u="none" strike="noStrike" dirty="0" err="1">
                          <a:solidFill>
                            <a:srgbClr val="002060"/>
                          </a:solidFill>
                          <a:effectLst/>
                          <a:latin typeface="Arial Mon" panose="020B0500000000000000" pitchFamily="34" charset="0"/>
                        </a:rPr>
                        <a:t>ëýõ</a:t>
                      </a:r>
                      <a:endParaRPr lang="en-US" sz="700" b="0" i="0" u="none" strike="noStrike" dirty="0">
                        <a:solidFill>
                          <a:srgbClr val="002060"/>
                        </a:solidFill>
                        <a:effectLst/>
                        <a:latin typeface="Arial Mon" panose="020B0500000000000000" pitchFamily="34" charset="0"/>
                      </a:endParaRPr>
                    </a:p>
                  </a:txBody>
                  <a:tcPr marL="9525" marR="9525" marT="9525" marB="0" anchor="b"/>
                </a:tc>
                <a:tc>
                  <a:txBody>
                    <a:bodyPr/>
                    <a:lstStyle/>
                    <a:p>
                      <a:pPr algn="r" rtl="0" fontAlgn="ctr"/>
                      <a:r>
                        <a:rPr lang="en-US" sz="700" b="0" i="0" u="none" strike="noStrike">
                          <a:solidFill>
                            <a:srgbClr val="002060"/>
                          </a:solidFill>
                          <a:effectLst/>
                          <a:latin typeface="Segoe UI" panose="020B0502040204020203" pitchFamily="34" charset="0"/>
                        </a:rPr>
                        <a:t>22</a:t>
                      </a:r>
                    </a:p>
                  </a:txBody>
                  <a:tcPr marL="9525" marR="9525" marT="9525" marB="0" anchor="ctr"/>
                </a:tc>
                <a:tc>
                  <a:txBody>
                    <a:bodyPr/>
                    <a:lstStyle/>
                    <a:p>
                      <a:pPr algn="r" rtl="0" fontAlgn="ctr"/>
                      <a:r>
                        <a:rPr lang="en-US" sz="700" b="0" i="0" u="none" strike="noStrike">
                          <a:solidFill>
                            <a:srgbClr val="002060"/>
                          </a:solidFill>
                          <a:effectLst/>
                          <a:latin typeface="Segoe UI" panose="020B0502040204020203" pitchFamily="34" charset="0"/>
                        </a:rPr>
                        <a:t>16</a:t>
                      </a:r>
                    </a:p>
                  </a:txBody>
                  <a:tcPr marL="9525" marR="9525" marT="9525" marB="0" anchor="ctr"/>
                </a:tc>
                <a:tc>
                  <a:txBody>
                    <a:bodyPr/>
                    <a:lstStyle/>
                    <a:p>
                      <a:pPr algn="r" rtl="0" fontAlgn="ctr"/>
                      <a:r>
                        <a:rPr lang="en-US" sz="700" b="0" i="0" u="none" strike="noStrike" dirty="0">
                          <a:solidFill>
                            <a:srgbClr val="002060"/>
                          </a:solidFill>
                          <a:effectLst/>
                          <a:latin typeface="Segoe UI" panose="020B0502040204020203" pitchFamily="34" charset="0"/>
                        </a:rPr>
                        <a:t>24</a:t>
                      </a:r>
                    </a:p>
                  </a:txBody>
                  <a:tcPr marL="9525" marR="9525" marT="9525" marB="0" anchor="ctr"/>
                </a:tc>
                <a:tc>
                  <a:txBody>
                    <a:bodyPr/>
                    <a:lstStyle/>
                    <a:p>
                      <a:pPr algn="r" rtl="0" fontAlgn="ctr"/>
                      <a:r>
                        <a:rPr lang="en-US" sz="700" b="0" i="0" u="none" strike="noStrike">
                          <a:solidFill>
                            <a:srgbClr val="002060"/>
                          </a:solidFill>
                          <a:effectLst/>
                          <a:latin typeface="Segoe UI" panose="020B0502040204020203" pitchFamily="34" charset="0"/>
                        </a:rPr>
                        <a:t>29</a:t>
                      </a:r>
                    </a:p>
                  </a:txBody>
                  <a:tcPr marL="9525" marR="9525" marT="9525" marB="0" anchor="ctr"/>
                </a:tc>
                <a:tc>
                  <a:txBody>
                    <a:bodyPr/>
                    <a:lstStyle/>
                    <a:p>
                      <a:pPr algn="ctr">
                        <a:spcAft>
                          <a:spcPts val="0"/>
                        </a:spcAft>
                      </a:pPr>
                      <a:endParaRPr lang="en-US" sz="700" dirty="0">
                        <a:solidFill>
                          <a:srgbClr val="002060"/>
                        </a:solidFill>
                        <a:effectLst/>
                        <a:latin typeface="Arial" panose="020B0604020202020204" pitchFamily="34" charset="0"/>
                        <a:ea typeface="Tahoma" panose="020B060403050404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10010"/>
                  </a:ext>
                </a:extLst>
              </a:tr>
              <a:tr h="127483">
                <a:tc>
                  <a:txBody>
                    <a:bodyPr/>
                    <a:lstStyle/>
                    <a:p>
                      <a:pPr algn="l" fontAlgn="b"/>
                      <a:r>
                        <a:rPr lang="en-US" sz="700" b="0" i="0" u="none" strike="noStrike" dirty="0" err="1">
                          <a:solidFill>
                            <a:srgbClr val="002060"/>
                          </a:solidFill>
                          <a:effectLst/>
                          <a:latin typeface="Arial Mon" panose="020B0500000000000000" pitchFamily="34" charset="0"/>
                        </a:rPr>
                        <a:t>Õàéðõàí</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r" rtl="0" fontAlgn="ctr"/>
                      <a:r>
                        <a:rPr lang="en-US" sz="700" b="0" i="0" u="none" strike="noStrike">
                          <a:solidFill>
                            <a:srgbClr val="002060"/>
                          </a:solidFill>
                          <a:effectLst/>
                          <a:latin typeface="Segoe UI" panose="020B0502040204020203" pitchFamily="34" charset="0"/>
                        </a:rPr>
                        <a:t>12</a:t>
                      </a:r>
                    </a:p>
                  </a:txBody>
                  <a:tcPr marL="9525" marR="9525" marT="9525" marB="0" anchor="ctr">
                    <a:solidFill>
                      <a:schemeClr val="accent1">
                        <a:lumMod val="20000"/>
                        <a:lumOff val="80000"/>
                      </a:schemeClr>
                    </a:solidFill>
                  </a:tcPr>
                </a:tc>
                <a:tc>
                  <a:txBody>
                    <a:bodyPr/>
                    <a:lstStyle/>
                    <a:p>
                      <a:pPr algn="r" rtl="0" fontAlgn="ctr"/>
                      <a:r>
                        <a:rPr lang="en-US" sz="700" b="0" i="0" u="none" strike="noStrike">
                          <a:solidFill>
                            <a:srgbClr val="002060"/>
                          </a:solidFill>
                          <a:effectLst/>
                          <a:latin typeface="Segoe UI" panose="020B0502040204020203" pitchFamily="34" charset="0"/>
                        </a:rPr>
                        <a:t>10</a:t>
                      </a:r>
                    </a:p>
                  </a:txBody>
                  <a:tcPr marL="9525" marR="9525" marT="9525" marB="0" anchor="ctr">
                    <a:solidFill>
                      <a:schemeClr val="accent1">
                        <a:lumMod val="20000"/>
                        <a:lumOff val="80000"/>
                      </a:schemeClr>
                    </a:solidFill>
                  </a:tcPr>
                </a:tc>
                <a:tc>
                  <a:txBody>
                    <a:bodyPr/>
                    <a:lstStyle/>
                    <a:p>
                      <a:pPr algn="r" rtl="0" fontAlgn="ctr"/>
                      <a:r>
                        <a:rPr lang="en-US" sz="700" b="0" i="0" u="none" strike="noStrike" dirty="0">
                          <a:solidFill>
                            <a:srgbClr val="002060"/>
                          </a:solidFill>
                          <a:effectLst/>
                          <a:latin typeface="Segoe UI" panose="020B0502040204020203" pitchFamily="34" charset="0"/>
                        </a:rPr>
                        <a:t>18</a:t>
                      </a:r>
                    </a:p>
                  </a:txBody>
                  <a:tcPr marL="9525" marR="9525" marT="9525" marB="0" anchor="ctr">
                    <a:solidFill>
                      <a:schemeClr val="accent1">
                        <a:lumMod val="20000"/>
                        <a:lumOff val="80000"/>
                      </a:schemeClr>
                    </a:solidFill>
                  </a:tcPr>
                </a:tc>
                <a:tc>
                  <a:txBody>
                    <a:bodyPr/>
                    <a:lstStyle/>
                    <a:p>
                      <a:pPr algn="r" rtl="0" fontAlgn="ctr"/>
                      <a:r>
                        <a:rPr lang="en-US" sz="700" b="0" i="0" u="none" strike="noStrike" dirty="0">
                          <a:solidFill>
                            <a:srgbClr val="002060"/>
                          </a:solidFill>
                          <a:effectLst/>
                          <a:latin typeface="Segoe UI" panose="020B0502040204020203" pitchFamily="34" charset="0"/>
                        </a:rPr>
                        <a:t>27</a:t>
                      </a:r>
                    </a:p>
                  </a:txBody>
                  <a:tcPr marL="9525" marR="9525" marT="9525" marB="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700" b="1" i="0" u="none" strike="noStrike" dirty="0">
                        <a:solidFill>
                          <a:schemeClr val="accent2"/>
                        </a:solidFill>
                        <a:latin typeface="Arial" pitchFamily="34" charset="0"/>
                        <a:cs typeface="Arial" pitchFamily="34" charset="0"/>
                      </a:endParaRPr>
                    </a:p>
                  </a:txBody>
                  <a:tcPr marL="68580" marR="68580" marT="0" marB="0" anchor="ctr">
                    <a:solidFill>
                      <a:schemeClr val="accent1">
                        <a:lumMod val="20000"/>
                        <a:lumOff val="80000"/>
                      </a:schemeClr>
                    </a:solidFill>
                  </a:tcPr>
                </a:tc>
                <a:extLst>
                  <a:ext uri="{0D108BD9-81ED-4DB2-BD59-A6C34878D82A}">
                    <a16:rowId xmlns="" xmlns:a16="http://schemas.microsoft.com/office/drawing/2014/main" val="10011"/>
                  </a:ext>
                </a:extLst>
              </a:tr>
              <a:tr h="127483">
                <a:tc>
                  <a:txBody>
                    <a:bodyPr/>
                    <a:lstStyle/>
                    <a:p>
                      <a:pPr algn="l" fontAlgn="b"/>
                      <a:r>
                        <a:rPr lang="en-US" sz="700" b="0" i="0" u="none" strike="noStrike" dirty="0" err="1">
                          <a:solidFill>
                            <a:srgbClr val="002060"/>
                          </a:solidFill>
                          <a:effectLst/>
                          <a:latin typeface="Arial Mon" panose="020B0500000000000000" pitchFamily="34" charset="0"/>
                        </a:rPr>
                        <a:t>Õàíãàé</a:t>
                      </a:r>
                      <a:endParaRPr lang="en-US" sz="700" b="0" i="0" u="none" strike="noStrike" dirty="0">
                        <a:solidFill>
                          <a:srgbClr val="002060"/>
                        </a:solidFill>
                        <a:effectLst/>
                        <a:latin typeface="Arial Mon" panose="020B0500000000000000" pitchFamily="34" charset="0"/>
                      </a:endParaRPr>
                    </a:p>
                  </a:txBody>
                  <a:tcPr marL="9525" marR="9525" marT="9525" marB="0" anchor="b"/>
                </a:tc>
                <a:tc>
                  <a:txBody>
                    <a:bodyPr/>
                    <a:lstStyle/>
                    <a:p>
                      <a:pPr algn="r" rtl="0" fontAlgn="ctr"/>
                      <a:r>
                        <a:rPr lang="en-US" sz="700" b="0" i="0" u="none" strike="noStrike">
                          <a:solidFill>
                            <a:srgbClr val="002060"/>
                          </a:solidFill>
                          <a:effectLst/>
                          <a:latin typeface="Segoe UI" panose="020B0502040204020203" pitchFamily="34" charset="0"/>
                        </a:rPr>
                        <a:t>11</a:t>
                      </a:r>
                    </a:p>
                  </a:txBody>
                  <a:tcPr marL="9525" marR="9525" marT="9525" marB="0" anchor="ctr"/>
                </a:tc>
                <a:tc>
                  <a:txBody>
                    <a:bodyPr/>
                    <a:lstStyle/>
                    <a:p>
                      <a:pPr algn="r" rtl="0" fontAlgn="ctr"/>
                      <a:r>
                        <a:rPr lang="en-US" sz="700" b="0" i="0" u="none" strike="noStrike">
                          <a:solidFill>
                            <a:srgbClr val="002060"/>
                          </a:solidFill>
                          <a:effectLst/>
                          <a:latin typeface="Segoe UI" panose="020B0502040204020203" pitchFamily="34" charset="0"/>
                        </a:rPr>
                        <a:t>7</a:t>
                      </a:r>
                    </a:p>
                  </a:txBody>
                  <a:tcPr marL="9525" marR="9525" marT="9525" marB="0" anchor="ctr"/>
                </a:tc>
                <a:tc>
                  <a:txBody>
                    <a:bodyPr/>
                    <a:lstStyle/>
                    <a:p>
                      <a:pPr algn="r" rtl="0" fontAlgn="ctr"/>
                      <a:r>
                        <a:rPr lang="en-US" sz="700" b="0" i="0" u="none" strike="noStrike">
                          <a:solidFill>
                            <a:srgbClr val="002060"/>
                          </a:solidFill>
                          <a:effectLst/>
                          <a:latin typeface="Segoe UI" panose="020B0502040204020203" pitchFamily="34" charset="0"/>
                        </a:rPr>
                        <a:t>13</a:t>
                      </a:r>
                    </a:p>
                  </a:txBody>
                  <a:tcPr marL="9525" marR="9525" marT="9525" marB="0" anchor="ctr"/>
                </a:tc>
                <a:tc>
                  <a:txBody>
                    <a:bodyPr/>
                    <a:lstStyle/>
                    <a:p>
                      <a:pPr algn="r" rtl="0" fontAlgn="ctr"/>
                      <a:r>
                        <a:rPr lang="en-US" sz="700" b="0" i="0" u="none" strike="noStrike" dirty="0">
                          <a:solidFill>
                            <a:srgbClr val="002060"/>
                          </a:solidFill>
                          <a:effectLst/>
                          <a:latin typeface="Segoe UI" panose="020B0502040204020203" pitchFamily="34" charset="0"/>
                        </a:rPr>
                        <a:t>15</a:t>
                      </a:r>
                    </a:p>
                  </a:txBody>
                  <a:tcPr marL="9525" marR="9525" marT="9525" marB="0" anchor="ctr"/>
                </a:tc>
                <a:tc>
                  <a:txBody>
                    <a:bodyPr/>
                    <a:lstStyle/>
                    <a:p>
                      <a:pPr algn="ctr">
                        <a:spcAft>
                          <a:spcPts val="0"/>
                        </a:spcAft>
                      </a:pPr>
                      <a:endParaRPr lang="en-US" sz="700" dirty="0">
                        <a:solidFill>
                          <a:srgbClr val="002060"/>
                        </a:solidFill>
                        <a:effectLst/>
                        <a:latin typeface="Arial" panose="020B0604020202020204" pitchFamily="34" charset="0"/>
                        <a:ea typeface="Tahoma" panose="020B060403050404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10012"/>
                  </a:ext>
                </a:extLst>
              </a:tr>
              <a:tr h="127483">
                <a:tc>
                  <a:txBody>
                    <a:bodyPr/>
                    <a:lstStyle/>
                    <a:p>
                      <a:pPr algn="l" fontAlgn="b"/>
                      <a:r>
                        <a:rPr lang="en-US" sz="700" b="0" i="0" u="none" strike="noStrike" dirty="0" err="1">
                          <a:solidFill>
                            <a:srgbClr val="002060"/>
                          </a:solidFill>
                          <a:effectLst/>
                          <a:latin typeface="Arial Mon" panose="020B0500000000000000" pitchFamily="34" charset="0"/>
                        </a:rPr>
                        <a:t>Õàøààò</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r" rtl="0" fontAlgn="ctr"/>
                      <a:r>
                        <a:rPr lang="en-US" sz="700" b="0" i="0" u="none" strike="noStrike">
                          <a:solidFill>
                            <a:srgbClr val="002060"/>
                          </a:solidFill>
                          <a:effectLst/>
                          <a:latin typeface="Segoe UI" panose="020B0502040204020203" pitchFamily="34" charset="0"/>
                        </a:rPr>
                        <a:t>11</a:t>
                      </a:r>
                    </a:p>
                  </a:txBody>
                  <a:tcPr marL="9525" marR="9525" marT="9525" marB="0" anchor="ctr">
                    <a:solidFill>
                      <a:schemeClr val="accent1">
                        <a:lumMod val="20000"/>
                        <a:lumOff val="80000"/>
                      </a:schemeClr>
                    </a:solidFill>
                  </a:tcPr>
                </a:tc>
                <a:tc>
                  <a:txBody>
                    <a:bodyPr/>
                    <a:lstStyle/>
                    <a:p>
                      <a:pPr algn="r" rtl="0" fontAlgn="ctr"/>
                      <a:r>
                        <a:rPr lang="en-US" sz="700" b="0" i="0" u="none" strike="noStrike">
                          <a:solidFill>
                            <a:srgbClr val="002060"/>
                          </a:solidFill>
                          <a:effectLst/>
                          <a:latin typeface="Segoe UI" panose="020B0502040204020203" pitchFamily="34" charset="0"/>
                        </a:rPr>
                        <a:t>9</a:t>
                      </a:r>
                    </a:p>
                  </a:txBody>
                  <a:tcPr marL="9525" marR="9525" marT="9525" marB="0" anchor="ctr">
                    <a:solidFill>
                      <a:schemeClr val="accent1">
                        <a:lumMod val="20000"/>
                        <a:lumOff val="80000"/>
                      </a:schemeClr>
                    </a:solidFill>
                  </a:tcPr>
                </a:tc>
                <a:tc>
                  <a:txBody>
                    <a:bodyPr/>
                    <a:lstStyle/>
                    <a:p>
                      <a:pPr algn="r" rtl="0" fontAlgn="ctr"/>
                      <a:r>
                        <a:rPr lang="en-US" sz="700" b="0" i="0" u="none" strike="noStrike">
                          <a:solidFill>
                            <a:srgbClr val="002060"/>
                          </a:solidFill>
                          <a:effectLst/>
                          <a:latin typeface="Segoe UI" panose="020B0502040204020203" pitchFamily="34" charset="0"/>
                        </a:rPr>
                        <a:t>15</a:t>
                      </a:r>
                    </a:p>
                  </a:txBody>
                  <a:tcPr marL="9525" marR="9525" marT="9525" marB="0" anchor="ctr">
                    <a:solidFill>
                      <a:schemeClr val="accent1">
                        <a:lumMod val="20000"/>
                        <a:lumOff val="80000"/>
                      </a:schemeClr>
                    </a:solidFill>
                  </a:tcPr>
                </a:tc>
                <a:tc>
                  <a:txBody>
                    <a:bodyPr/>
                    <a:lstStyle/>
                    <a:p>
                      <a:pPr algn="r" rtl="0" fontAlgn="ctr"/>
                      <a:r>
                        <a:rPr lang="en-US" sz="700" b="0" i="0" u="none" strike="noStrike" dirty="0">
                          <a:solidFill>
                            <a:srgbClr val="002060"/>
                          </a:solidFill>
                          <a:effectLst/>
                          <a:latin typeface="Segoe UI" panose="020B0502040204020203" pitchFamily="34" charset="0"/>
                        </a:rPr>
                        <a:t>20</a:t>
                      </a:r>
                    </a:p>
                  </a:txBody>
                  <a:tcPr marL="9525" marR="9525" marT="9525" marB="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700" b="0" i="0" u="none" strike="noStrike" dirty="0">
                        <a:solidFill>
                          <a:schemeClr val="accent6"/>
                        </a:solidFill>
                        <a:latin typeface="Arial" pitchFamily="34" charset="0"/>
                        <a:cs typeface="Arial" pitchFamily="34" charset="0"/>
                      </a:endParaRPr>
                    </a:p>
                  </a:txBody>
                  <a:tcPr marL="68580" marR="68580" marT="0" marB="0" anchor="ctr">
                    <a:solidFill>
                      <a:schemeClr val="accent1">
                        <a:lumMod val="20000"/>
                        <a:lumOff val="80000"/>
                      </a:schemeClr>
                    </a:solidFill>
                  </a:tcPr>
                </a:tc>
                <a:extLst>
                  <a:ext uri="{0D108BD9-81ED-4DB2-BD59-A6C34878D82A}">
                    <a16:rowId xmlns="" xmlns:a16="http://schemas.microsoft.com/office/drawing/2014/main" val="10013"/>
                  </a:ext>
                </a:extLst>
              </a:tr>
              <a:tr h="127483">
                <a:tc>
                  <a:txBody>
                    <a:bodyPr/>
                    <a:lstStyle/>
                    <a:p>
                      <a:pPr algn="l" fontAlgn="b"/>
                      <a:r>
                        <a:rPr lang="en-US" sz="700" b="0" i="0" u="none" strike="noStrike" dirty="0" err="1">
                          <a:solidFill>
                            <a:srgbClr val="002060"/>
                          </a:solidFill>
                          <a:effectLst/>
                          <a:latin typeface="Arial Mon" panose="020B0500000000000000" pitchFamily="34" charset="0"/>
                        </a:rPr>
                        <a:t>Õîòîíò</a:t>
                      </a:r>
                      <a:endParaRPr lang="en-US" sz="700" b="0" i="0" u="none" strike="noStrike" dirty="0">
                        <a:solidFill>
                          <a:srgbClr val="002060"/>
                        </a:solidFill>
                        <a:effectLst/>
                        <a:latin typeface="Arial Mon" panose="020B0500000000000000" pitchFamily="34" charset="0"/>
                      </a:endParaRPr>
                    </a:p>
                  </a:txBody>
                  <a:tcPr marL="9525" marR="9525" marT="9525" marB="0" anchor="b"/>
                </a:tc>
                <a:tc>
                  <a:txBody>
                    <a:bodyPr/>
                    <a:lstStyle/>
                    <a:p>
                      <a:pPr algn="r" rtl="0" fontAlgn="ctr"/>
                      <a:r>
                        <a:rPr lang="en-US" sz="700" b="0" i="0" u="none" strike="noStrike">
                          <a:solidFill>
                            <a:srgbClr val="002060"/>
                          </a:solidFill>
                          <a:effectLst/>
                          <a:latin typeface="Segoe UI" panose="020B0502040204020203" pitchFamily="34" charset="0"/>
                        </a:rPr>
                        <a:t>19</a:t>
                      </a:r>
                    </a:p>
                  </a:txBody>
                  <a:tcPr marL="9525" marR="9525" marT="9525" marB="0" anchor="ctr"/>
                </a:tc>
                <a:tc>
                  <a:txBody>
                    <a:bodyPr/>
                    <a:lstStyle/>
                    <a:p>
                      <a:pPr algn="r" rtl="0" fontAlgn="ctr"/>
                      <a:r>
                        <a:rPr lang="en-US" sz="700" b="0" i="0" u="none" strike="noStrike">
                          <a:solidFill>
                            <a:srgbClr val="002060"/>
                          </a:solidFill>
                          <a:effectLst/>
                          <a:latin typeface="Segoe UI" panose="020B0502040204020203" pitchFamily="34" charset="0"/>
                        </a:rPr>
                        <a:t>13</a:t>
                      </a:r>
                    </a:p>
                  </a:txBody>
                  <a:tcPr marL="9525" marR="9525" marT="9525" marB="0" anchor="ctr"/>
                </a:tc>
                <a:tc>
                  <a:txBody>
                    <a:bodyPr/>
                    <a:lstStyle/>
                    <a:p>
                      <a:pPr algn="r" rtl="0" fontAlgn="ctr"/>
                      <a:r>
                        <a:rPr lang="en-US" sz="700" b="0" i="0" u="none" strike="noStrike">
                          <a:solidFill>
                            <a:srgbClr val="002060"/>
                          </a:solidFill>
                          <a:effectLst/>
                          <a:latin typeface="Segoe UI" panose="020B0502040204020203" pitchFamily="34" charset="0"/>
                        </a:rPr>
                        <a:t>22</a:t>
                      </a:r>
                    </a:p>
                  </a:txBody>
                  <a:tcPr marL="9525" marR="9525" marT="9525" marB="0" anchor="ctr"/>
                </a:tc>
                <a:tc>
                  <a:txBody>
                    <a:bodyPr/>
                    <a:lstStyle/>
                    <a:p>
                      <a:pPr algn="r" rtl="0" fontAlgn="ctr"/>
                      <a:r>
                        <a:rPr lang="en-US" sz="700" b="0" i="0" u="none" strike="noStrike" dirty="0">
                          <a:solidFill>
                            <a:srgbClr val="002060"/>
                          </a:solidFill>
                          <a:effectLst/>
                          <a:latin typeface="Segoe UI" panose="020B0502040204020203" pitchFamily="34" charset="0"/>
                        </a:rPr>
                        <a:t>24</a:t>
                      </a:r>
                    </a:p>
                  </a:txBody>
                  <a:tcPr marL="9525" marR="9525" marT="9525" marB="0" anchor="ctr"/>
                </a:tc>
                <a:tc>
                  <a:txBody>
                    <a:bodyPr/>
                    <a:lstStyle/>
                    <a:p>
                      <a:pPr algn="ctr">
                        <a:spcAft>
                          <a:spcPts val="0"/>
                        </a:spcAft>
                      </a:pPr>
                      <a:endParaRPr lang="en-US" sz="700" dirty="0">
                        <a:solidFill>
                          <a:srgbClr val="002060"/>
                        </a:solidFill>
                        <a:effectLst/>
                        <a:latin typeface="Arial" panose="020B0604020202020204" pitchFamily="34" charset="0"/>
                        <a:ea typeface="Tahoma" panose="020B060403050404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10014"/>
                  </a:ext>
                </a:extLst>
              </a:tr>
              <a:tr h="127483">
                <a:tc>
                  <a:txBody>
                    <a:bodyPr/>
                    <a:lstStyle/>
                    <a:p>
                      <a:pPr algn="l" fontAlgn="b"/>
                      <a:r>
                        <a:rPr lang="en-US" sz="700" b="0" i="0" u="none" strike="noStrike" dirty="0" err="1">
                          <a:solidFill>
                            <a:srgbClr val="002060"/>
                          </a:solidFill>
                          <a:effectLst/>
                          <a:latin typeface="Arial Mon" panose="020B0500000000000000" pitchFamily="34" charset="0"/>
                        </a:rPr>
                        <a:t>Öàõèð</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r" rtl="0" fontAlgn="ctr"/>
                      <a:r>
                        <a:rPr lang="en-US" sz="700" b="0" i="0" u="none" strike="noStrike">
                          <a:solidFill>
                            <a:srgbClr val="002060"/>
                          </a:solidFill>
                          <a:effectLst/>
                          <a:latin typeface="Segoe UI" panose="020B0502040204020203" pitchFamily="34" charset="0"/>
                        </a:rPr>
                        <a:t>6</a:t>
                      </a:r>
                    </a:p>
                  </a:txBody>
                  <a:tcPr marL="9525" marR="9525" marT="9525" marB="0" anchor="ctr">
                    <a:solidFill>
                      <a:schemeClr val="accent1">
                        <a:lumMod val="20000"/>
                        <a:lumOff val="80000"/>
                      </a:schemeClr>
                    </a:solidFill>
                  </a:tcPr>
                </a:tc>
                <a:tc>
                  <a:txBody>
                    <a:bodyPr/>
                    <a:lstStyle/>
                    <a:p>
                      <a:pPr algn="r" rtl="0" fontAlgn="ctr"/>
                      <a:r>
                        <a:rPr lang="en-US" sz="700" b="0" i="0" u="none" strike="noStrike">
                          <a:solidFill>
                            <a:srgbClr val="002060"/>
                          </a:solidFill>
                          <a:effectLst/>
                          <a:latin typeface="Segoe UI" panose="020B0502040204020203" pitchFamily="34" charset="0"/>
                        </a:rPr>
                        <a:t>5</a:t>
                      </a:r>
                    </a:p>
                  </a:txBody>
                  <a:tcPr marL="9525" marR="9525" marT="9525" marB="0" anchor="ctr">
                    <a:solidFill>
                      <a:schemeClr val="accent1">
                        <a:lumMod val="20000"/>
                        <a:lumOff val="80000"/>
                      </a:schemeClr>
                    </a:solidFill>
                  </a:tcPr>
                </a:tc>
                <a:tc>
                  <a:txBody>
                    <a:bodyPr/>
                    <a:lstStyle/>
                    <a:p>
                      <a:pPr algn="r" rtl="0" fontAlgn="ctr"/>
                      <a:r>
                        <a:rPr lang="en-US" sz="700" b="0" i="0" u="none" strike="noStrike">
                          <a:solidFill>
                            <a:srgbClr val="002060"/>
                          </a:solidFill>
                          <a:effectLst/>
                          <a:latin typeface="Segoe UI" panose="020B0502040204020203" pitchFamily="34" charset="0"/>
                        </a:rPr>
                        <a:t>17</a:t>
                      </a:r>
                    </a:p>
                  </a:txBody>
                  <a:tcPr marL="9525" marR="9525" marT="9525" marB="0" anchor="ctr">
                    <a:solidFill>
                      <a:schemeClr val="accent1">
                        <a:lumMod val="20000"/>
                        <a:lumOff val="80000"/>
                      </a:schemeClr>
                    </a:solidFill>
                  </a:tcPr>
                </a:tc>
                <a:tc>
                  <a:txBody>
                    <a:bodyPr/>
                    <a:lstStyle/>
                    <a:p>
                      <a:pPr algn="r" rtl="0" fontAlgn="ctr"/>
                      <a:r>
                        <a:rPr lang="en-US" sz="700" b="0" i="0" u="none" strike="noStrike" dirty="0">
                          <a:solidFill>
                            <a:srgbClr val="002060"/>
                          </a:solidFill>
                          <a:effectLst/>
                          <a:latin typeface="Segoe UI" panose="020B0502040204020203" pitchFamily="34" charset="0"/>
                        </a:rPr>
                        <a:t>34</a:t>
                      </a:r>
                    </a:p>
                  </a:txBody>
                  <a:tcPr marL="9525" marR="9525" marT="9525" marB="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700" b="1" i="0" u="none" strike="noStrike" dirty="0">
                        <a:solidFill>
                          <a:schemeClr val="accent2"/>
                        </a:solidFill>
                        <a:latin typeface="Arial" pitchFamily="34" charset="0"/>
                        <a:cs typeface="Arial" pitchFamily="34" charset="0"/>
                      </a:endParaRPr>
                    </a:p>
                  </a:txBody>
                  <a:tcPr marL="68580" marR="68580" marT="0" marB="0" anchor="ctr">
                    <a:solidFill>
                      <a:schemeClr val="accent1">
                        <a:lumMod val="20000"/>
                        <a:lumOff val="80000"/>
                      </a:schemeClr>
                    </a:solidFill>
                  </a:tcPr>
                </a:tc>
                <a:extLst>
                  <a:ext uri="{0D108BD9-81ED-4DB2-BD59-A6C34878D82A}">
                    <a16:rowId xmlns="" xmlns:a16="http://schemas.microsoft.com/office/drawing/2014/main" val="10015"/>
                  </a:ext>
                </a:extLst>
              </a:tr>
              <a:tr h="127483">
                <a:tc>
                  <a:txBody>
                    <a:bodyPr/>
                    <a:lstStyle/>
                    <a:p>
                      <a:pPr algn="l" fontAlgn="b"/>
                      <a:r>
                        <a:rPr lang="en-US" sz="700" b="0" i="0" u="none" strike="noStrike" dirty="0" err="1">
                          <a:solidFill>
                            <a:srgbClr val="002060"/>
                          </a:solidFill>
                          <a:effectLst/>
                          <a:latin typeface="Arial Mon" panose="020B0500000000000000" pitchFamily="34" charset="0"/>
                        </a:rPr>
                        <a:t>Öýíõýð</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bg1"/>
                    </a:solidFill>
                  </a:tcPr>
                </a:tc>
                <a:tc>
                  <a:txBody>
                    <a:bodyPr/>
                    <a:lstStyle/>
                    <a:p>
                      <a:pPr algn="r" rtl="0" fontAlgn="ctr"/>
                      <a:r>
                        <a:rPr lang="en-US" sz="700" b="0" i="0" u="none" strike="noStrike">
                          <a:solidFill>
                            <a:srgbClr val="002060"/>
                          </a:solidFill>
                          <a:effectLst/>
                          <a:latin typeface="Segoe UI" panose="020B0502040204020203" pitchFamily="34" charset="0"/>
                        </a:rPr>
                        <a:t>20</a:t>
                      </a:r>
                    </a:p>
                  </a:txBody>
                  <a:tcPr marL="9525" marR="9525" marT="9525" marB="0" anchor="ctr">
                    <a:solidFill>
                      <a:schemeClr val="bg1"/>
                    </a:solidFill>
                  </a:tcPr>
                </a:tc>
                <a:tc>
                  <a:txBody>
                    <a:bodyPr/>
                    <a:lstStyle/>
                    <a:p>
                      <a:pPr algn="r" rtl="0" fontAlgn="ctr"/>
                      <a:r>
                        <a:rPr lang="en-US" sz="700" b="0" i="0" u="none" strike="noStrike">
                          <a:solidFill>
                            <a:srgbClr val="002060"/>
                          </a:solidFill>
                          <a:effectLst/>
                          <a:latin typeface="Segoe UI" panose="020B0502040204020203" pitchFamily="34" charset="0"/>
                        </a:rPr>
                        <a:t>16</a:t>
                      </a:r>
                    </a:p>
                  </a:txBody>
                  <a:tcPr marL="9525" marR="9525" marT="9525" marB="0" anchor="ctr">
                    <a:solidFill>
                      <a:schemeClr val="bg1"/>
                    </a:solidFill>
                  </a:tcPr>
                </a:tc>
                <a:tc>
                  <a:txBody>
                    <a:bodyPr/>
                    <a:lstStyle/>
                    <a:p>
                      <a:pPr algn="r" rtl="0" fontAlgn="ctr"/>
                      <a:r>
                        <a:rPr lang="en-US" sz="700" b="0" i="0" u="none" strike="noStrike">
                          <a:solidFill>
                            <a:srgbClr val="002060"/>
                          </a:solidFill>
                          <a:effectLst/>
                          <a:latin typeface="Segoe UI" panose="020B0502040204020203" pitchFamily="34" charset="0"/>
                        </a:rPr>
                        <a:t>26</a:t>
                      </a:r>
                    </a:p>
                  </a:txBody>
                  <a:tcPr marL="9525" marR="9525" marT="9525" marB="0" anchor="ctr">
                    <a:solidFill>
                      <a:schemeClr val="bg1"/>
                    </a:solidFill>
                  </a:tcPr>
                </a:tc>
                <a:tc>
                  <a:txBody>
                    <a:bodyPr/>
                    <a:lstStyle/>
                    <a:p>
                      <a:pPr algn="r" rtl="0" fontAlgn="ctr"/>
                      <a:r>
                        <a:rPr lang="en-US" sz="700" b="0" i="0" u="none" strike="noStrike" dirty="0">
                          <a:solidFill>
                            <a:srgbClr val="002060"/>
                          </a:solidFill>
                          <a:effectLst/>
                          <a:latin typeface="Segoe UI" panose="020B0502040204020203" pitchFamily="34" charset="0"/>
                        </a:rPr>
                        <a:t>31</a:t>
                      </a:r>
                    </a:p>
                  </a:txBody>
                  <a:tcPr marL="9525" marR="9525" marT="9525" marB="0"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700" b="1" i="0" u="none" strike="noStrike" dirty="0">
                        <a:solidFill>
                          <a:schemeClr val="accent2"/>
                        </a:solidFill>
                        <a:latin typeface="Arial" pitchFamily="34" charset="0"/>
                        <a:cs typeface="Arial" pitchFamily="34" charset="0"/>
                      </a:endParaRPr>
                    </a:p>
                  </a:txBody>
                  <a:tcPr marL="68580" marR="68580" marT="0" marB="0" anchor="ctr">
                    <a:solidFill>
                      <a:schemeClr val="bg1"/>
                    </a:solidFill>
                  </a:tcPr>
                </a:tc>
              </a:tr>
              <a:tr h="127483">
                <a:tc>
                  <a:txBody>
                    <a:bodyPr/>
                    <a:lstStyle/>
                    <a:p>
                      <a:pPr algn="l" fontAlgn="b"/>
                      <a:r>
                        <a:rPr lang="en-US" sz="700" b="0" i="0" u="none" strike="noStrike" dirty="0" err="1">
                          <a:solidFill>
                            <a:srgbClr val="002060"/>
                          </a:solidFill>
                          <a:effectLst/>
                          <a:latin typeface="Arial Mon" panose="020B0500000000000000" pitchFamily="34" charset="0"/>
                        </a:rPr>
                        <a:t>Öýöýðëýã</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r" rtl="0" fontAlgn="ctr"/>
                      <a:r>
                        <a:rPr lang="en-US" sz="700" b="0" i="0" u="none" strike="noStrike">
                          <a:solidFill>
                            <a:srgbClr val="002060"/>
                          </a:solidFill>
                          <a:effectLst/>
                          <a:latin typeface="Segoe UI" panose="020B0502040204020203" pitchFamily="34" charset="0"/>
                        </a:rPr>
                        <a:t>10</a:t>
                      </a:r>
                    </a:p>
                  </a:txBody>
                  <a:tcPr marL="9525" marR="9525" marT="9525" marB="0" anchor="ctr">
                    <a:solidFill>
                      <a:schemeClr val="accent1">
                        <a:lumMod val="20000"/>
                        <a:lumOff val="80000"/>
                      </a:schemeClr>
                    </a:solidFill>
                  </a:tcPr>
                </a:tc>
                <a:tc>
                  <a:txBody>
                    <a:bodyPr/>
                    <a:lstStyle/>
                    <a:p>
                      <a:pPr algn="r" rtl="0" fontAlgn="ctr"/>
                      <a:r>
                        <a:rPr lang="en-US" sz="700" b="0" i="0" u="none" strike="noStrike">
                          <a:solidFill>
                            <a:srgbClr val="002060"/>
                          </a:solidFill>
                          <a:effectLst/>
                          <a:latin typeface="Segoe UI" panose="020B0502040204020203" pitchFamily="34" charset="0"/>
                        </a:rPr>
                        <a:t>15</a:t>
                      </a:r>
                    </a:p>
                  </a:txBody>
                  <a:tcPr marL="9525" marR="9525" marT="9525" marB="0" anchor="ctr">
                    <a:solidFill>
                      <a:schemeClr val="accent1">
                        <a:lumMod val="20000"/>
                        <a:lumOff val="80000"/>
                      </a:schemeClr>
                    </a:solidFill>
                  </a:tcPr>
                </a:tc>
                <a:tc>
                  <a:txBody>
                    <a:bodyPr/>
                    <a:lstStyle/>
                    <a:p>
                      <a:pPr algn="r" rtl="0" fontAlgn="ctr"/>
                      <a:r>
                        <a:rPr lang="en-US" sz="700" b="0" i="0" u="none" strike="noStrike">
                          <a:solidFill>
                            <a:srgbClr val="002060"/>
                          </a:solidFill>
                          <a:effectLst/>
                          <a:latin typeface="Segoe UI" panose="020B0502040204020203" pitchFamily="34" charset="0"/>
                        </a:rPr>
                        <a:t>20</a:t>
                      </a:r>
                    </a:p>
                  </a:txBody>
                  <a:tcPr marL="9525" marR="9525" marT="9525" marB="0" anchor="ctr">
                    <a:solidFill>
                      <a:schemeClr val="accent1">
                        <a:lumMod val="20000"/>
                        <a:lumOff val="80000"/>
                      </a:schemeClr>
                    </a:solidFill>
                  </a:tcPr>
                </a:tc>
                <a:tc>
                  <a:txBody>
                    <a:bodyPr/>
                    <a:lstStyle/>
                    <a:p>
                      <a:pPr algn="r" rtl="0" fontAlgn="ctr"/>
                      <a:r>
                        <a:rPr lang="en-US" sz="700" b="0" i="0" u="none" strike="noStrike" dirty="0">
                          <a:solidFill>
                            <a:srgbClr val="002060"/>
                          </a:solidFill>
                          <a:effectLst/>
                          <a:latin typeface="Segoe UI" panose="020B0502040204020203" pitchFamily="34" charset="0"/>
                        </a:rPr>
                        <a:t>42</a:t>
                      </a:r>
                    </a:p>
                  </a:txBody>
                  <a:tcPr marL="9525" marR="9525" marT="9525" marB="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b="1" i="0" u="none" strike="noStrike" dirty="0" smtClean="0">
                          <a:solidFill>
                            <a:schemeClr val="accent2"/>
                          </a:solidFill>
                          <a:latin typeface="Arial" pitchFamily="34" charset="0"/>
                          <a:cs typeface="Arial" pitchFamily="34" charset="0"/>
                        </a:rPr>
                        <a:t>II</a:t>
                      </a:r>
                    </a:p>
                  </a:txBody>
                  <a:tcPr marL="68580" marR="68580" marT="0" marB="0" anchor="ctr">
                    <a:solidFill>
                      <a:schemeClr val="accent1">
                        <a:lumMod val="20000"/>
                        <a:lumOff val="80000"/>
                      </a:schemeClr>
                    </a:solidFill>
                  </a:tcPr>
                </a:tc>
              </a:tr>
              <a:tr h="127483">
                <a:tc>
                  <a:txBody>
                    <a:bodyPr/>
                    <a:lstStyle/>
                    <a:p>
                      <a:pPr algn="l" fontAlgn="b"/>
                      <a:r>
                        <a:rPr lang="en-US" sz="700" b="0" i="0" u="none" strike="noStrike" dirty="0">
                          <a:solidFill>
                            <a:srgbClr val="002060"/>
                          </a:solidFill>
                          <a:effectLst/>
                          <a:latin typeface="Arial Mon" panose="020B0500000000000000" pitchFamily="34" charset="0"/>
                        </a:rPr>
                        <a:t>×</a:t>
                      </a:r>
                      <a:r>
                        <a:rPr lang="en-US" sz="700" b="0" i="0" u="none" strike="noStrike" dirty="0" err="1">
                          <a:solidFill>
                            <a:srgbClr val="002060"/>
                          </a:solidFill>
                          <a:effectLst/>
                          <a:latin typeface="Arial Mon" panose="020B0500000000000000" pitchFamily="34" charset="0"/>
                        </a:rPr>
                        <a:t>óëóóò</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bg1"/>
                    </a:solidFill>
                  </a:tcPr>
                </a:tc>
                <a:tc>
                  <a:txBody>
                    <a:bodyPr/>
                    <a:lstStyle/>
                    <a:p>
                      <a:pPr algn="r" rtl="0" fontAlgn="ctr"/>
                      <a:r>
                        <a:rPr lang="en-US" sz="700" b="0" i="0" u="none" strike="noStrike">
                          <a:solidFill>
                            <a:srgbClr val="002060"/>
                          </a:solidFill>
                          <a:effectLst/>
                          <a:latin typeface="Segoe UI" panose="020B0502040204020203" pitchFamily="34" charset="0"/>
                        </a:rPr>
                        <a:t>11</a:t>
                      </a:r>
                    </a:p>
                  </a:txBody>
                  <a:tcPr marL="9525" marR="9525" marT="9525" marB="0" anchor="ctr">
                    <a:solidFill>
                      <a:schemeClr val="bg1"/>
                    </a:solidFill>
                  </a:tcPr>
                </a:tc>
                <a:tc>
                  <a:txBody>
                    <a:bodyPr/>
                    <a:lstStyle/>
                    <a:p>
                      <a:pPr algn="r" rtl="0" fontAlgn="ctr"/>
                      <a:r>
                        <a:rPr lang="en-US" sz="700" b="0" i="0" u="none" strike="noStrike">
                          <a:solidFill>
                            <a:srgbClr val="002060"/>
                          </a:solidFill>
                          <a:effectLst/>
                          <a:latin typeface="Segoe UI" panose="020B0502040204020203" pitchFamily="34" charset="0"/>
                        </a:rPr>
                        <a:t>14</a:t>
                      </a:r>
                    </a:p>
                  </a:txBody>
                  <a:tcPr marL="9525" marR="9525" marT="9525" marB="0" anchor="ctr">
                    <a:solidFill>
                      <a:schemeClr val="bg1"/>
                    </a:solidFill>
                  </a:tcPr>
                </a:tc>
                <a:tc>
                  <a:txBody>
                    <a:bodyPr/>
                    <a:lstStyle/>
                    <a:p>
                      <a:pPr algn="r" rtl="0" fontAlgn="ctr"/>
                      <a:r>
                        <a:rPr lang="en-US" sz="700" b="0" i="0" u="none" strike="noStrike">
                          <a:solidFill>
                            <a:srgbClr val="002060"/>
                          </a:solidFill>
                          <a:effectLst/>
                          <a:latin typeface="Segoe UI" panose="020B0502040204020203" pitchFamily="34" charset="0"/>
                        </a:rPr>
                        <a:t>17</a:t>
                      </a:r>
                    </a:p>
                  </a:txBody>
                  <a:tcPr marL="9525" marR="9525" marT="9525" marB="0" anchor="ctr">
                    <a:solidFill>
                      <a:schemeClr val="bg1"/>
                    </a:solidFill>
                  </a:tcPr>
                </a:tc>
                <a:tc>
                  <a:txBody>
                    <a:bodyPr/>
                    <a:lstStyle/>
                    <a:p>
                      <a:pPr algn="r" rtl="0" fontAlgn="ctr"/>
                      <a:r>
                        <a:rPr lang="en-US" sz="700" b="0" i="0" u="none" strike="noStrike" dirty="0">
                          <a:solidFill>
                            <a:srgbClr val="002060"/>
                          </a:solidFill>
                          <a:effectLst/>
                          <a:latin typeface="Segoe UI" panose="020B0502040204020203" pitchFamily="34" charset="0"/>
                        </a:rPr>
                        <a:t>37</a:t>
                      </a:r>
                    </a:p>
                  </a:txBody>
                  <a:tcPr marL="9525" marR="9525" marT="9525" marB="0"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b="1" i="0" u="none" strike="noStrike" dirty="0" smtClean="0">
                          <a:solidFill>
                            <a:schemeClr val="accent2"/>
                          </a:solidFill>
                          <a:latin typeface="Arial" pitchFamily="34" charset="0"/>
                          <a:cs typeface="Arial" pitchFamily="34" charset="0"/>
                        </a:rPr>
                        <a:t>VI</a:t>
                      </a:r>
                    </a:p>
                  </a:txBody>
                  <a:tcPr marL="68580" marR="68580" marT="0" marB="0" anchor="ctr">
                    <a:solidFill>
                      <a:schemeClr val="bg1"/>
                    </a:solidFill>
                  </a:tcPr>
                </a:tc>
              </a:tr>
              <a:tr h="127483">
                <a:tc>
                  <a:txBody>
                    <a:bodyPr/>
                    <a:lstStyle/>
                    <a:p>
                      <a:pPr algn="l" fontAlgn="b"/>
                      <a:r>
                        <a:rPr lang="en-US" sz="700" b="0" i="0" u="none" strike="noStrike" dirty="0" err="1">
                          <a:solidFill>
                            <a:srgbClr val="002060"/>
                          </a:solidFill>
                          <a:effectLst/>
                          <a:latin typeface="Arial Mon" panose="020B0500000000000000" pitchFamily="34" charset="0"/>
                        </a:rPr>
                        <a:t>Ýðäýíýìàíäàë</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r" rtl="0" fontAlgn="ctr"/>
                      <a:r>
                        <a:rPr lang="en-US" sz="700" b="0" i="0" u="none" strike="noStrike" dirty="0">
                          <a:solidFill>
                            <a:srgbClr val="002060"/>
                          </a:solidFill>
                          <a:effectLst/>
                          <a:latin typeface="Segoe UI" panose="020B0502040204020203" pitchFamily="34" charset="0"/>
                        </a:rPr>
                        <a:t>22</a:t>
                      </a:r>
                    </a:p>
                  </a:txBody>
                  <a:tcPr marL="9525" marR="9525" marT="9525" marB="0" anchor="ctr">
                    <a:solidFill>
                      <a:schemeClr val="accent1">
                        <a:lumMod val="20000"/>
                        <a:lumOff val="80000"/>
                      </a:schemeClr>
                    </a:solidFill>
                  </a:tcPr>
                </a:tc>
                <a:tc>
                  <a:txBody>
                    <a:bodyPr/>
                    <a:lstStyle/>
                    <a:p>
                      <a:pPr algn="r" rtl="0" fontAlgn="ctr"/>
                      <a:r>
                        <a:rPr lang="en-US" sz="700" b="0" i="0" u="none" strike="noStrike" dirty="0">
                          <a:solidFill>
                            <a:srgbClr val="002060"/>
                          </a:solidFill>
                          <a:effectLst/>
                          <a:latin typeface="Segoe UI" panose="020B0502040204020203" pitchFamily="34" charset="0"/>
                        </a:rPr>
                        <a:t>14</a:t>
                      </a:r>
                    </a:p>
                  </a:txBody>
                  <a:tcPr marL="9525" marR="9525" marT="9525" marB="0" anchor="ctr">
                    <a:solidFill>
                      <a:schemeClr val="accent1">
                        <a:lumMod val="20000"/>
                        <a:lumOff val="80000"/>
                      </a:schemeClr>
                    </a:solidFill>
                  </a:tcPr>
                </a:tc>
                <a:tc>
                  <a:txBody>
                    <a:bodyPr/>
                    <a:lstStyle/>
                    <a:p>
                      <a:pPr algn="r" rtl="0" fontAlgn="ctr"/>
                      <a:r>
                        <a:rPr lang="en-US" sz="700" b="0" i="0" u="none" strike="noStrike" dirty="0">
                          <a:solidFill>
                            <a:srgbClr val="002060"/>
                          </a:solidFill>
                          <a:effectLst/>
                          <a:latin typeface="Segoe UI" panose="020B0502040204020203" pitchFamily="34" charset="0"/>
                        </a:rPr>
                        <a:t>21</a:t>
                      </a:r>
                    </a:p>
                  </a:txBody>
                  <a:tcPr marL="9525" marR="9525" marT="9525" marB="0" anchor="ctr">
                    <a:solidFill>
                      <a:schemeClr val="accent1">
                        <a:lumMod val="20000"/>
                        <a:lumOff val="80000"/>
                      </a:schemeClr>
                    </a:solidFill>
                  </a:tcPr>
                </a:tc>
                <a:tc>
                  <a:txBody>
                    <a:bodyPr/>
                    <a:lstStyle/>
                    <a:p>
                      <a:pPr algn="r" rtl="0" fontAlgn="ctr"/>
                      <a:r>
                        <a:rPr lang="en-US" sz="700" b="0" i="0" u="none" strike="noStrike" dirty="0">
                          <a:solidFill>
                            <a:srgbClr val="002060"/>
                          </a:solidFill>
                          <a:effectLst/>
                          <a:latin typeface="Segoe UI" panose="020B0502040204020203" pitchFamily="34" charset="0"/>
                        </a:rPr>
                        <a:t>32</a:t>
                      </a:r>
                    </a:p>
                  </a:txBody>
                  <a:tcPr marL="9525" marR="9525" marT="9525" marB="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700" b="1" i="0" u="none" strike="noStrike" dirty="0">
                        <a:solidFill>
                          <a:schemeClr val="accent2"/>
                        </a:solidFill>
                        <a:latin typeface="Arial" pitchFamily="34" charset="0"/>
                        <a:cs typeface="Arial" pitchFamily="34" charset="0"/>
                      </a:endParaRPr>
                    </a:p>
                  </a:txBody>
                  <a:tcPr marL="68580" marR="68580" marT="0" marB="0" anchor="ctr">
                    <a:solidFill>
                      <a:schemeClr val="accent1">
                        <a:lumMod val="20000"/>
                        <a:lumOff val="80000"/>
                      </a:schemeClr>
                    </a:solidFill>
                  </a:tcPr>
                </a:tc>
              </a:tr>
              <a:tr h="125678">
                <a:tc>
                  <a:txBody>
                    <a:bodyPr/>
                    <a:lstStyle/>
                    <a:p>
                      <a:pPr algn="ctr" rtl="0" fontAlgn="ctr"/>
                      <a:r>
                        <a:rPr lang="mn-MN" sz="700" u="none" strike="noStrike" dirty="0">
                          <a:solidFill>
                            <a:schemeClr val="bg1"/>
                          </a:solidFill>
                          <a:latin typeface="Arial" panose="020B0604020202020204" pitchFamily="34" charset="0"/>
                          <a:cs typeface="Arial" panose="020B0604020202020204" pitchFamily="34" charset="0"/>
                        </a:rPr>
                        <a:t>Нийт  </a:t>
                      </a:r>
                      <a:endParaRPr lang="mn-MN" sz="7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r">
                        <a:spcAft>
                          <a:spcPts val="0"/>
                        </a:spcAft>
                      </a:pPr>
                      <a:r>
                        <a:rPr lang="mn-MN" sz="700" dirty="0" smtClean="0">
                          <a:solidFill>
                            <a:schemeClr val="bg1"/>
                          </a:solidFill>
                          <a:effectLst/>
                          <a:latin typeface="Arial" panose="020B0604020202020204" pitchFamily="34" charset="0"/>
                          <a:ea typeface="Tahoma" panose="020B0604030504040204" pitchFamily="34" charset="0"/>
                          <a:cs typeface="Arial" panose="020B0604020202020204" pitchFamily="34" charset="0"/>
                        </a:rPr>
                        <a:t>523</a:t>
                      </a:r>
                      <a:endParaRPr lang="en-US" sz="700" dirty="0">
                        <a:solidFill>
                          <a:schemeClr val="bg1"/>
                        </a:solidFill>
                        <a:effectLst/>
                        <a:latin typeface="Arial" panose="020B0604020202020204" pitchFamily="34" charset="0"/>
                        <a:ea typeface="Tahoma" panose="020B0604030504040204" pitchFamily="34" charset="0"/>
                        <a:cs typeface="Arial" panose="020B0604020202020204" pitchFamily="34" charset="0"/>
                      </a:endParaRPr>
                    </a:p>
                  </a:txBody>
                  <a:tcPr marL="68580" marR="68580" marT="0" marB="0">
                    <a:solidFill>
                      <a:schemeClr val="accent1"/>
                    </a:solidFill>
                  </a:tcPr>
                </a:tc>
                <a:tc>
                  <a:txBody>
                    <a:bodyPr/>
                    <a:lstStyle/>
                    <a:p>
                      <a:pPr algn="r">
                        <a:spcAft>
                          <a:spcPts val="0"/>
                        </a:spcAft>
                      </a:pPr>
                      <a:r>
                        <a:rPr lang="mn-MN" sz="700" dirty="0" smtClean="0">
                          <a:solidFill>
                            <a:schemeClr val="bg1"/>
                          </a:solidFill>
                          <a:effectLst/>
                          <a:latin typeface="Arial" panose="020B0604020202020204" pitchFamily="34" charset="0"/>
                          <a:ea typeface="Tahoma" panose="020B0604030504040204" pitchFamily="34" charset="0"/>
                          <a:cs typeface="Arial" panose="020B0604020202020204" pitchFamily="34" charset="0"/>
                        </a:rPr>
                        <a:t>432</a:t>
                      </a:r>
                      <a:endParaRPr lang="en-US" sz="700" dirty="0">
                        <a:solidFill>
                          <a:schemeClr val="bg1"/>
                        </a:solidFill>
                        <a:effectLst/>
                        <a:latin typeface="Arial" panose="020B0604020202020204" pitchFamily="34" charset="0"/>
                        <a:ea typeface="Tahoma" panose="020B0604030504040204" pitchFamily="34" charset="0"/>
                        <a:cs typeface="Arial" panose="020B0604020202020204" pitchFamily="34" charset="0"/>
                      </a:endParaRPr>
                    </a:p>
                  </a:txBody>
                  <a:tcPr marL="68580" marR="68580" marT="0" marB="0">
                    <a:solidFill>
                      <a:schemeClr val="accent1"/>
                    </a:solidFill>
                  </a:tcPr>
                </a:tc>
                <a:tc>
                  <a:txBody>
                    <a:bodyPr/>
                    <a:lstStyle/>
                    <a:p>
                      <a:pPr algn="r">
                        <a:spcAft>
                          <a:spcPts val="0"/>
                        </a:spcAft>
                      </a:pPr>
                      <a:r>
                        <a:rPr lang="mn-MN" sz="700" dirty="0" smtClean="0">
                          <a:solidFill>
                            <a:schemeClr val="bg1"/>
                          </a:solidFill>
                          <a:effectLst/>
                          <a:latin typeface="Arial" panose="020B0604020202020204" pitchFamily="34" charset="0"/>
                          <a:ea typeface="Tahoma" panose="020B0604030504040204" pitchFamily="34" charset="0"/>
                          <a:cs typeface="Arial" panose="020B0604020202020204" pitchFamily="34" charset="0"/>
                        </a:rPr>
                        <a:t>623</a:t>
                      </a:r>
                      <a:endParaRPr lang="en-US" sz="700" dirty="0">
                        <a:solidFill>
                          <a:schemeClr val="bg1"/>
                        </a:solidFill>
                        <a:effectLst/>
                        <a:latin typeface="Arial" panose="020B0604020202020204" pitchFamily="34" charset="0"/>
                        <a:ea typeface="Tahoma" panose="020B0604030504040204" pitchFamily="34" charset="0"/>
                        <a:cs typeface="Arial" panose="020B0604020202020204" pitchFamily="34" charset="0"/>
                      </a:endParaRPr>
                    </a:p>
                  </a:txBody>
                  <a:tcPr marL="68580" marR="68580" marT="0" marB="0">
                    <a:solidFill>
                      <a:schemeClr val="accent1"/>
                    </a:solidFill>
                  </a:tcPr>
                </a:tc>
                <a:tc>
                  <a:txBody>
                    <a:bodyPr/>
                    <a:lstStyle/>
                    <a:p>
                      <a:pPr algn="r">
                        <a:spcAft>
                          <a:spcPts val="0"/>
                        </a:spcAft>
                      </a:pPr>
                      <a:r>
                        <a:rPr lang="mn-MN" sz="700" dirty="0" smtClean="0">
                          <a:solidFill>
                            <a:schemeClr val="bg1"/>
                          </a:solidFill>
                          <a:effectLst/>
                          <a:latin typeface="Arial" panose="020B0604020202020204" pitchFamily="34" charset="0"/>
                          <a:ea typeface="Tahoma" panose="020B0604030504040204" pitchFamily="34" charset="0"/>
                          <a:cs typeface="Arial" panose="020B0604020202020204" pitchFamily="34" charset="0"/>
                        </a:rPr>
                        <a:t>833</a:t>
                      </a:r>
                      <a:endParaRPr lang="en-US" sz="700" dirty="0">
                        <a:solidFill>
                          <a:schemeClr val="bg1"/>
                        </a:solidFill>
                        <a:effectLst/>
                        <a:latin typeface="Arial" panose="020B0604020202020204" pitchFamily="34" charset="0"/>
                        <a:ea typeface="Tahoma" panose="020B0604030504040204" pitchFamily="34" charset="0"/>
                        <a:cs typeface="Arial" panose="020B0604020202020204" pitchFamily="34" charset="0"/>
                      </a:endParaRPr>
                    </a:p>
                  </a:txBody>
                  <a:tcPr marL="68580" marR="68580" marT="0" marB="0">
                    <a:solidFill>
                      <a:schemeClr val="accent1"/>
                    </a:solidFill>
                  </a:tcPr>
                </a:tc>
                <a:tc>
                  <a:txBody>
                    <a:bodyPr/>
                    <a:lstStyle/>
                    <a:p>
                      <a:pPr algn="ctr">
                        <a:spcAft>
                          <a:spcPts val="0"/>
                        </a:spcAft>
                      </a:pPr>
                      <a:endParaRPr lang="en-US" sz="700" dirty="0">
                        <a:solidFill>
                          <a:schemeClr val="bg1"/>
                        </a:solidFill>
                        <a:effectLst/>
                        <a:latin typeface="Arial" panose="020B0604020202020204" pitchFamily="34" charset="0"/>
                        <a:ea typeface="Tahoma" panose="020B0604030504040204" pitchFamily="34" charset="0"/>
                        <a:cs typeface="Arial" panose="020B0604020202020204" pitchFamily="34" charset="0"/>
                      </a:endParaRPr>
                    </a:p>
                  </a:txBody>
                  <a:tcPr marL="68580" marR="68580" marT="0" marB="0" anchor="ctr">
                    <a:solidFill>
                      <a:schemeClr val="accent1"/>
                    </a:solidFill>
                  </a:tcPr>
                </a:tc>
                <a:extLst>
                  <a:ext uri="{0D108BD9-81ED-4DB2-BD59-A6C34878D82A}">
                    <a16:rowId xmlns="" xmlns:a16="http://schemas.microsoft.com/office/drawing/2014/main" val="10016"/>
                  </a:ext>
                </a:extLst>
              </a:tr>
            </a:tbl>
          </a:graphicData>
        </a:graphic>
      </p:graphicFrame>
      <p:sp>
        <p:nvSpPr>
          <p:cNvPr id="15" name="Rectangle: Rounded Corners 14">
            <a:extLst>
              <a:ext uri="{FF2B5EF4-FFF2-40B4-BE49-F238E27FC236}">
                <a16:creationId xmlns="" xmlns:a16="http://schemas.microsoft.com/office/drawing/2014/main" id="{A5F7B0C0-CACD-4780-B3E8-F755045B41BC}"/>
              </a:ext>
            </a:extLst>
          </p:cNvPr>
          <p:cNvSpPr/>
          <p:nvPr/>
        </p:nvSpPr>
        <p:spPr>
          <a:xfrm>
            <a:off x="3504260" y="571500"/>
            <a:ext cx="462903" cy="241458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nvGrpSpPr>
          <p:cNvPr id="9" name="Group 8">
            <a:extLst>
              <a:ext uri="{FF2B5EF4-FFF2-40B4-BE49-F238E27FC236}">
                <a16:creationId xmlns="" xmlns:a16="http://schemas.microsoft.com/office/drawing/2014/main" id="{DF064068-68E9-4BE5-B19B-624813FCA3AF}"/>
              </a:ext>
            </a:extLst>
          </p:cNvPr>
          <p:cNvGrpSpPr/>
          <p:nvPr/>
        </p:nvGrpSpPr>
        <p:grpSpPr>
          <a:xfrm>
            <a:off x="159171" y="3181417"/>
            <a:ext cx="4778477" cy="180000"/>
            <a:chOff x="159171" y="3181417"/>
            <a:chExt cx="4778477" cy="180000"/>
          </a:xfrm>
        </p:grpSpPr>
        <p:sp>
          <p:nvSpPr>
            <p:cNvPr id="11" name="Rectangle: Rounded Corners 10">
              <a:extLst>
                <a:ext uri="{FF2B5EF4-FFF2-40B4-BE49-F238E27FC236}">
                  <a16:creationId xmlns="" xmlns:a16="http://schemas.microsoft.com/office/drawing/2014/main" id="{6FDD6661-2208-4D7A-9696-7408079F2186}"/>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24</a:t>
              </a:r>
              <a:endParaRPr lang="mn-MN" sz="900" dirty="0">
                <a:solidFill>
                  <a:srgbClr val="002060"/>
                </a:solidFill>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 xmlns:a16="http://schemas.microsoft.com/office/drawing/2014/main" id="{6E91BD71-74AF-42AC-BEBD-D78A12B78C22}"/>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A2F86670-3357-4059-B60E-0873FC5632CB}"/>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Tree>
    <p:extLst>
      <p:ext uri="{BB962C8B-B14F-4D97-AF65-F5344CB8AC3E}">
        <p14:creationId xmlns:p14="http://schemas.microsoft.com/office/powerpoint/2010/main" val="14686184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 xmlns:a16="http://schemas.microsoft.com/office/drawing/2014/main" id="{6609F251-3E64-4FE1-A684-A1276BF74C0D}"/>
              </a:ext>
            </a:extLst>
          </p:cNvPr>
          <p:cNvSpPr txBox="1"/>
          <p:nvPr/>
        </p:nvSpPr>
        <p:spPr>
          <a:xfrm>
            <a:off x="359227" y="347993"/>
            <a:ext cx="3416360" cy="276999"/>
          </a:xfrm>
          <a:prstGeom prst="rect">
            <a:avLst/>
          </a:prstGeom>
          <a:noFill/>
        </p:spPr>
        <p:txBody>
          <a:bodyPr wrap="square" rtlCol="0">
            <a:spAutoFit/>
          </a:bodyPr>
          <a:lstStyle/>
          <a:p>
            <a:pPr algn="ctr"/>
            <a:r>
              <a:rPr lang="mn-MN" sz="1200" dirty="0">
                <a:solidFill>
                  <a:srgbClr val="002060"/>
                </a:solidFill>
                <a:latin typeface="Arial" panose="020B0604020202020204" pitchFamily="34" charset="0"/>
                <a:cs typeface="Arial" panose="020B0604020202020204" pitchFamily="34" charset="0"/>
              </a:rPr>
              <a:t>АЖ АХУЙН НЭГЖ, БАЙГУУЛЛАГА – 2016 ОН</a:t>
            </a:r>
          </a:p>
        </p:txBody>
      </p:sp>
      <p:grpSp>
        <p:nvGrpSpPr>
          <p:cNvPr id="13" name="Group 12">
            <a:extLst>
              <a:ext uri="{FF2B5EF4-FFF2-40B4-BE49-F238E27FC236}">
                <a16:creationId xmlns="" xmlns:a16="http://schemas.microsoft.com/office/drawing/2014/main" id="{409AA5BA-79F2-4BB6-9CD8-11521F9A455E}"/>
              </a:ext>
            </a:extLst>
          </p:cNvPr>
          <p:cNvGrpSpPr/>
          <p:nvPr/>
        </p:nvGrpSpPr>
        <p:grpSpPr>
          <a:xfrm>
            <a:off x="168640" y="847478"/>
            <a:ext cx="4615720" cy="1292075"/>
            <a:chOff x="5035644" y="4280683"/>
            <a:chExt cx="4615720" cy="1292075"/>
          </a:xfrm>
        </p:grpSpPr>
        <p:cxnSp>
          <p:nvCxnSpPr>
            <p:cNvPr id="16" name="Straight Connector 15">
              <a:extLst>
                <a:ext uri="{FF2B5EF4-FFF2-40B4-BE49-F238E27FC236}">
                  <a16:creationId xmlns="" xmlns:a16="http://schemas.microsoft.com/office/drawing/2014/main" id="{A406E034-D603-41A7-AD35-5F6E45028F87}"/>
                </a:ext>
              </a:extLst>
            </p:cNvPr>
            <p:cNvCxnSpPr/>
            <p:nvPr/>
          </p:nvCxnSpPr>
          <p:spPr>
            <a:xfrm>
              <a:off x="5790411" y="4914411"/>
              <a:ext cx="0" cy="36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 xmlns:a16="http://schemas.microsoft.com/office/drawing/2014/main" id="{1EE1D53A-FB9C-4BC3-B79D-1347B8C4A311}"/>
                </a:ext>
              </a:extLst>
            </p:cNvPr>
            <p:cNvCxnSpPr/>
            <p:nvPr/>
          </p:nvCxnSpPr>
          <p:spPr>
            <a:xfrm>
              <a:off x="9031643" y="4914411"/>
              <a:ext cx="0" cy="36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3E5509C9-6909-45DE-A03F-E7460084391D}"/>
                </a:ext>
              </a:extLst>
            </p:cNvPr>
            <p:cNvCxnSpPr/>
            <p:nvPr/>
          </p:nvCxnSpPr>
          <p:spPr>
            <a:xfrm>
              <a:off x="7401643" y="4652886"/>
              <a:ext cx="0" cy="648000"/>
            </a:xfrm>
            <a:prstGeom prst="line">
              <a:avLst/>
            </a:prstGeom>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 xmlns:a16="http://schemas.microsoft.com/office/drawing/2014/main" id="{E88B1616-35B1-448C-8297-7E11E1A33ECB}"/>
                </a:ext>
              </a:extLst>
            </p:cNvPr>
            <p:cNvSpPr/>
            <p:nvPr/>
          </p:nvSpPr>
          <p:spPr>
            <a:xfrm>
              <a:off x="6085727" y="4280683"/>
              <a:ext cx="2628000" cy="540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200" dirty="0">
                  <a:solidFill>
                    <a:schemeClr val="bg1"/>
                  </a:solidFill>
                  <a:latin typeface="Arial" panose="020B0604020202020204" pitchFamily="34" charset="0"/>
                  <a:ea typeface="Tahoma" panose="020B0604030504040204" pitchFamily="34" charset="0"/>
                  <a:cs typeface="Arial" panose="020B0604020202020204" pitchFamily="34" charset="0"/>
                </a:rPr>
                <a:t>Аж ахуйн нэгж, байгууллагын тоо </a:t>
              </a:r>
              <a:r>
                <a:rPr lang="en-US" sz="1400" dirty="0" smtClean="0">
                  <a:solidFill>
                    <a:schemeClr val="bg1"/>
                  </a:solidFill>
                  <a:latin typeface="Arial" panose="020B0604020202020204" pitchFamily="34" charset="0"/>
                  <a:ea typeface="Tahoma" panose="020B0604030504040204" pitchFamily="34" charset="0"/>
                  <a:cs typeface="Arial" panose="020B0604020202020204" pitchFamily="34" charset="0"/>
                </a:rPr>
                <a:t>833</a:t>
              </a:r>
              <a:endParaRPr lang="en-US" sz="1200"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sp>
          <p:nvSpPr>
            <p:cNvPr id="20" name="Rectangle: Rounded Corners 19">
              <a:extLst>
                <a:ext uri="{FF2B5EF4-FFF2-40B4-BE49-F238E27FC236}">
                  <a16:creationId xmlns="" xmlns:a16="http://schemas.microsoft.com/office/drawing/2014/main" id="{2E4568B9-3052-4731-9584-13EFD9F04DF3}"/>
                </a:ext>
              </a:extLst>
            </p:cNvPr>
            <p:cNvSpPr/>
            <p:nvPr/>
          </p:nvSpPr>
          <p:spPr>
            <a:xfrm>
              <a:off x="5035644" y="5032758"/>
              <a:ext cx="1368000" cy="540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711200">
                <a:lnSpc>
                  <a:spcPct val="90000"/>
                </a:lnSpc>
                <a:spcBef>
                  <a:spcPct val="0"/>
                </a:spcBef>
                <a:spcAft>
                  <a:spcPct val="35000"/>
                </a:spcAft>
              </a:pPr>
              <a:r>
                <a:rPr lang="mn-MN" sz="1200" dirty="0">
                  <a:solidFill>
                    <a:schemeClr val="bg1"/>
                  </a:solidFill>
                  <a:latin typeface="Arial" panose="020B0604020202020204" pitchFamily="34" charset="0"/>
                  <a:ea typeface="Tahoma" panose="020B0604030504040204" pitchFamily="34" charset="0"/>
                  <a:cs typeface="Arial" panose="020B0604020202020204" pitchFamily="34" charset="0"/>
                </a:rPr>
                <a:t>Аж ахуйн нэгж </a:t>
              </a:r>
              <a:r>
                <a:rPr lang="en-US" sz="1200" dirty="0" smtClean="0">
                  <a:solidFill>
                    <a:schemeClr val="bg1"/>
                  </a:solidFill>
                  <a:latin typeface="Arial" panose="020B0604020202020204" pitchFamily="34" charset="0"/>
                  <a:ea typeface="Tahoma" panose="020B0604030504040204" pitchFamily="34" charset="0"/>
                  <a:cs typeface="Arial" panose="020B0604020202020204" pitchFamily="34" charset="0"/>
                </a:rPr>
                <a:t>581</a:t>
              </a:r>
              <a:endParaRPr lang="en-US" sz="1200"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sp>
          <p:nvSpPr>
            <p:cNvPr id="21" name="Rectangle: Rounded Corners 20">
              <a:extLst>
                <a:ext uri="{FF2B5EF4-FFF2-40B4-BE49-F238E27FC236}">
                  <a16:creationId xmlns="" xmlns:a16="http://schemas.microsoft.com/office/drawing/2014/main" id="{A572C740-2C0E-466A-875C-D4846B35B207}"/>
                </a:ext>
              </a:extLst>
            </p:cNvPr>
            <p:cNvSpPr/>
            <p:nvPr/>
          </p:nvSpPr>
          <p:spPr>
            <a:xfrm>
              <a:off x="6659504" y="5032758"/>
              <a:ext cx="1368000" cy="540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711200">
                <a:lnSpc>
                  <a:spcPct val="90000"/>
                </a:lnSpc>
                <a:spcBef>
                  <a:spcPct val="0"/>
                </a:spcBef>
                <a:spcAft>
                  <a:spcPct val="35000"/>
                </a:spcAft>
              </a:pPr>
              <a:r>
                <a:rPr lang="mn-MN" sz="1200" dirty="0">
                  <a:solidFill>
                    <a:schemeClr val="bg1"/>
                  </a:solidFill>
                  <a:latin typeface="Arial" panose="020B0604020202020204" pitchFamily="34" charset="0"/>
                  <a:ea typeface="Tahoma" panose="020B0604030504040204" pitchFamily="34" charset="0"/>
                  <a:cs typeface="Arial" panose="020B0604020202020204" pitchFamily="34" charset="0"/>
                </a:rPr>
                <a:t>Төрийн бус байгууллага </a:t>
              </a:r>
              <a:endParaRPr lang="en-US" sz="1200" dirty="0" smtClean="0">
                <a:solidFill>
                  <a:schemeClr val="bg1"/>
                </a:solidFill>
                <a:latin typeface="Arial" panose="020B0604020202020204" pitchFamily="34" charset="0"/>
                <a:ea typeface="Tahoma" panose="020B0604030504040204" pitchFamily="34" charset="0"/>
                <a:cs typeface="Arial" panose="020B0604020202020204" pitchFamily="34" charset="0"/>
              </a:endParaRPr>
            </a:p>
            <a:p>
              <a:pPr lvl="0" algn="ctr" defTabSz="711200">
                <a:lnSpc>
                  <a:spcPct val="90000"/>
                </a:lnSpc>
                <a:spcBef>
                  <a:spcPct val="0"/>
                </a:spcBef>
                <a:spcAft>
                  <a:spcPct val="35000"/>
                </a:spcAft>
              </a:pPr>
              <a:r>
                <a:rPr lang="en-US" sz="1200" dirty="0" smtClean="0">
                  <a:solidFill>
                    <a:schemeClr val="bg1"/>
                  </a:solidFill>
                  <a:latin typeface="Arial" panose="020B0604020202020204" pitchFamily="34" charset="0"/>
                  <a:ea typeface="Tahoma" panose="020B0604030504040204" pitchFamily="34" charset="0"/>
                  <a:cs typeface="Arial" panose="020B0604020202020204" pitchFamily="34" charset="0"/>
                </a:rPr>
                <a:t>64</a:t>
              </a:r>
              <a:endParaRPr lang="en-US" sz="1200"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sp>
          <p:nvSpPr>
            <p:cNvPr id="22" name="Rectangle: Rounded Corners 21">
              <a:extLst>
                <a:ext uri="{FF2B5EF4-FFF2-40B4-BE49-F238E27FC236}">
                  <a16:creationId xmlns="" xmlns:a16="http://schemas.microsoft.com/office/drawing/2014/main" id="{1F4DDA73-84A0-45F4-BF8F-94A6E879073B}"/>
                </a:ext>
              </a:extLst>
            </p:cNvPr>
            <p:cNvSpPr/>
            <p:nvPr/>
          </p:nvSpPr>
          <p:spPr>
            <a:xfrm>
              <a:off x="8283364" y="5032758"/>
              <a:ext cx="1368000" cy="540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711200">
                <a:lnSpc>
                  <a:spcPct val="90000"/>
                </a:lnSpc>
                <a:spcBef>
                  <a:spcPct val="0"/>
                </a:spcBef>
                <a:spcAft>
                  <a:spcPct val="35000"/>
                </a:spcAft>
              </a:pPr>
              <a:r>
                <a:rPr lang="mn-MN" sz="1200" dirty="0">
                  <a:solidFill>
                    <a:schemeClr val="bg1"/>
                  </a:solidFill>
                  <a:latin typeface="Arial" panose="020B0604020202020204" pitchFamily="34" charset="0"/>
                  <a:ea typeface="Tahoma" panose="020B0604030504040204" pitchFamily="34" charset="0"/>
                  <a:cs typeface="Arial" panose="020B0604020202020204" pitchFamily="34" charset="0"/>
                </a:rPr>
                <a:t>Төсвийн байгууллага </a:t>
              </a:r>
              <a:r>
                <a:rPr lang="en-US" sz="1200" dirty="0" smtClean="0">
                  <a:solidFill>
                    <a:schemeClr val="bg1"/>
                  </a:solidFill>
                  <a:latin typeface="Arial" panose="020B0604020202020204" pitchFamily="34" charset="0"/>
                  <a:ea typeface="Tahoma" panose="020B0604030504040204" pitchFamily="34" charset="0"/>
                  <a:cs typeface="Arial" panose="020B0604020202020204" pitchFamily="34" charset="0"/>
                </a:rPr>
                <a:t>188</a:t>
              </a:r>
              <a:endParaRPr lang="en-US" sz="1200"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cxnSp>
          <p:nvCxnSpPr>
            <p:cNvPr id="23" name="Straight Connector 22">
              <a:extLst>
                <a:ext uri="{FF2B5EF4-FFF2-40B4-BE49-F238E27FC236}">
                  <a16:creationId xmlns="" xmlns:a16="http://schemas.microsoft.com/office/drawing/2014/main" id="{F796548D-4A7B-4D91-8737-AE4D880750BB}"/>
                </a:ext>
              </a:extLst>
            </p:cNvPr>
            <p:cNvCxnSpPr>
              <a:cxnSpLocks/>
            </p:cNvCxnSpPr>
            <p:nvPr/>
          </p:nvCxnSpPr>
          <p:spPr>
            <a:xfrm>
              <a:off x="5791643" y="4917586"/>
              <a:ext cx="32400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 xmlns:a16="http://schemas.microsoft.com/office/drawing/2014/main" id="{A9A7C659-9C5B-4283-A811-F747F11A73B5}"/>
              </a:ext>
            </a:extLst>
          </p:cNvPr>
          <p:cNvSpPr txBox="1"/>
          <p:nvPr/>
        </p:nvSpPr>
        <p:spPr>
          <a:xfrm>
            <a:off x="216121" y="2311860"/>
            <a:ext cx="4594560" cy="646331"/>
          </a:xfrm>
          <a:prstGeom prst="rect">
            <a:avLst/>
          </a:prstGeom>
          <a:noFill/>
        </p:spPr>
        <p:txBody>
          <a:bodyPr wrap="square" rtlCol="0">
            <a:spAutoFit/>
          </a:bodyPr>
          <a:lstStyle/>
          <a:p>
            <a:pPr algn="just"/>
            <a:r>
              <a:rPr lang="mn-MN" sz="1200" dirty="0">
                <a:solidFill>
                  <a:srgbClr val="002060"/>
                </a:solidFill>
                <a:latin typeface="Arial" panose="020B0604020202020204" pitchFamily="34" charset="0"/>
                <a:cs typeface="Arial" panose="020B0604020202020204" pitchFamily="34" charset="0"/>
              </a:rPr>
              <a:t>2016</a:t>
            </a:r>
            <a:r>
              <a:rPr lang="mn-MN" sz="1000" dirty="0">
                <a:solidFill>
                  <a:schemeClr val="accent1"/>
                </a:solidFill>
                <a:latin typeface="Arial" panose="020B0604020202020204" pitchFamily="34" charset="0"/>
                <a:cs typeface="Arial" panose="020B0604020202020204" pitchFamily="34" charset="0"/>
              </a:rPr>
              <a:t> оны </a:t>
            </a:r>
            <a:r>
              <a:rPr lang="mn-MN" sz="1000" dirty="0">
                <a:solidFill>
                  <a:srgbClr val="002060"/>
                </a:solidFill>
                <a:latin typeface="Arial" panose="020B0604020202020204" pitchFamily="34" charset="0"/>
                <a:cs typeface="Arial" panose="020B0604020202020204" pitchFamily="34" charset="0"/>
              </a:rPr>
              <a:t>тооллогод хамрагдсан</a:t>
            </a:r>
            <a:r>
              <a:rPr lang="mn-MN" sz="1000" dirty="0">
                <a:solidFill>
                  <a:schemeClr val="accent1"/>
                </a:solidFill>
                <a:latin typeface="Arial" panose="020B0604020202020204" pitchFamily="34" charset="0"/>
                <a:cs typeface="Arial" panose="020B0604020202020204" pitchFamily="34" charset="0"/>
              </a:rPr>
              <a:t> аж ахуйн нэгж, байгууллагыг төрлөөр нь авч үзвэл: </a:t>
            </a:r>
            <a:r>
              <a:rPr lang="en-US" sz="1200" dirty="0" smtClean="0">
                <a:solidFill>
                  <a:srgbClr val="002060"/>
                </a:solidFill>
                <a:latin typeface="Arial" panose="020B0604020202020204" pitchFamily="34" charset="0"/>
                <a:cs typeface="Arial" panose="020B0604020202020204" pitchFamily="34" charset="0"/>
              </a:rPr>
              <a:t>69.7%</a:t>
            </a:r>
            <a:r>
              <a:rPr lang="mn-MN" sz="1000" dirty="0" smtClean="0">
                <a:solidFill>
                  <a:schemeClr val="accent1"/>
                </a:solidFill>
                <a:latin typeface="Arial" panose="020B0604020202020204" pitchFamily="34" charset="0"/>
                <a:cs typeface="Arial" panose="020B0604020202020204" pitchFamily="34" charset="0"/>
              </a:rPr>
              <a:t> </a:t>
            </a:r>
            <a:r>
              <a:rPr lang="mn-MN" sz="1000" dirty="0">
                <a:solidFill>
                  <a:schemeClr val="accent1"/>
                </a:solidFill>
                <a:latin typeface="Arial" panose="020B0604020202020204" pitchFamily="34" charset="0"/>
                <a:cs typeface="Arial" panose="020B0604020202020204" pitchFamily="34" charset="0"/>
              </a:rPr>
              <a:t>нь </a:t>
            </a:r>
            <a:r>
              <a:rPr lang="mn-MN" sz="1000" dirty="0">
                <a:solidFill>
                  <a:srgbClr val="002060"/>
                </a:solidFill>
                <a:latin typeface="Arial" panose="020B0604020202020204" pitchFamily="34" charset="0"/>
                <a:cs typeface="Arial" panose="020B0604020202020204" pitchFamily="34" charset="0"/>
              </a:rPr>
              <a:t>аж ахуйн нэгж</a:t>
            </a:r>
            <a:r>
              <a:rPr lang="mn-MN" sz="1000" dirty="0">
                <a:solidFill>
                  <a:schemeClr val="accent1"/>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22.5%</a:t>
            </a:r>
            <a:r>
              <a:rPr lang="mn-MN" sz="1000" dirty="0" smtClean="0">
                <a:solidFill>
                  <a:schemeClr val="accent1"/>
                </a:solidFill>
                <a:latin typeface="Arial" panose="020B0604020202020204" pitchFamily="34" charset="0"/>
                <a:cs typeface="Arial" panose="020B0604020202020204" pitchFamily="34" charset="0"/>
              </a:rPr>
              <a:t> </a:t>
            </a:r>
            <a:r>
              <a:rPr lang="mn-MN" sz="1000" dirty="0">
                <a:solidFill>
                  <a:schemeClr val="accent1"/>
                </a:solidFill>
                <a:latin typeface="Arial" panose="020B0604020202020204" pitchFamily="34" charset="0"/>
                <a:cs typeface="Arial" panose="020B0604020202020204" pitchFamily="34" charset="0"/>
              </a:rPr>
              <a:t>нь </a:t>
            </a:r>
            <a:r>
              <a:rPr lang="mn-MN" sz="1000" dirty="0">
                <a:solidFill>
                  <a:srgbClr val="002060"/>
                </a:solidFill>
                <a:latin typeface="Arial" panose="020B0604020202020204" pitchFamily="34" charset="0"/>
                <a:cs typeface="Arial" panose="020B0604020202020204" pitchFamily="34" charset="0"/>
              </a:rPr>
              <a:t>төрийн бус байгууллага</a:t>
            </a:r>
            <a:r>
              <a:rPr lang="mn-MN" sz="1000" dirty="0">
                <a:solidFill>
                  <a:schemeClr val="accent1"/>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7.6%</a:t>
            </a:r>
            <a:r>
              <a:rPr lang="mn-MN" sz="1000" dirty="0" smtClean="0">
                <a:solidFill>
                  <a:schemeClr val="accent1"/>
                </a:solidFill>
                <a:latin typeface="Arial" panose="020B0604020202020204" pitchFamily="34" charset="0"/>
                <a:cs typeface="Arial" panose="020B0604020202020204" pitchFamily="34" charset="0"/>
              </a:rPr>
              <a:t> </a:t>
            </a:r>
            <a:r>
              <a:rPr lang="mn-MN" sz="1000" dirty="0">
                <a:solidFill>
                  <a:schemeClr val="accent1"/>
                </a:solidFill>
                <a:latin typeface="Arial" panose="020B0604020202020204" pitchFamily="34" charset="0"/>
                <a:cs typeface="Arial" panose="020B0604020202020204" pitchFamily="34" charset="0"/>
              </a:rPr>
              <a:t>нь </a:t>
            </a:r>
            <a:r>
              <a:rPr lang="mn-MN" sz="1000" dirty="0">
                <a:solidFill>
                  <a:srgbClr val="002060"/>
                </a:solidFill>
                <a:latin typeface="Arial" panose="020B0604020202020204" pitchFamily="34" charset="0"/>
                <a:cs typeface="Arial" panose="020B0604020202020204" pitchFamily="34" charset="0"/>
              </a:rPr>
              <a:t>төсвийн байгууллага</a:t>
            </a:r>
            <a:r>
              <a:rPr lang="mn-MN" sz="1000" dirty="0">
                <a:solidFill>
                  <a:schemeClr val="accent1"/>
                </a:solidFill>
                <a:latin typeface="Arial" panose="020B0604020202020204" pitchFamily="34" charset="0"/>
                <a:cs typeface="Arial" panose="020B0604020202020204" pitchFamily="34" charset="0"/>
              </a:rPr>
              <a:t> байна.</a:t>
            </a:r>
          </a:p>
        </p:txBody>
      </p:sp>
      <p:pic>
        <p:nvPicPr>
          <p:cNvPr id="25" name="Picture 6" descr="http://ekhoron21.mn/uploads/aimag_logos/umnugobi.jpg">
            <a:extLst>
              <a:ext uri="{FF2B5EF4-FFF2-40B4-BE49-F238E27FC236}">
                <a16:creationId xmlns="" xmlns:a16="http://schemas.microsoft.com/office/drawing/2014/main" id="{C95C9D82-8FCC-4F22-B1B3-D9B259C623B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Straight Connector 25">
            <a:extLst>
              <a:ext uri="{FF2B5EF4-FFF2-40B4-BE49-F238E27FC236}">
                <a16:creationId xmlns="" xmlns:a16="http://schemas.microsoft.com/office/drawing/2014/main" id="{50FFD017-E934-4BB1-85CA-BD5D786D24CE}"/>
              </a:ext>
            </a:extLst>
          </p:cNvPr>
          <p:cNvCxnSpPr>
            <a:cxnSpLocks/>
          </p:cNvCxnSpPr>
          <p:nvPr/>
        </p:nvCxnSpPr>
        <p:spPr>
          <a:xfrm flipH="1">
            <a:off x="359227" y="176893"/>
            <a:ext cx="270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 xmlns:a16="http://schemas.microsoft.com/office/drawing/2014/main" id="{C2B3E706-B424-4171-93E5-281B0DEE703A}"/>
              </a:ext>
            </a:extLst>
          </p:cNvPr>
          <p:cNvSpPr txBox="1"/>
          <p:nvPr/>
        </p:nvSpPr>
        <p:spPr>
          <a:xfrm>
            <a:off x="3026535" y="69655"/>
            <a:ext cx="1849986"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АЖ АХУЙН НЭГЖ, БАЙГУУЛЛАГА</a:t>
            </a:r>
          </a:p>
        </p:txBody>
      </p:sp>
      <p:grpSp>
        <p:nvGrpSpPr>
          <p:cNvPr id="28" name="Group 27">
            <a:extLst>
              <a:ext uri="{FF2B5EF4-FFF2-40B4-BE49-F238E27FC236}">
                <a16:creationId xmlns="" xmlns:a16="http://schemas.microsoft.com/office/drawing/2014/main" id="{CD6AD898-BFDA-4637-809B-6969A4DFDBF1}"/>
              </a:ext>
            </a:extLst>
          </p:cNvPr>
          <p:cNvGrpSpPr/>
          <p:nvPr/>
        </p:nvGrpSpPr>
        <p:grpSpPr>
          <a:xfrm>
            <a:off x="159171" y="3181417"/>
            <a:ext cx="4778477" cy="180000"/>
            <a:chOff x="159171" y="3181417"/>
            <a:chExt cx="4778477" cy="180000"/>
          </a:xfrm>
        </p:grpSpPr>
        <p:sp>
          <p:nvSpPr>
            <p:cNvPr id="29" name="Rectangle: Rounded Corners 28">
              <a:extLst>
                <a:ext uri="{FF2B5EF4-FFF2-40B4-BE49-F238E27FC236}">
                  <a16:creationId xmlns="" xmlns:a16="http://schemas.microsoft.com/office/drawing/2014/main" id="{2A8B5BCA-726C-4A63-A06E-53079136C01D}"/>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25</a:t>
              </a:r>
              <a:endParaRPr lang="mn-MN" sz="900" dirty="0">
                <a:solidFill>
                  <a:srgbClr val="002060"/>
                </a:solidFill>
                <a:latin typeface="Arial" panose="020B0604020202020204" pitchFamily="34" charset="0"/>
                <a:cs typeface="Arial" panose="020B0604020202020204" pitchFamily="34" charset="0"/>
              </a:endParaRPr>
            </a:p>
          </p:txBody>
        </p:sp>
        <p:cxnSp>
          <p:nvCxnSpPr>
            <p:cNvPr id="30" name="Straight Connector 29">
              <a:extLst>
                <a:ext uri="{FF2B5EF4-FFF2-40B4-BE49-F238E27FC236}">
                  <a16:creationId xmlns="" xmlns:a16="http://schemas.microsoft.com/office/drawing/2014/main" id="{58289250-100A-4BA7-ABC8-4727095D5519}"/>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 xmlns:a16="http://schemas.microsoft.com/office/drawing/2014/main" id="{BE8D951B-FC5F-4499-8220-3637CFB555EB}"/>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065514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a:extLst>
              <a:ext uri="{FF2B5EF4-FFF2-40B4-BE49-F238E27FC236}">
                <a16:creationId xmlns="" xmlns:a16="http://schemas.microsoft.com/office/drawing/2014/main" id="{50FFD017-E934-4BB1-85CA-BD5D786D24CE}"/>
              </a:ext>
            </a:extLst>
          </p:cNvPr>
          <p:cNvCxnSpPr>
            <a:cxnSpLocks/>
          </p:cNvCxnSpPr>
          <p:nvPr/>
        </p:nvCxnSpPr>
        <p:spPr>
          <a:xfrm flipH="1">
            <a:off x="359227" y="176893"/>
            <a:ext cx="270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 xmlns:a16="http://schemas.microsoft.com/office/drawing/2014/main" id="{C2B3E706-B424-4171-93E5-281B0DEE703A}"/>
              </a:ext>
            </a:extLst>
          </p:cNvPr>
          <p:cNvSpPr txBox="1"/>
          <p:nvPr/>
        </p:nvSpPr>
        <p:spPr>
          <a:xfrm>
            <a:off x="3026535" y="69655"/>
            <a:ext cx="1849986"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АЖ АХУЙН НЭГЖ, БАЙГУУЛЛАГА</a:t>
            </a:r>
          </a:p>
        </p:txBody>
      </p:sp>
      <p:sp>
        <p:nvSpPr>
          <p:cNvPr id="29" name="TextBox 28">
            <a:extLst>
              <a:ext uri="{FF2B5EF4-FFF2-40B4-BE49-F238E27FC236}">
                <a16:creationId xmlns="" xmlns:a16="http://schemas.microsoft.com/office/drawing/2014/main" id="{2ED0C251-D9CE-4007-BA7D-1E04435524FB}"/>
              </a:ext>
            </a:extLst>
          </p:cNvPr>
          <p:cNvSpPr txBox="1"/>
          <p:nvPr/>
        </p:nvSpPr>
        <p:spPr>
          <a:xfrm>
            <a:off x="862466" y="435301"/>
            <a:ext cx="3416360" cy="461665"/>
          </a:xfrm>
          <a:prstGeom prst="rect">
            <a:avLst/>
          </a:prstGeom>
          <a:noFill/>
        </p:spPr>
        <p:txBody>
          <a:bodyPr wrap="square" rtlCol="0">
            <a:spAutoFit/>
          </a:bodyPr>
          <a:lstStyle/>
          <a:p>
            <a:pPr algn="ctr"/>
            <a:r>
              <a:rPr lang="mn-MN" sz="1200" dirty="0">
                <a:solidFill>
                  <a:srgbClr val="002060"/>
                </a:solidFill>
                <a:latin typeface="Arial" panose="020B0604020202020204" pitchFamily="34" charset="0"/>
                <a:cs typeface="Arial" panose="020B0604020202020204" pitchFamily="34" charset="0"/>
              </a:rPr>
              <a:t>АЖ АХУЙН НЭГЖ, БАЙГУУЛЛАГА –ын ажиллагчдын сарын дундаж цалин</a:t>
            </a:r>
          </a:p>
        </p:txBody>
      </p:sp>
      <p:sp>
        <p:nvSpPr>
          <p:cNvPr id="2" name="TextBox 1">
            <a:extLst>
              <a:ext uri="{FF2B5EF4-FFF2-40B4-BE49-F238E27FC236}">
                <a16:creationId xmlns="" xmlns:a16="http://schemas.microsoft.com/office/drawing/2014/main" id="{2E70876E-C1CD-4E48-B038-4A881E2F24F5}"/>
              </a:ext>
            </a:extLst>
          </p:cNvPr>
          <p:cNvSpPr txBox="1"/>
          <p:nvPr/>
        </p:nvSpPr>
        <p:spPr>
          <a:xfrm>
            <a:off x="1664467" y="1397822"/>
            <a:ext cx="1812357" cy="954107"/>
          </a:xfrm>
          <a:prstGeom prst="rect">
            <a:avLst/>
          </a:prstGeom>
          <a:noFill/>
        </p:spPr>
        <p:txBody>
          <a:bodyPr wrap="square" rtlCol="0">
            <a:spAutoFit/>
          </a:bodyPr>
          <a:lstStyle/>
          <a:p>
            <a:pPr algn="ctr"/>
            <a:r>
              <a:rPr lang="en-US" sz="2800" b="1" dirty="0" smtClean="0">
                <a:solidFill>
                  <a:schemeClr val="accent2"/>
                </a:solidFill>
                <a:latin typeface="Arial" panose="020B0604020202020204" pitchFamily="34" charset="0"/>
                <a:cs typeface="Arial" panose="020B0604020202020204" pitchFamily="34" charset="0"/>
              </a:rPr>
              <a:t>593.1</a:t>
            </a:r>
          </a:p>
          <a:p>
            <a:pPr algn="ctr"/>
            <a:r>
              <a:rPr lang="mn-MN" sz="2800" b="1" dirty="0" smtClean="0">
                <a:solidFill>
                  <a:schemeClr val="accent2"/>
                </a:solidFill>
                <a:latin typeface="Arial" panose="020B0604020202020204" pitchFamily="34" charset="0"/>
                <a:cs typeface="Arial" panose="020B0604020202020204" pitchFamily="34" charset="0"/>
              </a:rPr>
              <a:t> </a:t>
            </a:r>
            <a:r>
              <a:rPr lang="mn-MN" sz="1200" dirty="0">
                <a:solidFill>
                  <a:srgbClr val="002060"/>
                </a:solidFill>
                <a:latin typeface="Arial" panose="020B0604020202020204" pitchFamily="34" charset="0"/>
                <a:cs typeface="Arial" panose="020B0604020202020204" pitchFamily="34" charset="0"/>
              </a:rPr>
              <a:t>мянган төгрөг</a:t>
            </a:r>
            <a:r>
              <a:rPr lang="mn-MN" sz="2800" b="1" dirty="0">
                <a:solidFill>
                  <a:schemeClr val="accent2"/>
                </a:solidFill>
                <a:latin typeface="Arial" panose="020B0604020202020204" pitchFamily="34" charset="0"/>
                <a:cs typeface="Arial" panose="020B0604020202020204" pitchFamily="34" charset="0"/>
              </a:rPr>
              <a:t> </a:t>
            </a:r>
          </a:p>
        </p:txBody>
      </p:sp>
      <p:grpSp>
        <p:nvGrpSpPr>
          <p:cNvPr id="4" name="Group 3">
            <a:extLst>
              <a:ext uri="{FF2B5EF4-FFF2-40B4-BE49-F238E27FC236}">
                <a16:creationId xmlns="" xmlns:a16="http://schemas.microsoft.com/office/drawing/2014/main" id="{3158A1D8-71B8-45E8-8A09-E0D0212B8E0F}"/>
              </a:ext>
            </a:extLst>
          </p:cNvPr>
          <p:cNvGrpSpPr/>
          <p:nvPr/>
        </p:nvGrpSpPr>
        <p:grpSpPr>
          <a:xfrm>
            <a:off x="982808" y="1374566"/>
            <a:ext cx="504000" cy="1260000"/>
            <a:chOff x="904874" y="1529275"/>
            <a:chExt cx="571501" cy="1395255"/>
          </a:xfrm>
        </p:grpSpPr>
        <p:pic>
          <p:nvPicPr>
            <p:cNvPr id="32" name="Picture 31">
              <a:extLst>
                <a:ext uri="{FF2B5EF4-FFF2-40B4-BE49-F238E27FC236}">
                  <a16:creationId xmlns="" xmlns:a16="http://schemas.microsoft.com/office/drawing/2014/main" id="{57706254-AE6C-47BA-BA51-0F5E57B776D6}"/>
                </a:ext>
              </a:extLst>
            </p:cNvPr>
            <p:cNvPicPr>
              <a:picLocks noChangeAspect="1"/>
            </p:cNvPicPr>
            <p:nvPr/>
          </p:nvPicPr>
          <p:blipFill rotWithShape="1">
            <a:blip r:embed="rId2">
              <a:extLst>
                <a:ext uri="{28A0092B-C50C-407E-A947-70E740481C1C}">
                  <a14:useLocalDpi xmlns:a14="http://schemas.microsoft.com/office/drawing/2010/main" val="0"/>
                </a:ext>
              </a:extLst>
            </a:blip>
            <a:srcRect l="34714" t="37559" r="58685" b="51285"/>
            <a:stretch/>
          </p:blipFill>
          <p:spPr>
            <a:xfrm>
              <a:off x="904874" y="1529275"/>
              <a:ext cx="571501" cy="1395255"/>
            </a:xfrm>
            <a:prstGeom prst="rect">
              <a:avLst/>
            </a:prstGeom>
          </p:spPr>
        </p:pic>
        <p:sp>
          <p:nvSpPr>
            <p:cNvPr id="3" name="Rectangle 2">
              <a:extLst>
                <a:ext uri="{FF2B5EF4-FFF2-40B4-BE49-F238E27FC236}">
                  <a16:creationId xmlns="" xmlns:a16="http://schemas.microsoft.com/office/drawing/2014/main" id="{39B5E8F1-5A07-449D-A4FF-A3A60647BA23}"/>
                </a:ext>
              </a:extLst>
            </p:cNvPr>
            <p:cNvSpPr/>
            <p:nvPr/>
          </p:nvSpPr>
          <p:spPr>
            <a:xfrm>
              <a:off x="1404938" y="2633663"/>
              <a:ext cx="71437" cy="27146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grpSp>
        <p:nvGrpSpPr>
          <p:cNvPr id="5" name="Group 4">
            <a:extLst>
              <a:ext uri="{FF2B5EF4-FFF2-40B4-BE49-F238E27FC236}">
                <a16:creationId xmlns="" xmlns:a16="http://schemas.microsoft.com/office/drawing/2014/main" id="{37477C79-910E-4541-A4B1-0E8B6F2DDE72}"/>
              </a:ext>
            </a:extLst>
          </p:cNvPr>
          <p:cNvGrpSpPr/>
          <p:nvPr/>
        </p:nvGrpSpPr>
        <p:grpSpPr>
          <a:xfrm>
            <a:off x="3467370" y="1374566"/>
            <a:ext cx="504000" cy="1260000"/>
            <a:chOff x="2638425" y="1395413"/>
            <a:chExt cx="571501" cy="1457325"/>
          </a:xfrm>
        </p:grpSpPr>
        <p:pic>
          <p:nvPicPr>
            <p:cNvPr id="33" name="Picture 32">
              <a:extLst>
                <a:ext uri="{FF2B5EF4-FFF2-40B4-BE49-F238E27FC236}">
                  <a16:creationId xmlns="" xmlns:a16="http://schemas.microsoft.com/office/drawing/2014/main" id="{4AF72211-93A2-4498-A47A-1F8542E7D72C}"/>
                </a:ext>
              </a:extLst>
            </p:cNvPr>
            <p:cNvPicPr>
              <a:picLocks noChangeAspect="1"/>
            </p:cNvPicPr>
            <p:nvPr/>
          </p:nvPicPr>
          <p:blipFill rotWithShape="1">
            <a:blip r:embed="rId3">
              <a:extLst>
                <a:ext uri="{28A0092B-C50C-407E-A947-70E740481C1C}">
                  <a14:useLocalDpi xmlns:a14="http://schemas.microsoft.com/office/drawing/2010/main" val="0"/>
                </a:ext>
              </a:extLst>
            </a:blip>
            <a:srcRect l="34600" t="55658" r="58585" b="32311"/>
            <a:stretch/>
          </p:blipFill>
          <p:spPr>
            <a:xfrm>
              <a:off x="2638425" y="1395413"/>
              <a:ext cx="571501" cy="1457325"/>
            </a:xfrm>
            <a:prstGeom prst="rect">
              <a:avLst/>
            </a:prstGeom>
          </p:spPr>
        </p:pic>
        <p:sp>
          <p:nvSpPr>
            <p:cNvPr id="34" name="Rectangle 33">
              <a:extLst>
                <a:ext uri="{FF2B5EF4-FFF2-40B4-BE49-F238E27FC236}">
                  <a16:creationId xmlns="" xmlns:a16="http://schemas.microsoft.com/office/drawing/2014/main" id="{BB304BA0-97BF-425E-AB66-BA6B435754DF}"/>
                </a:ext>
              </a:extLst>
            </p:cNvPr>
            <p:cNvSpPr/>
            <p:nvPr/>
          </p:nvSpPr>
          <p:spPr>
            <a:xfrm flipH="1">
              <a:off x="3059226" y="2575710"/>
              <a:ext cx="150699" cy="27146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sp>
        <p:nvSpPr>
          <p:cNvPr id="35" name="TextBox 34">
            <a:extLst>
              <a:ext uri="{FF2B5EF4-FFF2-40B4-BE49-F238E27FC236}">
                <a16:creationId xmlns="" xmlns:a16="http://schemas.microsoft.com/office/drawing/2014/main" id="{7B7C1CB9-4DE1-4CBB-81AD-F1A82BFE6314}"/>
              </a:ext>
            </a:extLst>
          </p:cNvPr>
          <p:cNvSpPr txBox="1"/>
          <p:nvPr/>
        </p:nvSpPr>
        <p:spPr>
          <a:xfrm>
            <a:off x="475427" y="2550821"/>
            <a:ext cx="2095220" cy="523220"/>
          </a:xfrm>
          <a:prstGeom prst="rect">
            <a:avLst/>
          </a:prstGeom>
          <a:noFill/>
        </p:spPr>
        <p:txBody>
          <a:bodyPr wrap="square" rtlCol="0">
            <a:spAutoFit/>
          </a:bodyPr>
          <a:lstStyle/>
          <a:p>
            <a:r>
              <a:rPr lang="en-US" sz="2400" b="1" dirty="0" smtClean="0">
                <a:solidFill>
                  <a:srgbClr val="ADD5DF"/>
                </a:solidFill>
                <a:latin typeface="Arial" panose="020B0604020202020204" pitchFamily="34" charset="0"/>
                <a:cs typeface="Arial" panose="020B0604020202020204" pitchFamily="34" charset="0"/>
              </a:rPr>
              <a:t>568.8</a:t>
            </a:r>
            <a:r>
              <a:rPr lang="mn-MN" sz="2800" b="1" dirty="0" smtClean="0">
                <a:solidFill>
                  <a:schemeClr val="accent2"/>
                </a:solidFill>
                <a:latin typeface="Arial" panose="020B0604020202020204" pitchFamily="34" charset="0"/>
                <a:cs typeface="Arial" panose="020B0604020202020204" pitchFamily="34" charset="0"/>
              </a:rPr>
              <a:t> </a:t>
            </a:r>
            <a:r>
              <a:rPr lang="mn-MN" sz="1000" dirty="0">
                <a:solidFill>
                  <a:srgbClr val="002060"/>
                </a:solidFill>
                <a:latin typeface="Arial" panose="020B0604020202020204" pitchFamily="34" charset="0"/>
                <a:cs typeface="Arial" panose="020B0604020202020204" pitchFamily="34" charset="0"/>
              </a:rPr>
              <a:t>мян.төг</a:t>
            </a:r>
            <a:r>
              <a:rPr lang="mn-MN" sz="1000" b="1" dirty="0">
                <a:solidFill>
                  <a:schemeClr val="accent2"/>
                </a:solidFill>
                <a:latin typeface="Arial" panose="020B0604020202020204" pitchFamily="34" charset="0"/>
                <a:cs typeface="Arial" panose="020B0604020202020204" pitchFamily="34" charset="0"/>
              </a:rPr>
              <a:t> </a:t>
            </a:r>
          </a:p>
        </p:txBody>
      </p:sp>
      <p:sp>
        <p:nvSpPr>
          <p:cNvPr id="36" name="TextBox 35">
            <a:extLst>
              <a:ext uri="{FF2B5EF4-FFF2-40B4-BE49-F238E27FC236}">
                <a16:creationId xmlns="" xmlns:a16="http://schemas.microsoft.com/office/drawing/2014/main" id="{1CD468E7-7F38-4FAA-A040-5B3A5CEF956C}"/>
              </a:ext>
            </a:extLst>
          </p:cNvPr>
          <p:cNvSpPr txBox="1"/>
          <p:nvPr/>
        </p:nvSpPr>
        <p:spPr>
          <a:xfrm>
            <a:off x="3251561" y="2534820"/>
            <a:ext cx="2095220" cy="523220"/>
          </a:xfrm>
          <a:prstGeom prst="rect">
            <a:avLst/>
          </a:prstGeom>
          <a:noFill/>
        </p:spPr>
        <p:txBody>
          <a:bodyPr wrap="square" rtlCol="0">
            <a:spAutoFit/>
          </a:bodyPr>
          <a:lstStyle/>
          <a:p>
            <a:r>
              <a:rPr lang="en-US" sz="2400" b="1" dirty="0" smtClean="0">
                <a:solidFill>
                  <a:srgbClr val="E0013F"/>
                </a:solidFill>
                <a:latin typeface="Arial" panose="020B0604020202020204" pitchFamily="34" charset="0"/>
                <a:cs typeface="Arial" panose="020B0604020202020204" pitchFamily="34" charset="0"/>
              </a:rPr>
              <a:t>609.8</a:t>
            </a:r>
            <a:r>
              <a:rPr lang="mn-MN" sz="2800" b="1" dirty="0" smtClean="0">
                <a:solidFill>
                  <a:schemeClr val="accent2"/>
                </a:solidFill>
                <a:latin typeface="Arial" panose="020B0604020202020204" pitchFamily="34" charset="0"/>
                <a:cs typeface="Arial" panose="020B0604020202020204" pitchFamily="34" charset="0"/>
              </a:rPr>
              <a:t> </a:t>
            </a:r>
            <a:r>
              <a:rPr lang="mn-MN" sz="1000" dirty="0">
                <a:solidFill>
                  <a:srgbClr val="002060"/>
                </a:solidFill>
                <a:latin typeface="Arial" panose="020B0604020202020204" pitchFamily="34" charset="0"/>
                <a:cs typeface="Arial" panose="020B0604020202020204" pitchFamily="34" charset="0"/>
              </a:rPr>
              <a:t>мян.төг</a:t>
            </a:r>
            <a:r>
              <a:rPr lang="mn-MN" sz="1000" b="1" dirty="0">
                <a:solidFill>
                  <a:schemeClr val="accent2"/>
                </a:solidFill>
                <a:latin typeface="Arial" panose="020B0604020202020204" pitchFamily="34" charset="0"/>
                <a:cs typeface="Arial" panose="020B0604020202020204" pitchFamily="34" charset="0"/>
              </a:rPr>
              <a:t> </a:t>
            </a:r>
          </a:p>
        </p:txBody>
      </p:sp>
      <p:pic>
        <p:nvPicPr>
          <p:cNvPr id="37" name="Picture 36">
            <a:extLst>
              <a:ext uri="{FF2B5EF4-FFF2-40B4-BE49-F238E27FC236}">
                <a16:creationId xmlns="" xmlns:a16="http://schemas.microsoft.com/office/drawing/2014/main" id="{B27D6C62-8CFE-43F4-942B-DDCF7651380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1166" t="38534" r="2530" b="52300"/>
          <a:stretch/>
        </p:blipFill>
        <p:spPr>
          <a:xfrm>
            <a:off x="1988191" y="953321"/>
            <a:ext cx="1118051" cy="444501"/>
          </a:xfrm>
          <a:prstGeom prst="rect">
            <a:avLst/>
          </a:prstGeom>
        </p:spPr>
      </p:pic>
      <p:grpSp>
        <p:nvGrpSpPr>
          <p:cNvPr id="17" name="Group 16">
            <a:extLst>
              <a:ext uri="{FF2B5EF4-FFF2-40B4-BE49-F238E27FC236}">
                <a16:creationId xmlns="" xmlns:a16="http://schemas.microsoft.com/office/drawing/2014/main" id="{0BEF119A-83F3-4EDA-8906-EF3F837EEC05}"/>
              </a:ext>
            </a:extLst>
          </p:cNvPr>
          <p:cNvGrpSpPr/>
          <p:nvPr/>
        </p:nvGrpSpPr>
        <p:grpSpPr>
          <a:xfrm>
            <a:off x="159171" y="3181417"/>
            <a:ext cx="4778477" cy="180000"/>
            <a:chOff x="159171" y="3181417"/>
            <a:chExt cx="4778477" cy="180000"/>
          </a:xfrm>
        </p:grpSpPr>
        <p:sp>
          <p:nvSpPr>
            <p:cNvPr id="18" name="Rectangle: Rounded Corners 17">
              <a:extLst>
                <a:ext uri="{FF2B5EF4-FFF2-40B4-BE49-F238E27FC236}">
                  <a16:creationId xmlns="" xmlns:a16="http://schemas.microsoft.com/office/drawing/2014/main" id="{BCEC6F42-F2D3-470D-BB6E-0C427DD8D348}"/>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26</a:t>
              </a:r>
              <a:endParaRPr lang="mn-MN" sz="900" dirty="0">
                <a:solidFill>
                  <a:srgbClr val="002060"/>
                </a:solidFill>
                <a:latin typeface="Arial" panose="020B0604020202020204" pitchFamily="34" charset="0"/>
                <a:cs typeface="Arial" panose="020B0604020202020204" pitchFamily="34" charset="0"/>
              </a:endParaRPr>
            </a:p>
          </p:txBody>
        </p:sp>
        <p:cxnSp>
          <p:nvCxnSpPr>
            <p:cNvPr id="19" name="Straight Connector 18">
              <a:extLst>
                <a:ext uri="{FF2B5EF4-FFF2-40B4-BE49-F238E27FC236}">
                  <a16:creationId xmlns="" xmlns:a16="http://schemas.microsoft.com/office/drawing/2014/main" id="{3D904AC4-77B3-47A2-A321-2BF9951DFF05}"/>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 xmlns:a16="http://schemas.microsoft.com/office/drawing/2014/main" id="{8622439C-0E21-4EE7-BFC3-66154457D70D}"/>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Tree>
    <p:extLst>
      <p:ext uri="{BB962C8B-B14F-4D97-AF65-F5344CB8AC3E}">
        <p14:creationId xmlns:p14="http://schemas.microsoft.com/office/powerpoint/2010/main" val="23273201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CC452C8D-70CA-4DA8-8B32-A194F2F2C4C4}"/>
              </a:ext>
            </a:extLst>
          </p:cNvPr>
          <p:cNvGrpSpPr/>
          <p:nvPr/>
        </p:nvGrpSpPr>
        <p:grpSpPr>
          <a:xfrm>
            <a:off x="359227" y="69171"/>
            <a:ext cx="4517294" cy="215444"/>
            <a:chOff x="359227" y="69171"/>
            <a:chExt cx="4517294" cy="215444"/>
          </a:xfrm>
        </p:grpSpPr>
        <p:cxnSp>
          <p:nvCxnSpPr>
            <p:cNvPr id="4" name="Straight Connector 3">
              <a:extLst>
                <a:ext uri="{FF2B5EF4-FFF2-40B4-BE49-F238E27FC236}">
                  <a16:creationId xmlns="" xmlns:a16="http://schemas.microsoft.com/office/drawing/2014/main" id="{3C4D6C66-4042-49C1-BDD8-50AC3BF273F4}"/>
                </a:ext>
              </a:extLst>
            </p:cNvPr>
            <p:cNvCxnSpPr>
              <a:cxnSpLocks/>
            </p:cNvCxnSpPr>
            <p:nvPr/>
          </p:nvCxnSpPr>
          <p:spPr>
            <a:xfrm flipH="1">
              <a:off x="359227" y="176893"/>
              <a:ext cx="3708000" cy="0"/>
            </a:xfrm>
            <a:prstGeom prst="line">
              <a:avLst/>
            </a:prstGeom>
            <a:ln>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 xmlns:a16="http://schemas.microsoft.com/office/drawing/2014/main" id="{98C6ECB6-45EC-493C-8C47-21AB21A72AEA}"/>
                </a:ext>
              </a:extLst>
            </p:cNvPr>
            <p:cNvSpPr txBox="1"/>
            <p:nvPr/>
          </p:nvSpPr>
          <p:spPr>
            <a:xfrm>
              <a:off x="4039673" y="69171"/>
              <a:ext cx="836848" cy="215444"/>
            </a:xfrm>
            <a:prstGeom prst="rect">
              <a:avLst/>
            </a:prstGeom>
            <a:noFill/>
          </p:spPr>
          <p:txBody>
            <a:bodyPr wrap="square" rtlCol="0">
              <a:spAutoFit/>
            </a:bodyPr>
            <a:lstStyle/>
            <a:p>
              <a:r>
                <a:rPr lang="mn-MN" sz="800" dirty="0">
                  <a:solidFill>
                    <a:srgbClr val="00B050"/>
                  </a:solidFill>
                  <a:latin typeface="Arial" panose="020B0604020202020204" pitchFamily="34" charset="0"/>
                  <a:cs typeface="Arial" panose="020B0604020202020204" pitchFamily="34" charset="0"/>
                </a:rPr>
                <a:t>ЭРҮҮЛ МЭНД</a:t>
              </a:r>
            </a:p>
          </p:txBody>
        </p:sp>
      </p:grpSp>
      <p:sp>
        <p:nvSpPr>
          <p:cNvPr id="10" name="TextBox 9">
            <a:extLst>
              <a:ext uri="{FF2B5EF4-FFF2-40B4-BE49-F238E27FC236}">
                <a16:creationId xmlns="" xmlns:a16="http://schemas.microsoft.com/office/drawing/2014/main" id="{4BAD6027-B1DB-4710-B516-D21997F6FCC7}"/>
              </a:ext>
            </a:extLst>
          </p:cNvPr>
          <p:cNvSpPr txBox="1"/>
          <p:nvPr/>
        </p:nvSpPr>
        <p:spPr>
          <a:xfrm>
            <a:off x="359227" y="237122"/>
            <a:ext cx="2460930" cy="215444"/>
          </a:xfrm>
          <a:prstGeom prst="rect">
            <a:avLst/>
          </a:prstGeom>
          <a:noFill/>
        </p:spPr>
        <p:txBody>
          <a:bodyPr wrap="none" rtlCol="0">
            <a:spAutoFit/>
          </a:bodyPr>
          <a:lstStyle/>
          <a:p>
            <a:r>
              <a:rPr lang="mn-MN" sz="800" dirty="0">
                <a:solidFill>
                  <a:srgbClr val="00B050"/>
                </a:solidFill>
                <a:latin typeface="Arial" panose="020B0604020202020204" pitchFamily="34" charset="0"/>
                <a:cs typeface="Arial" panose="020B0604020202020204" pitchFamily="34" charset="0"/>
              </a:rPr>
              <a:t>Эрүүл мэндийн зарим үзүүлэлт, 1995 – 2017 он</a:t>
            </a:r>
          </a:p>
        </p:txBody>
      </p:sp>
      <p:graphicFrame>
        <p:nvGraphicFramePr>
          <p:cNvPr id="9" name="Table 8">
            <a:extLst>
              <a:ext uri="{FF2B5EF4-FFF2-40B4-BE49-F238E27FC236}">
                <a16:creationId xmlns="" xmlns:a16="http://schemas.microsoft.com/office/drawing/2014/main" id="{DAF1E014-1CF1-4CDA-870C-8FC68122236C}"/>
              </a:ext>
            </a:extLst>
          </p:cNvPr>
          <p:cNvGraphicFramePr>
            <a:graphicFrameLocks noGrp="1"/>
          </p:cNvGraphicFramePr>
          <p:nvPr>
            <p:extLst>
              <p:ext uri="{D42A27DB-BD31-4B8C-83A1-F6EECF244321}">
                <p14:modId xmlns:p14="http://schemas.microsoft.com/office/powerpoint/2010/main" val="4000688054"/>
              </p:ext>
            </p:extLst>
          </p:nvPr>
        </p:nvGraphicFramePr>
        <p:xfrm>
          <a:off x="136500" y="452566"/>
          <a:ext cx="4680000" cy="2640880"/>
        </p:xfrm>
        <a:graphic>
          <a:graphicData uri="http://schemas.openxmlformats.org/drawingml/2006/table">
            <a:tbl>
              <a:tblPr>
                <a:tableStyleId>{2D5ABB26-0587-4C30-8999-92F81FD0307C}</a:tableStyleId>
              </a:tblPr>
              <a:tblGrid>
                <a:gridCol w="1440000">
                  <a:extLst>
                    <a:ext uri="{9D8B030D-6E8A-4147-A177-3AD203B41FA5}">
                      <a16:colId xmlns="" xmlns:a16="http://schemas.microsoft.com/office/drawing/2014/main" val="20000"/>
                    </a:ext>
                  </a:extLst>
                </a:gridCol>
                <a:gridCol w="540000">
                  <a:extLst>
                    <a:ext uri="{9D8B030D-6E8A-4147-A177-3AD203B41FA5}">
                      <a16:colId xmlns="" xmlns:a16="http://schemas.microsoft.com/office/drawing/2014/main" val="20001"/>
                    </a:ext>
                  </a:extLst>
                </a:gridCol>
                <a:gridCol w="540000">
                  <a:extLst>
                    <a:ext uri="{9D8B030D-6E8A-4147-A177-3AD203B41FA5}">
                      <a16:colId xmlns="" xmlns:a16="http://schemas.microsoft.com/office/drawing/2014/main" val="20002"/>
                    </a:ext>
                  </a:extLst>
                </a:gridCol>
                <a:gridCol w="540000">
                  <a:extLst>
                    <a:ext uri="{9D8B030D-6E8A-4147-A177-3AD203B41FA5}">
                      <a16:colId xmlns="" xmlns:a16="http://schemas.microsoft.com/office/drawing/2014/main" val="20003"/>
                    </a:ext>
                  </a:extLst>
                </a:gridCol>
                <a:gridCol w="540000">
                  <a:extLst>
                    <a:ext uri="{9D8B030D-6E8A-4147-A177-3AD203B41FA5}">
                      <a16:colId xmlns="" xmlns:a16="http://schemas.microsoft.com/office/drawing/2014/main" val="20004"/>
                    </a:ext>
                  </a:extLst>
                </a:gridCol>
                <a:gridCol w="540000">
                  <a:extLst>
                    <a:ext uri="{9D8B030D-6E8A-4147-A177-3AD203B41FA5}">
                      <a16:colId xmlns="" xmlns:a16="http://schemas.microsoft.com/office/drawing/2014/main" val="4009151167"/>
                    </a:ext>
                  </a:extLst>
                </a:gridCol>
                <a:gridCol w="540000">
                  <a:extLst>
                    <a:ext uri="{9D8B030D-6E8A-4147-A177-3AD203B41FA5}">
                      <a16:colId xmlns="" xmlns:a16="http://schemas.microsoft.com/office/drawing/2014/main" val="1440420756"/>
                    </a:ext>
                  </a:extLst>
                </a:gridCol>
              </a:tblGrid>
              <a:tr h="216000">
                <a:tc>
                  <a:txBody>
                    <a:bodyPr/>
                    <a:lstStyle/>
                    <a:p>
                      <a:pPr algn="ctr" fontAlgn="ctr"/>
                      <a:r>
                        <a:rPr lang="mn-MN" sz="1000" b="0" u="none" strike="noStrike" dirty="0">
                          <a:solidFill>
                            <a:schemeClr val="bg1"/>
                          </a:solidFill>
                          <a:effectLst/>
                          <a:latin typeface="Arial" panose="020B0604020202020204" pitchFamily="34" charset="0"/>
                          <a:cs typeface="Arial" panose="020B0604020202020204" pitchFamily="34" charset="0"/>
                        </a:rPr>
                        <a:t>Үзүүлэлт</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0B050"/>
                    </a:solidFill>
                  </a:tcPr>
                </a:tc>
                <a:tc>
                  <a:txBody>
                    <a:bodyPr/>
                    <a:lstStyle/>
                    <a:p>
                      <a:pPr algn="ctr" rtl="0" fontAlgn="ctr"/>
                      <a:r>
                        <a:rPr lang="en-US" sz="1000" u="none" strike="noStrike" dirty="0">
                          <a:solidFill>
                            <a:schemeClr val="bg1"/>
                          </a:solidFill>
                          <a:effectLst/>
                          <a:latin typeface="Arial" panose="020B0604020202020204" pitchFamily="34" charset="0"/>
                          <a:cs typeface="Arial" panose="020B0604020202020204" pitchFamily="34" charset="0"/>
                        </a:rPr>
                        <a:t>1995</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7120" marR="7120" marT="7120" marB="0" anchor="ctr">
                    <a:solidFill>
                      <a:srgbClr val="00B050"/>
                    </a:solidFill>
                  </a:tcPr>
                </a:tc>
                <a:tc>
                  <a:txBody>
                    <a:bodyPr/>
                    <a:lstStyle/>
                    <a:p>
                      <a:pPr algn="ctr" rtl="0" fontAlgn="ctr"/>
                      <a:r>
                        <a:rPr lang="en-US" sz="1000" u="none" strike="noStrike" dirty="0">
                          <a:solidFill>
                            <a:schemeClr val="bg1"/>
                          </a:solidFill>
                          <a:effectLst/>
                          <a:latin typeface="Arial" panose="020B0604020202020204" pitchFamily="34" charset="0"/>
                          <a:cs typeface="Arial" panose="020B0604020202020204" pitchFamily="34" charset="0"/>
                        </a:rPr>
                        <a:t>2000</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7120" marR="7120" marT="7120" marB="0" anchor="ctr">
                    <a:solidFill>
                      <a:srgbClr val="00B050"/>
                    </a:solidFill>
                  </a:tcPr>
                </a:tc>
                <a:tc>
                  <a:txBody>
                    <a:bodyPr/>
                    <a:lstStyle/>
                    <a:p>
                      <a:pPr algn="ctr" rtl="0" fontAlgn="ctr"/>
                      <a:r>
                        <a:rPr lang="en-US" sz="1000" u="none" strike="noStrike" dirty="0">
                          <a:solidFill>
                            <a:schemeClr val="bg1"/>
                          </a:solidFill>
                          <a:effectLst/>
                          <a:latin typeface="Arial" panose="020B0604020202020204" pitchFamily="34" charset="0"/>
                          <a:cs typeface="Arial" panose="020B0604020202020204" pitchFamily="34" charset="0"/>
                        </a:rPr>
                        <a:t>2005</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7120" marR="7120" marT="7120" marB="0" anchor="ctr">
                    <a:solidFill>
                      <a:srgbClr val="00B050"/>
                    </a:solidFill>
                  </a:tcPr>
                </a:tc>
                <a:tc>
                  <a:txBody>
                    <a:bodyPr/>
                    <a:lstStyle/>
                    <a:p>
                      <a:pPr algn="ctr" rtl="0" fontAlgn="ctr"/>
                      <a:r>
                        <a:rPr lang="en-US" sz="1000" u="none" strike="noStrike" dirty="0">
                          <a:solidFill>
                            <a:schemeClr val="bg1"/>
                          </a:solidFill>
                          <a:effectLst/>
                          <a:latin typeface="Arial" panose="020B0604020202020204" pitchFamily="34" charset="0"/>
                          <a:cs typeface="Arial" panose="020B0604020202020204" pitchFamily="34" charset="0"/>
                        </a:rPr>
                        <a:t>2010</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7120" marR="7120" marT="7120" marB="0" anchor="ctr">
                    <a:solidFill>
                      <a:srgbClr val="00B050"/>
                    </a:solidFill>
                  </a:tcPr>
                </a:tc>
                <a:tc>
                  <a:txBody>
                    <a:bodyPr/>
                    <a:lstStyle/>
                    <a:p>
                      <a:pPr algn="ctr" rtl="0" fontAlgn="ctr"/>
                      <a:r>
                        <a:rPr lang="en-US" sz="1000" u="none" strike="noStrike" dirty="0">
                          <a:solidFill>
                            <a:schemeClr val="bg1"/>
                          </a:solidFill>
                          <a:effectLst/>
                          <a:latin typeface="Arial" panose="020B0604020202020204" pitchFamily="34" charset="0"/>
                          <a:cs typeface="Arial" panose="020B0604020202020204" pitchFamily="34" charset="0"/>
                        </a:rPr>
                        <a:t>2015</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7120" marR="7120" marT="7120" marB="0" anchor="ctr">
                    <a:solidFill>
                      <a:srgbClr val="00B050"/>
                    </a:solidFill>
                  </a:tcPr>
                </a:tc>
                <a:tc>
                  <a:txBody>
                    <a:bodyPr/>
                    <a:lstStyle/>
                    <a:p>
                      <a:pPr algn="ctr" rtl="0" fontAlgn="ctr"/>
                      <a:r>
                        <a:rPr lang="en-US" sz="1000" u="none" strike="noStrike" dirty="0">
                          <a:solidFill>
                            <a:schemeClr val="bg1"/>
                          </a:solidFill>
                          <a:effectLst/>
                          <a:latin typeface="Arial" panose="020B0604020202020204" pitchFamily="34" charset="0"/>
                          <a:cs typeface="Arial" panose="020B0604020202020204" pitchFamily="34" charset="0"/>
                        </a:rPr>
                        <a:t>2017</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7120" marR="7120" marT="7120" marB="0" anchor="ctr">
                    <a:solidFill>
                      <a:srgbClr val="00B050"/>
                    </a:solidFill>
                  </a:tcPr>
                </a:tc>
                <a:extLst>
                  <a:ext uri="{0D108BD9-81ED-4DB2-BD59-A6C34878D82A}">
                    <a16:rowId xmlns="" xmlns:a16="http://schemas.microsoft.com/office/drawing/2014/main" val="10000"/>
                  </a:ext>
                </a:extLst>
              </a:tr>
              <a:tr h="252000">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800" u="none" strike="noStrike" dirty="0">
                          <a:solidFill>
                            <a:schemeClr val="accent6">
                              <a:lumMod val="50000"/>
                            </a:schemeClr>
                          </a:solidFill>
                          <a:effectLst/>
                          <a:latin typeface="Arial" panose="020B0604020202020204" pitchFamily="34" charset="0"/>
                          <a:cs typeface="Arial" panose="020B0604020202020204" pitchFamily="34" charset="0"/>
                        </a:rPr>
                        <a:t>Их эмч</a:t>
                      </a:r>
                      <a:endParaRPr lang="mn-MN" sz="8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144</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141</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121</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136</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b="0" i="0" u="none" strike="noStrike" smtClean="0">
                          <a:solidFill>
                            <a:schemeClr val="accent6">
                              <a:lumMod val="50000"/>
                            </a:schemeClr>
                          </a:solidFill>
                          <a:effectLst/>
                          <a:latin typeface="Arial" panose="020B0604020202020204" pitchFamily="34" charset="0"/>
                          <a:cs typeface="Arial" panose="020B0604020202020204" pitchFamily="34" charset="0"/>
                        </a:rPr>
                        <a:t>167</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172</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extLst>
                  <a:ext uri="{0D108BD9-81ED-4DB2-BD59-A6C34878D82A}">
                    <a16:rowId xmlns="" xmlns:a16="http://schemas.microsoft.com/office/drawing/2014/main" val="1302149018"/>
                  </a:ext>
                </a:extLst>
              </a:tr>
              <a:tr h="252000">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800" b="0" i="0" u="none" strike="noStrike" dirty="0">
                          <a:solidFill>
                            <a:schemeClr val="accent6">
                              <a:lumMod val="50000"/>
                            </a:schemeClr>
                          </a:solidFill>
                          <a:effectLst/>
                          <a:latin typeface="Arial" panose="020B0604020202020204" pitchFamily="34" charset="0"/>
                          <a:cs typeface="Arial" panose="020B0604020202020204" pitchFamily="34" charset="0"/>
                        </a:rPr>
                        <a:t>Эм зүйч</a:t>
                      </a:r>
                    </a:p>
                  </a:txBody>
                  <a:tcPr marL="7120" marR="7120" marT="7120" marB="0" anchor="ctr">
                    <a:solidFill>
                      <a:schemeClr val="bg1"/>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0</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419</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433</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505</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566</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560</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extLst>
                  <a:ext uri="{0D108BD9-81ED-4DB2-BD59-A6C34878D82A}">
                    <a16:rowId xmlns="" xmlns:a16="http://schemas.microsoft.com/office/drawing/2014/main" val="665995535"/>
                  </a:ext>
                </a:extLst>
              </a:tr>
              <a:tr h="252000">
                <a:tc>
                  <a:txBody>
                    <a:bodyPr/>
                    <a:lstStyle/>
                    <a:p>
                      <a:pPr algn="l" rtl="0" fontAlgn="ctr"/>
                      <a:r>
                        <a:rPr lang="mn-MN" sz="800" u="none" strike="noStrike" dirty="0">
                          <a:solidFill>
                            <a:schemeClr val="accent6">
                              <a:lumMod val="50000"/>
                            </a:schemeClr>
                          </a:solidFill>
                          <a:effectLst/>
                          <a:latin typeface="Arial" panose="020B0604020202020204" pitchFamily="34" charset="0"/>
                          <a:cs typeface="Arial" panose="020B0604020202020204" pitchFamily="34" charset="0"/>
                        </a:rPr>
                        <a:t>Ердийн өсөлт (хүн)</a:t>
                      </a:r>
                      <a:endParaRPr lang="mn-MN" sz="8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1977</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1804</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962</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1403</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1555</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1453</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extLst>
                  <a:ext uri="{0D108BD9-81ED-4DB2-BD59-A6C34878D82A}">
                    <a16:rowId xmlns="" xmlns:a16="http://schemas.microsoft.com/office/drawing/2014/main" val="10001"/>
                  </a:ext>
                </a:extLst>
              </a:tr>
              <a:tr h="252000">
                <a:tc>
                  <a:txBody>
                    <a:bodyPr/>
                    <a:lstStyle/>
                    <a:p>
                      <a:pPr algn="l" rtl="0" fontAlgn="ctr"/>
                      <a:r>
                        <a:rPr lang="mn-MN" sz="800" u="none" strike="noStrike" dirty="0">
                          <a:solidFill>
                            <a:schemeClr val="accent6">
                              <a:lumMod val="50000"/>
                            </a:schemeClr>
                          </a:solidFill>
                          <a:effectLst/>
                          <a:latin typeface="Arial" panose="020B0604020202020204" pitchFamily="34" charset="0"/>
                          <a:cs typeface="Arial" panose="020B0604020202020204" pitchFamily="34" charset="0"/>
                        </a:rPr>
                        <a:t>Нэг эмчид ногдох хүн</a:t>
                      </a:r>
                      <a:endParaRPr lang="mn-MN" sz="8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700</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692</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753</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669</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552</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552</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extLst>
                  <a:ext uri="{0D108BD9-81ED-4DB2-BD59-A6C34878D82A}">
                    <a16:rowId xmlns="" xmlns:a16="http://schemas.microsoft.com/office/drawing/2014/main" val="10002"/>
                  </a:ext>
                </a:extLst>
              </a:tr>
              <a:tr h="252000">
                <a:tc>
                  <a:txBody>
                    <a:bodyPr/>
                    <a:lstStyle/>
                    <a:p>
                      <a:pPr algn="l" rtl="0" fontAlgn="ctr"/>
                      <a:r>
                        <a:rPr lang="mn-MN" sz="800" u="none" strike="noStrike" dirty="0">
                          <a:solidFill>
                            <a:schemeClr val="accent6">
                              <a:lumMod val="50000"/>
                            </a:schemeClr>
                          </a:solidFill>
                          <a:effectLst/>
                          <a:latin typeface="Arial" panose="020B0604020202020204" pitchFamily="34" charset="0"/>
                          <a:cs typeface="Arial" panose="020B0604020202020204" pitchFamily="34" charset="0"/>
                        </a:rPr>
                        <a:t>Нэг сувилагчид ногдох хүн</a:t>
                      </a:r>
                      <a:endParaRPr lang="mn-MN" sz="8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422</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405</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396</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357</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338</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348</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extLst>
                  <a:ext uri="{0D108BD9-81ED-4DB2-BD59-A6C34878D82A}">
                    <a16:rowId xmlns="" xmlns:a16="http://schemas.microsoft.com/office/drawing/2014/main" val="10003"/>
                  </a:ext>
                </a:extLst>
              </a:tr>
              <a:tr h="288000">
                <a:tc>
                  <a:txBody>
                    <a:bodyPr/>
                    <a:lstStyle/>
                    <a:p>
                      <a:pPr algn="l" rtl="0" fontAlgn="ctr"/>
                      <a:r>
                        <a:rPr lang="mn-MN" sz="800" u="none" strike="noStrike" dirty="0">
                          <a:solidFill>
                            <a:schemeClr val="accent6">
                              <a:lumMod val="50000"/>
                            </a:schemeClr>
                          </a:solidFill>
                          <a:effectLst/>
                          <a:latin typeface="Arial" panose="020B0604020202020204" pitchFamily="34" charset="0"/>
                          <a:cs typeface="Arial" panose="020B0604020202020204" pitchFamily="34" charset="0"/>
                        </a:rPr>
                        <a:t>1000 амьд төрөлтөд ногдох нялхсын эндэгдлийн түвшин</a:t>
                      </a:r>
                      <a:endParaRPr lang="mn-MN" sz="8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46</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23</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23</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51</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29</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29</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extLst>
                  <a:ext uri="{0D108BD9-81ED-4DB2-BD59-A6C34878D82A}">
                    <a16:rowId xmlns="" xmlns:a16="http://schemas.microsoft.com/office/drawing/2014/main" val="10004"/>
                  </a:ext>
                </a:extLst>
              </a:tr>
              <a:tr h="324000">
                <a:tc>
                  <a:txBody>
                    <a:bodyPr/>
                    <a:lstStyle/>
                    <a:p>
                      <a:pPr algn="l" rtl="0" fontAlgn="ctr"/>
                      <a:r>
                        <a:rPr lang="mn-MN" sz="800" u="none" strike="noStrike" dirty="0">
                          <a:solidFill>
                            <a:schemeClr val="accent6">
                              <a:lumMod val="50000"/>
                            </a:schemeClr>
                          </a:solidFill>
                          <a:effectLst/>
                          <a:latin typeface="Arial" panose="020B0604020202020204" pitchFamily="34" charset="0"/>
                          <a:cs typeface="Arial" panose="020B0604020202020204" pitchFamily="34" charset="0"/>
                        </a:rPr>
                        <a:t>Тав хүртэлх насны хүүхдийн эндэгдлийн түвшин (1000 амьд төрөлт тутамд)</a:t>
                      </a:r>
                      <a:endParaRPr lang="mn-MN" sz="8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9</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3</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4</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4</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4</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extLst>
                  <a:ext uri="{0D108BD9-81ED-4DB2-BD59-A6C34878D82A}">
                    <a16:rowId xmlns="" xmlns:a16="http://schemas.microsoft.com/office/drawing/2014/main" val="10005"/>
                  </a:ext>
                </a:extLst>
              </a:tr>
              <a:tr h="252000">
                <a:tc>
                  <a:txBody>
                    <a:bodyPr/>
                    <a:lstStyle/>
                    <a:p>
                      <a:pPr algn="l" rtl="0" fontAlgn="ctr"/>
                      <a:r>
                        <a:rPr lang="mn-MN" sz="800" u="none" strike="noStrike" dirty="0">
                          <a:solidFill>
                            <a:schemeClr val="accent6">
                              <a:lumMod val="50000"/>
                            </a:schemeClr>
                          </a:solidFill>
                          <a:effectLst/>
                          <a:latin typeface="Arial" panose="020B0604020202020204" pitchFamily="34" charset="0"/>
                          <a:cs typeface="Arial" panose="020B0604020202020204" pitchFamily="34" charset="0"/>
                        </a:rPr>
                        <a:t>Үр хөндөлт</a:t>
                      </a:r>
                      <a:endParaRPr lang="mn-MN" sz="8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90</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145</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208</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224</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234</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extLst>
                  <a:ext uri="{0D108BD9-81ED-4DB2-BD59-A6C34878D82A}">
                    <a16:rowId xmlns="" xmlns:a16="http://schemas.microsoft.com/office/drawing/2014/main" val="2495337889"/>
                  </a:ext>
                </a:extLst>
              </a:tr>
              <a:tr h="252000">
                <a:tc>
                  <a:txBody>
                    <a:bodyPr/>
                    <a:lstStyle/>
                    <a:p>
                      <a:pPr algn="l" rtl="0" fontAlgn="ctr"/>
                      <a:r>
                        <a:rPr lang="mn-MN" sz="800" u="none" strike="noStrike" dirty="0">
                          <a:solidFill>
                            <a:schemeClr val="accent6">
                              <a:lumMod val="50000"/>
                            </a:schemeClr>
                          </a:solidFill>
                          <a:effectLst/>
                          <a:latin typeface="Arial" panose="020B0604020202020204" pitchFamily="34" charset="0"/>
                          <a:cs typeface="Arial" panose="020B0604020202020204" pitchFamily="34" charset="0"/>
                        </a:rPr>
                        <a:t>Халдварт өвчнөөр өвчлөгчид</a:t>
                      </a:r>
                      <a:endParaRPr lang="mn-MN" sz="8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b="0" i="0" u="none" strike="noStrike" smtClean="0">
                          <a:solidFill>
                            <a:schemeClr val="accent6">
                              <a:lumMod val="50000"/>
                            </a:schemeClr>
                          </a:solidFill>
                          <a:effectLst/>
                          <a:latin typeface="Arial" panose="020B0604020202020204" pitchFamily="34" charset="0"/>
                          <a:cs typeface="Arial" panose="020B0604020202020204" pitchFamily="34" charset="0"/>
                        </a:rPr>
                        <a:t>1023</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b="0" i="0" u="none" strike="noStrike" smtClean="0">
                          <a:solidFill>
                            <a:schemeClr val="accent6">
                              <a:lumMod val="50000"/>
                            </a:schemeClr>
                          </a:solidFill>
                          <a:effectLst/>
                          <a:latin typeface="Arial" panose="020B0604020202020204" pitchFamily="34" charset="0"/>
                          <a:cs typeface="Arial" panose="020B0604020202020204" pitchFamily="34" charset="0"/>
                        </a:rPr>
                        <a:t>769</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623</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627</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574</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491</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extLst>
                  <a:ext uri="{0D108BD9-81ED-4DB2-BD59-A6C34878D82A}">
                    <a16:rowId xmlns="" xmlns:a16="http://schemas.microsoft.com/office/drawing/2014/main" val="10006"/>
                  </a:ext>
                </a:extLst>
              </a:tr>
            </a:tbl>
          </a:graphicData>
        </a:graphic>
      </p:graphicFrame>
      <p:grpSp>
        <p:nvGrpSpPr>
          <p:cNvPr id="8" name="Group 7">
            <a:extLst>
              <a:ext uri="{FF2B5EF4-FFF2-40B4-BE49-F238E27FC236}">
                <a16:creationId xmlns="" xmlns:a16="http://schemas.microsoft.com/office/drawing/2014/main" id="{13CE8FF5-22B1-4478-A2C8-7C8631341B8E}"/>
              </a:ext>
            </a:extLst>
          </p:cNvPr>
          <p:cNvGrpSpPr/>
          <p:nvPr/>
        </p:nvGrpSpPr>
        <p:grpSpPr>
          <a:xfrm>
            <a:off x="159171" y="3181417"/>
            <a:ext cx="4778477" cy="180000"/>
            <a:chOff x="159171" y="3181417"/>
            <a:chExt cx="4778477" cy="180000"/>
          </a:xfrm>
        </p:grpSpPr>
        <p:sp>
          <p:nvSpPr>
            <p:cNvPr id="11" name="Rectangle: Rounded Corners 10">
              <a:extLst>
                <a:ext uri="{FF2B5EF4-FFF2-40B4-BE49-F238E27FC236}">
                  <a16:creationId xmlns="" xmlns:a16="http://schemas.microsoft.com/office/drawing/2014/main" id="{AD9329C4-0EA4-4221-BFB7-EFE4BB43424F}"/>
                </a:ext>
              </a:extLst>
            </p:cNvPr>
            <p:cNvSpPr/>
            <p:nvPr/>
          </p:nvSpPr>
          <p:spPr>
            <a:xfrm>
              <a:off x="4311361" y="3181417"/>
              <a:ext cx="360000" cy="180000"/>
            </a:xfrm>
            <a:prstGeom prst="roundRect">
              <a:avLst/>
            </a:prstGeom>
            <a:no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B050"/>
                  </a:solidFill>
                  <a:latin typeface="Arial" panose="020B0604020202020204" pitchFamily="34" charset="0"/>
                  <a:cs typeface="Arial" panose="020B0604020202020204" pitchFamily="34" charset="0"/>
                </a:rPr>
                <a:t>27</a:t>
              </a:r>
              <a:endParaRPr lang="mn-MN" sz="900" dirty="0">
                <a:solidFill>
                  <a:srgbClr val="00B050"/>
                </a:solidFill>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 xmlns:a16="http://schemas.microsoft.com/office/drawing/2014/main" id="{051C0349-5FBC-4EDC-A666-B6155A9BB095}"/>
                </a:ext>
              </a:extLst>
            </p:cNvPr>
            <p:cNvCxnSpPr>
              <a:cxnSpLocks/>
            </p:cNvCxnSpPr>
            <p:nvPr/>
          </p:nvCxnSpPr>
          <p:spPr>
            <a:xfrm flipV="1">
              <a:off x="159171" y="3271417"/>
              <a:ext cx="4140000"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FFCA1B3B-1490-4C66-936C-1E6723AED66C}"/>
                </a:ext>
              </a:extLst>
            </p:cNvPr>
            <p:cNvCxnSpPr>
              <a:cxnSpLocks/>
            </p:cNvCxnSpPr>
            <p:nvPr/>
          </p:nvCxnSpPr>
          <p:spPr>
            <a:xfrm flipV="1">
              <a:off x="4685648" y="3271417"/>
              <a:ext cx="252000"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Tree>
    <p:extLst>
      <p:ext uri="{BB962C8B-B14F-4D97-AF65-F5344CB8AC3E}">
        <p14:creationId xmlns:p14="http://schemas.microsoft.com/office/powerpoint/2010/main" val="28826250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 xmlns:a16="http://schemas.microsoft.com/office/drawing/2014/main" id="{4BAD6027-B1DB-4710-B516-D21997F6FCC7}"/>
              </a:ext>
            </a:extLst>
          </p:cNvPr>
          <p:cNvSpPr txBox="1"/>
          <p:nvPr/>
        </p:nvSpPr>
        <p:spPr>
          <a:xfrm>
            <a:off x="359227" y="237122"/>
            <a:ext cx="3174267" cy="215444"/>
          </a:xfrm>
          <a:prstGeom prst="rect">
            <a:avLst/>
          </a:prstGeom>
          <a:noFill/>
        </p:spPr>
        <p:txBody>
          <a:bodyPr wrap="none" rtlCol="0">
            <a:spAutoFit/>
          </a:bodyPr>
          <a:lstStyle/>
          <a:p>
            <a:r>
              <a:rPr lang="mn-MN" sz="800" dirty="0">
                <a:solidFill>
                  <a:srgbClr val="00B050"/>
                </a:solidFill>
                <a:latin typeface="Arial" panose="020B0604020202020204" pitchFamily="34" charset="0"/>
                <a:cs typeface="Arial" panose="020B0604020202020204" pitchFamily="34" charset="0"/>
              </a:rPr>
              <a:t>Төрөлт, нас баралтын тоо, жилийн эцсийн байдлаар, сумдаар</a:t>
            </a:r>
          </a:p>
        </p:txBody>
      </p:sp>
      <p:graphicFrame>
        <p:nvGraphicFramePr>
          <p:cNvPr id="11" name="Table 10">
            <a:extLst>
              <a:ext uri="{FF2B5EF4-FFF2-40B4-BE49-F238E27FC236}">
                <a16:creationId xmlns="" xmlns:a16="http://schemas.microsoft.com/office/drawing/2014/main" id="{577527FD-D1A7-4681-B3FB-644676264C7D}"/>
              </a:ext>
            </a:extLst>
          </p:cNvPr>
          <p:cNvGraphicFramePr>
            <a:graphicFrameLocks noGrp="1"/>
          </p:cNvGraphicFramePr>
          <p:nvPr>
            <p:extLst>
              <p:ext uri="{D42A27DB-BD31-4B8C-83A1-F6EECF244321}">
                <p14:modId xmlns:p14="http://schemas.microsoft.com/office/powerpoint/2010/main" val="4164446278"/>
              </p:ext>
            </p:extLst>
          </p:nvPr>
        </p:nvGraphicFramePr>
        <p:xfrm>
          <a:off x="359227" y="409575"/>
          <a:ext cx="4141337" cy="2686920"/>
        </p:xfrm>
        <a:graphic>
          <a:graphicData uri="http://schemas.openxmlformats.org/drawingml/2006/table">
            <a:tbl>
              <a:tblPr firstRow="1" firstCol="1" bandRow="1">
                <a:tableStyleId>{912C8C85-51F0-491E-9774-3900AFEF0FD7}</a:tableStyleId>
              </a:tblPr>
              <a:tblGrid>
                <a:gridCol w="888946">
                  <a:extLst>
                    <a:ext uri="{9D8B030D-6E8A-4147-A177-3AD203B41FA5}">
                      <a16:colId xmlns="" xmlns:a16="http://schemas.microsoft.com/office/drawing/2014/main" val="20000"/>
                    </a:ext>
                  </a:extLst>
                </a:gridCol>
                <a:gridCol w="611836">
                  <a:extLst>
                    <a:ext uri="{9D8B030D-6E8A-4147-A177-3AD203B41FA5}">
                      <a16:colId xmlns="" xmlns:a16="http://schemas.microsoft.com/office/drawing/2014/main" val="20001"/>
                    </a:ext>
                  </a:extLst>
                </a:gridCol>
                <a:gridCol w="611836">
                  <a:extLst>
                    <a:ext uri="{9D8B030D-6E8A-4147-A177-3AD203B41FA5}">
                      <a16:colId xmlns="" xmlns:a16="http://schemas.microsoft.com/office/drawing/2014/main" val="20002"/>
                    </a:ext>
                  </a:extLst>
                </a:gridCol>
                <a:gridCol w="611836">
                  <a:extLst>
                    <a:ext uri="{9D8B030D-6E8A-4147-A177-3AD203B41FA5}">
                      <a16:colId xmlns="" xmlns:a16="http://schemas.microsoft.com/office/drawing/2014/main" val="20004"/>
                    </a:ext>
                  </a:extLst>
                </a:gridCol>
                <a:gridCol w="611836">
                  <a:extLst>
                    <a:ext uri="{9D8B030D-6E8A-4147-A177-3AD203B41FA5}">
                      <a16:colId xmlns="" xmlns:a16="http://schemas.microsoft.com/office/drawing/2014/main" val="20005"/>
                    </a:ext>
                  </a:extLst>
                </a:gridCol>
                <a:gridCol w="805047">
                  <a:extLst>
                    <a:ext uri="{9D8B030D-6E8A-4147-A177-3AD203B41FA5}">
                      <a16:colId xmlns="" xmlns:a16="http://schemas.microsoft.com/office/drawing/2014/main" val="20006"/>
                    </a:ext>
                  </a:extLst>
                </a:gridCol>
              </a:tblGrid>
              <a:tr h="103043">
                <a:tc rowSpan="2">
                  <a:txBody>
                    <a:bodyPr/>
                    <a:lstStyle/>
                    <a:p>
                      <a:pPr marL="0" marR="0" algn="ctr">
                        <a:spcBef>
                          <a:spcPts val="0"/>
                        </a:spcBef>
                        <a:spcAft>
                          <a:spcPts val="0"/>
                        </a:spcAft>
                      </a:pPr>
                      <a:r>
                        <a:rPr lang="mn-MN" sz="700" b="0" dirty="0">
                          <a:effectLst/>
                          <a:latin typeface="Arial" panose="020B0604020202020204" pitchFamily="34" charset="0"/>
                          <a:cs typeface="Arial" panose="020B0604020202020204" pitchFamily="34" charset="0"/>
                        </a:rPr>
                        <a:t>Сумдын нэр</a:t>
                      </a:r>
                      <a:endParaRPr lang="en-US" sz="700" b="0" dirty="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nchor="ctr">
                    <a:lnB>
                      <a:noFill/>
                    </a:lnB>
                    <a:solidFill>
                      <a:srgbClr val="00B050"/>
                    </a:solidFill>
                  </a:tcPr>
                </a:tc>
                <a:tc gridSpan="2">
                  <a:txBody>
                    <a:bodyPr/>
                    <a:lstStyle/>
                    <a:p>
                      <a:pPr marL="0" marR="0" algn="ctr">
                        <a:spcBef>
                          <a:spcPts val="0"/>
                        </a:spcBef>
                        <a:spcAft>
                          <a:spcPts val="0"/>
                        </a:spcAft>
                      </a:pPr>
                      <a:r>
                        <a:rPr lang="mn-MN" sz="700" b="0" dirty="0">
                          <a:effectLst/>
                          <a:latin typeface="Arial" panose="020B0604020202020204" pitchFamily="34" charset="0"/>
                          <a:cs typeface="Arial" panose="020B0604020202020204" pitchFamily="34" charset="0"/>
                        </a:rPr>
                        <a:t>Төрөлт</a:t>
                      </a:r>
                      <a:endParaRPr lang="en-US" sz="700" b="0" dirty="0">
                        <a:solidFill>
                          <a:schemeClr val="bg1"/>
                        </a:solidFill>
                        <a:effectLst/>
                        <a:latin typeface="Arial" panose="020B0604020202020204" pitchFamily="34" charset="0"/>
                        <a:cs typeface="Arial" panose="020B0604020202020204" pitchFamily="34" charset="0"/>
                      </a:endParaRPr>
                    </a:p>
                  </a:txBody>
                  <a:tcPr marL="68580" marR="68580" marT="0" marB="0">
                    <a:solidFill>
                      <a:srgbClr val="00B050"/>
                    </a:solidFill>
                  </a:tcPr>
                </a:tc>
                <a:tc hMerge="1">
                  <a:txBody>
                    <a:bodyPr/>
                    <a:lstStyle/>
                    <a:p>
                      <a:endParaRPr lang="en-US"/>
                    </a:p>
                  </a:txBody>
                  <a:tcPr/>
                </a:tc>
                <a:tc gridSpan="2">
                  <a:txBody>
                    <a:bodyPr/>
                    <a:lstStyle/>
                    <a:p>
                      <a:pPr marL="0" marR="0" algn="ctr">
                        <a:spcBef>
                          <a:spcPts val="0"/>
                        </a:spcBef>
                        <a:spcAft>
                          <a:spcPts val="0"/>
                        </a:spcAft>
                      </a:pPr>
                      <a:r>
                        <a:rPr lang="mn-MN" sz="700" b="0" dirty="0">
                          <a:effectLst/>
                          <a:latin typeface="Arial" panose="020B0604020202020204" pitchFamily="34" charset="0"/>
                          <a:cs typeface="Arial" panose="020B0604020202020204" pitchFamily="34" charset="0"/>
                        </a:rPr>
                        <a:t>Нас баралт</a:t>
                      </a:r>
                      <a:endParaRPr lang="en-US" sz="700" b="0" dirty="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solidFill>
                      <a:srgbClr val="00B050"/>
                    </a:solidFill>
                  </a:tcPr>
                </a:tc>
                <a:tc hMerge="1">
                  <a:txBody>
                    <a:bodyPr/>
                    <a:lstStyle/>
                    <a:p>
                      <a:endParaRPr lang="en-US"/>
                    </a:p>
                  </a:txBody>
                  <a:tcPr/>
                </a:tc>
                <a:tc rowSpan="2">
                  <a:txBody>
                    <a:bodyPr/>
                    <a:lstStyle/>
                    <a:p>
                      <a:pPr marL="0" marR="0" algn="ctr">
                        <a:spcBef>
                          <a:spcPts val="0"/>
                        </a:spcBef>
                        <a:spcAft>
                          <a:spcPts val="0"/>
                        </a:spcAft>
                      </a:pPr>
                      <a:r>
                        <a:rPr lang="mn-MN" sz="700" b="0" dirty="0">
                          <a:effectLst/>
                          <a:latin typeface="Arial" panose="020B0604020202020204" pitchFamily="34" charset="0"/>
                          <a:cs typeface="Arial" panose="020B0604020202020204" pitchFamily="34" charset="0"/>
                        </a:rPr>
                        <a:t>Эрэмбэ</a:t>
                      </a:r>
                      <a:endParaRPr lang="en-US" sz="700" b="0" dirty="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nchor="ctr">
                    <a:lnB>
                      <a:noFill/>
                    </a:lnB>
                    <a:solidFill>
                      <a:srgbClr val="00B050"/>
                    </a:solidFill>
                  </a:tcPr>
                </a:tc>
                <a:extLst>
                  <a:ext uri="{0D108BD9-81ED-4DB2-BD59-A6C34878D82A}">
                    <a16:rowId xmlns="" xmlns:a16="http://schemas.microsoft.com/office/drawing/2014/main" val="10000"/>
                  </a:ext>
                </a:extLst>
              </a:tr>
              <a:tr h="110342">
                <a:tc vMerge="1">
                  <a:txBody>
                    <a:bodyPr/>
                    <a:lstStyle/>
                    <a:p>
                      <a:endParaRPr lang="en-US"/>
                    </a:p>
                  </a:txBody>
                  <a:tcPr/>
                </a:tc>
                <a:tc>
                  <a:txBody>
                    <a:bodyPr/>
                    <a:lstStyle/>
                    <a:p>
                      <a:pPr marL="0" marR="0" algn="ctr">
                        <a:spcBef>
                          <a:spcPts val="0"/>
                        </a:spcBef>
                        <a:spcAft>
                          <a:spcPts val="0"/>
                        </a:spcAft>
                      </a:pPr>
                      <a:r>
                        <a:rPr lang="en-US" sz="700" b="0" dirty="0" smtClean="0">
                          <a:solidFill>
                            <a:schemeClr val="bg1"/>
                          </a:solidFill>
                          <a:effectLst/>
                          <a:latin typeface="Arial" panose="020B0604020202020204" pitchFamily="34" charset="0"/>
                          <a:cs typeface="Arial" panose="020B0604020202020204" pitchFamily="34" charset="0"/>
                        </a:rPr>
                        <a:t>2016</a:t>
                      </a:r>
                      <a:endParaRPr lang="en-US" sz="700" b="0" dirty="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lnB w="6350" cap="flat" cmpd="sng" algn="ctr">
                      <a:noFill/>
                      <a:prstDash val="solid"/>
                      <a:miter lim="800000"/>
                    </a:lnB>
                    <a:solidFill>
                      <a:srgbClr val="00B050"/>
                    </a:solidFill>
                  </a:tcPr>
                </a:tc>
                <a:tc>
                  <a:txBody>
                    <a:bodyPr/>
                    <a:lstStyle/>
                    <a:p>
                      <a:pPr marL="0" marR="0" algn="ctr">
                        <a:spcBef>
                          <a:spcPts val="0"/>
                        </a:spcBef>
                        <a:spcAft>
                          <a:spcPts val="0"/>
                        </a:spcAft>
                      </a:pPr>
                      <a:r>
                        <a:rPr lang="en-US" sz="700" b="0" dirty="0" smtClean="0">
                          <a:solidFill>
                            <a:schemeClr val="bg1"/>
                          </a:solidFill>
                          <a:effectLst/>
                          <a:latin typeface="Arial" panose="020B0604020202020204" pitchFamily="34" charset="0"/>
                          <a:cs typeface="Arial" panose="020B0604020202020204" pitchFamily="34" charset="0"/>
                        </a:rPr>
                        <a:t>2017</a:t>
                      </a:r>
                      <a:endParaRPr lang="en-US" sz="700" b="0" dirty="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lnB w="6350" cap="flat" cmpd="sng" algn="ctr">
                      <a:noFill/>
                      <a:prstDash val="solid"/>
                      <a:miter lim="800000"/>
                    </a:lnB>
                    <a:solidFill>
                      <a:srgbClr val="00B050"/>
                    </a:solidFill>
                  </a:tcPr>
                </a:tc>
                <a:tc>
                  <a:txBody>
                    <a:bodyPr/>
                    <a:lstStyle/>
                    <a:p>
                      <a:pPr marL="0" marR="0" algn="ctr">
                        <a:spcBef>
                          <a:spcPts val="0"/>
                        </a:spcBef>
                        <a:spcAft>
                          <a:spcPts val="0"/>
                        </a:spcAft>
                      </a:pPr>
                      <a:r>
                        <a:rPr lang="en-US" sz="700" b="0" dirty="0" smtClean="0">
                          <a:solidFill>
                            <a:schemeClr val="bg1"/>
                          </a:solidFill>
                          <a:effectLst/>
                          <a:latin typeface="Arial" panose="020B0604020202020204" pitchFamily="34" charset="0"/>
                          <a:cs typeface="Arial" panose="020B0604020202020204" pitchFamily="34" charset="0"/>
                        </a:rPr>
                        <a:t>2016</a:t>
                      </a:r>
                      <a:endParaRPr lang="en-US" sz="700" b="0" dirty="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lnB w="6350" cap="flat" cmpd="sng" algn="ctr">
                      <a:noFill/>
                      <a:prstDash val="solid"/>
                      <a:miter lim="800000"/>
                    </a:lnB>
                    <a:solidFill>
                      <a:srgbClr val="00B050"/>
                    </a:solidFill>
                  </a:tcPr>
                </a:tc>
                <a:tc>
                  <a:txBody>
                    <a:bodyPr/>
                    <a:lstStyle/>
                    <a:p>
                      <a:pPr marL="0" marR="0" algn="ctr">
                        <a:spcBef>
                          <a:spcPts val="0"/>
                        </a:spcBef>
                        <a:spcAft>
                          <a:spcPts val="0"/>
                        </a:spcAft>
                      </a:pPr>
                      <a:r>
                        <a:rPr lang="en-US" sz="700" b="0" dirty="0" smtClean="0">
                          <a:solidFill>
                            <a:schemeClr val="bg1"/>
                          </a:solidFill>
                          <a:effectLst/>
                          <a:latin typeface="Arial" panose="020B0604020202020204" pitchFamily="34" charset="0"/>
                          <a:cs typeface="Arial" panose="020B0604020202020204" pitchFamily="34" charset="0"/>
                        </a:rPr>
                        <a:t>2017</a:t>
                      </a:r>
                      <a:endParaRPr lang="en-US" sz="700" b="0" dirty="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lnB w="6350" cap="flat" cmpd="sng" algn="ctr">
                      <a:noFill/>
                      <a:prstDash val="solid"/>
                      <a:miter lim="800000"/>
                    </a:lnB>
                    <a:solidFill>
                      <a:srgbClr val="00B050"/>
                    </a:solidFill>
                  </a:tcPr>
                </a:tc>
                <a:tc vMerge="1">
                  <a:txBody>
                    <a:bodyPr/>
                    <a:lstStyle/>
                    <a:p>
                      <a:pPr marL="0" marR="0" algn="ctr">
                        <a:spcBef>
                          <a:spcPts val="0"/>
                        </a:spcBef>
                        <a:spcAft>
                          <a:spcPts val="0"/>
                        </a:spcAft>
                      </a:pPr>
                      <a:endParaRPr lang="en-US" sz="1000" dirty="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tc>
                <a:extLst>
                  <a:ext uri="{0D108BD9-81ED-4DB2-BD59-A6C34878D82A}">
                    <a16:rowId xmlns="" xmlns:a16="http://schemas.microsoft.com/office/drawing/2014/main" val="10001"/>
                  </a:ext>
                </a:extLst>
              </a:tr>
              <a:tr h="118963">
                <a:tc>
                  <a:txBody>
                    <a:bodyPr/>
                    <a:lstStyle/>
                    <a:p>
                      <a:pPr algn="l" fontAlgn="b"/>
                      <a:r>
                        <a:rPr lang="en-US" sz="700" b="0" i="0" u="none" strike="noStrike" dirty="0" err="1">
                          <a:solidFill>
                            <a:srgbClr val="002060"/>
                          </a:solidFill>
                          <a:effectLst/>
                          <a:latin typeface="Arial Mon" panose="020B0500000000000000" pitchFamily="34" charset="0"/>
                        </a:rPr>
                        <a:t>Ýðäýíýáóëãàí</a:t>
                      </a:r>
                      <a:endParaRPr lang="en-US" sz="700" b="0" i="0" u="none" strike="noStrike" dirty="0">
                        <a:solidFill>
                          <a:srgbClr val="002060"/>
                        </a:solidFill>
                        <a:effectLst/>
                        <a:latin typeface="Arial Mon" panose="020B0500000000000000" pitchFamily="34" charset="0"/>
                      </a:endParaRPr>
                    </a:p>
                  </a:txBody>
                  <a:tcPr marL="9525" marR="9525" marT="9525" marB="0" anchor="b">
                    <a:lnL w="6350" cap="flat" cmpd="sng" algn="ctr">
                      <a:noFill/>
                      <a:prstDash val="solid"/>
                      <a:miter lim="800000"/>
                    </a:lnL>
                    <a:lnR>
                      <a:noFill/>
                    </a:lnR>
                    <a:lnT>
                      <a:noFill/>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7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1403</a:t>
                      </a:r>
                      <a:endParaRPr lang="en-US" sz="7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7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1454</a:t>
                      </a:r>
                      <a:endParaRPr lang="en-US" sz="7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7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105</a:t>
                      </a:r>
                      <a:endParaRPr lang="en-US" sz="7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7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89</a:t>
                      </a:r>
                      <a:endParaRPr lang="en-US" sz="7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b="0" u="none" strike="noStrike" dirty="0">
                          <a:solidFill>
                            <a:schemeClr val="accent2"/>
                          </a:solidFill>
                          <a:latin typeface="Arial" panose="020B0604020202020204" pitchFamily="34" charset="0"/>
                          <a:cs typeface="Arial" panose="020B0604020202020204" pitchFamily="34" charset="0"/>
                        </a:rPr>
                        <a:t>I</a:t>
                      </a:r>
                      <a:r>
                        <a:rPr lang="mn-MN" sz="700" b="0" u="none" strike="noStrike" dirty="0">
                          <a:solidFill>
                            <a:schemeClr val="accent2"/>
                          </a:solidFill>
                          <a:latin typeface="Arial" panose="020B0604020202020204" pitchFamily="34" charset="0"/>
                          <a:cs typeface="Arial" panose="020B0604020202020204" pitchFamily="34" charset="0"/>
                        </a:rPr>
                        <a:t> хамгийн их</a:t>
                      </a:r>
                      <a:endParaRPr lang="en-US" sz="700" b="0" i="0" u="none" strike="noStrike" dirty="0">
                        <a:solidFill>
                          <a:schemeClr val="accent2"/>
                        </a:solidFill>
                        <a:latin typeface="Arial" pitchFamily="34" charset="0"/>
                        <a:cs typeface="Arial" pitchFamily="34" charset="0"/>
                      </a:endParaRPr>
                    </a:p>
                  </a:txBody>
                  <a:tcPr marL="68580" marR="68580" marT="0" marB="0" anchor="ctr">
                    <a:lnL>
                      <a:noFill/>
                    </a:lnL>
                    <a:lnR w="6350" cap="flat" cmpd="sng" algn="ctr">
                      <a:noFill/>
                      <a:prstDash val="solid"/>
                      <a:miter lim="800000"/>
                    </a:lnR>
                    <a:lnT>
                      <a:noFill/>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 xmlns:a16="http://schemas.microsoft.com/office/drawing/2014/main" val="1600856948"/>
                  </a:ext>
                </a:extLst>
              </a:tr>
              <a:tr h="118963">
                <a:tc>
                  <a:txBody>
                    <a:bodyPr/>
                    <a:lstStyle/>
                    <a:p>
                      <a:pPr algn="l" fontAlgn="b"/>
                      <a:r>
                        <a:rPr lang="en-US" sz="700" b="0" i="0" u="none" strike="noStrike" dirty="0" err="1">
                          <a:solidFill>
                            <a:srgbClr val="002060"/>
                          </a:solidFill>
                          <a:effectLst/>
                          <a:latin typeface="Arial Mon" panose="020B0500000000000000" pitchFamily="34" charset="0"/>
                        </a:rPr>
                        <a:t>Áàòöýíãýë</a:t>
                      </a:r>
                      <a:endParaRPr lang="en-US" sz="700" b="0" i="0" u="none" strike="noStrike" dirty="0">
                        <a:solidFill>
                          <a:srgbClr val="002060"/>
                        </a:solidFill>
                        <a:effectLst/>
                        <a:latin typeface="Arial Mon" panose="020B0500000000000000" pitchFamily="34" charset="0"/>
                      </a:endParaRPr>
                    </a:p>
                  </a:txBody>
                  <a:tcPr marL="9525" marR="9525" marT="9525" marB="0" anchor="b">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7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34</a:t>
                      </a:r>
                      <a:endParaRPr lang="en-US" sz="7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7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24</a:t>
                      </a:r>
                      <a:endParaRPr lang="en-US" sz="7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7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16</a:t>
                      </a:r>
                      <a:endParaRPr lang="en-US" sz="7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7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18</a:t>
                      </a:r>
                      <a:endParaRPr lang="en-US" sz="7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7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118963">
                <a:tc>
                  <a:txBody>
                    <a:bodyPr/>
                    <a:lstStyle/>
                    <a:p>
                      <a:pPr algn="l" fontAlgn="b"/>
                      <a:r>
                        <a:rPr lang="en-US" sz="700" b="0" i="0" u="none" strike="noStrike" dirty="0" err="1">
                          <a:solidFill>
                            <a:srgbClr val="002060"/>
                          </a:solidFill>
                          <a:effectLst/>
                          <a:latin typeface="Arial Mon" panose="020B0500000000000000" pitchFamily="34" charset="0"/>
                        </a:rPr>
                        <a:t>Áóëãàí</a:t>
                      </a:r>
                      <a:endParaRPr lang="en-US" sz="700" b="0" i="0" u="none" strike="noStrike" dirty="0">
                        <a:solidFill>
                          <a:srgbClr val="002060"/>
                        </a:solidFill>
                        <a:effectLst/>
                        <a:latin typeface="Arial Mon" panose="020B0500000000000000" pitchFamily="34" charset="0"/>
                      </a:endParaRPr>
                    </a:p>
                  </a:txBody>
                  <a:tcPr marL="9525" marR="9525" marT="9525" marB="0" anchor="b">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7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13</a:t>
                      </a:r>
                      <a:endParaRPr lang="en-US" sz="7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7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7</a:t>
                      </a:r>
                      <a:endParaRPr lang="en-US" sz="7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7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10</a:t>
                      </a:r>
                      <a:endParaRPr lang="en-US" sz="7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7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8</a:t>
                      </a:r>
                      <a:endParaRPr lang="en-US" sz="7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457383" rtl="0" eaLnBrk="1" fontAlgn="auto" latinLnBrk="0" hangingPunct="1">
                        <a:lnSpc>
                          <a:spcPct val="100000"/>
                        </a:lnSpc>
                        <a:spcBef>
                          <a:spcPts val="0"/>
                        </a:spcBef>
                        <a:spcAft>
                          <a:spcPts val="0"/>
                        </a:spcAft>
                        <a:buClrTx/>
                        <a:buSzTx/>
                        <a:buFontTx/>
                        <a:buNone/>
                        <a:tabLst/>
                        <a:defRPr/>
                      </a:pPr>
                      <a:r>
                        <a:rPr lang="en-US" sz="700" b="0" u="none" strike="noStrike" dirty="0" smtClean="0">
                          <a:solidFill>
                            <a:schemeClr val="accent6"/>
                          </a:solidFill>
                          <a:latin typeface="Arial" panose="020B0604020202020204" pitchFamily="34" charset="0"/>
                          <a:cs typeface="Arial" panose="020B0604020202020204" pitchFamily="34" charset="0"/>
                        </a:rPr>
                        <a:t>XV</a:t>
                      </a:r>
                      <a:r>
                        <a:rPr lang="mn-MN" sz="700" b="0" u="none" strike="noStrike" dirty="0" smtClean="0">
                          <a:solidFill>
                            <a:schemeClr val="accent6"/>
                          </a:solidFill>
                          <a:latin typeface="Arial" panose="020B0604020202020204" pitchFamily="34" charset="0"/>
                          <a:cs typeface="Arial" panose="020B0604020202020204" pitchFamily="34" charset="0"/>
                        </a:rPr>
                        <a:t> хамгийн бага</a:t>
                      </a:r>
                      <a:endParaRPr lang="en-US" sz="700" b="0" i="0" u="none" strike="noStrike" dirty="0" smtClean="0">
                        <a:solidFill>
                          <a:schemeClr val="accent6"/>
                        </a:solidFill>
                        <a:latin typeface="Arial" pitchFamily="34" charset="0"/>
                        <a:cs typeface="Arial" pitchFamily="34" charset="0"/>
                      </a:endParaRP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 xmlns:a16="http://schemas.microsoft.com/office/drawing/2014/main" val="10003"/>
                  </a:ext>
                </a:extLst>
              </a:tr>
              <a:tr h="123825">
                <a:tc>
                  <a:txBody>
                    <a:bodyPr/>
                    <a:lstStyle/>
                    <a:p>
                      <a:pPr algn="l" fontAlgn="b"/>
                      <a:r>
                        <a:rPr lang="en-US" sz="700" b="0" i="0" u="none" strike="noStrike" dirty="0" err="1">
                          <a:solidFill>
                            <a:srgbClr val="002060"/>
                          </a:solidFill>
                          <a:effectLst/>
                          <a:latin typeface="Arial Mon" panose="020B0500000000000000" pitchFamily="34" charset="0"/>
                        </a:rPr>
                        <a:t>Æàðãàëàíò</a:t>
                      </a:r>
                      <a:endParaRPr lang="en-US" sz="700" b="0" i="0" u="none" strike="noStrike" dirty="0">
                        <a:solidFill>
                          <a:srgbClr val="002060"/>
                        </a:solidFill>
                        <a:effectLst/>
                        <a:latin typeface="Arial Mon" panose="020B0500000000000000" pitchFamily="34" charset="0"/>
                      </a:endParaRPr>
                    </a:p>
                  </a:txBody>
                  <a:tcPr marL="9525" marR="9525" marT="9525" marB="0" anchor="b">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7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34</a:t>
                      </a:r>
                      <a:endParaRPr lang="en-US" sz="7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7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41</a:t>
                      </a:r>
                      <a:endParaRPr lang="en-US" sz="7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7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32</a:t>
                      </a:r>
                      <a:endParaRPr lang="en-US" sz="7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7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20</a:t>
                      </a:r>
                      <a:endParaRPr lang="en-US" sz="7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700" b="0" i="0" u="none" strike="noStrike" dirty="0">
                        <a:solidFill>
                          <a:schemeClr val="accent6"/>
                        </a:solidFill>
                        <a:latin typeface="Arial" pitchFamily="34" charset="0"/>
                        <a:cs typeface="Arial" pitchFamily="34" charset="0"/>
                      </a:endParaRP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118963">
                <a:tc>
                  <a:txBody>
                    <a:bodyPr/>
                    <a:lstStyle/>
                    <a:p>
                      <a:pPr algn="l" fontAlgn="b"/>
                      <a:r>
                        <a:rPr lang="en-US" sz="700" b="0" i="0" u="none" strike="noStrike" dirty="0" err="1">
                          <a:solidFill>
                            <a:srgbClr val="002060"/>
                          </a:solidFill>
                          <a:effectLst/>
                          <a:latin typeface="Arial Mon" panose="020B0500000000000000" pitchFamily="34" charset="0"/>
                        </a:rPr>
                        <a:t>Èõòàìèð</a:t>
                      </a:r>
                      <a:endParaRPr lang="en-US" sz="700" b="0" i="0" u="none" strike="noStrike" dirty="0">
                        <a:solidFill>
                          <a:srgbClr val="002060"/>
                        </a:solidFill>
                        <a:effectLst/>
                        <a:latin typeface="Arial Mon" panose="020B0500000000000000" pitchFamily="34" charset="0"/>
                      </a:endParaRPr>
                    </a:p>
                  </a:txBody>
                  <a:tcPr marL="9525" marR="9525" marT="9525" marB="0" anchor="b">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7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10</a:t>
                      </a:r>
                      <a:endParaRPr lang="en-US" sz="7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7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14</a:t>
                      </a:r>
                      <a:endParaRPr lang="en-US" sz="7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7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34</a:t>
                      </a:r>
                      <a:endParaRPr lang="en-US" sz="7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7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28</a:t>
                      </a:r>
                      <a:endParaRPr lang="en-US" sz="7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b="0" u="none" strike="noStrike" dirty="0" smtClean="0">
                          <a:solidFill>
                            <a:schemeClr val="accent2"/>
                          </a:solidFill>
                          <a:latin typeface="Arial" panose="020B0604020202020204" pitchFamily="34" charset="0"/>
                          <a:cs typeface="Arial" panose="020B0604020202020204" pitchFamily="34" charset="0"/>
                        </a:rPr>
                        <a:t>V</a:t>
                      </a:r>
                      <a:endParaRPr lang="en-US" sz="700" b="0" i="0" u="none" strike="noStrike" dirty="0" smtClean="0">
                        <a:solidFill>
                          <a:schemeClr val="accent2"/>
                        </a:solidFill>
                        <a:latin typeface="Arial" pitchFamily="34" charset="0"/>
                        <a:cs typeface="Arial" pitchFamily="34" charset="0"/>
                      </a:endParaRP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 xmlns:a16="http://schemas.microsoft.com/office/drawing/2014/main" val="10005"/>
                  </a:ext>
                </a:extLst>
              </a:tr>
              <a:tr h="118963">
                <a:tc>
                  <a:txBody>
                    <a:bodyPr/>
                    <a:lstStyle/>
                    <a:p>
                      <a:pPr algn="l" fontAlgn="b"/>
                      <a:r>
                        <a:rPr lang="en-US" sz="700" b="0" i="0" u="none" strike="noStrike" dirty="0">
                          <a:solidFill>
                            <a:srgbClr val="002060"/>
                          </a:solidFill>
                          <a:effectLst/>
                          <a:latin typeface="Arial Mon" panose="020B0500000000000000" pitchFamily="34" charset="0"/>
                        </a:rPr>
                        <a:t>ª</a:t>
                      </a:r>
                      <a:r>
                        <a:rPr lang="en-US" sz="700" b="0" i="0" u="none" strike="noStrike" dirty="0" err="1">
                          <a:solidFill>
                            <a:srgbClr val="002060"/>
                          </a:solidFill>
                          <a:effectLst/>
                          <a:latin typeface="Arial Mon" panose="020B0500000000000000" pitchFamily="34" charset="0"/>
                        </a:rPr>
                        <a:t>ãèéíóóð</a:t>
                      </a:r>
                      <a:endParaRPr lang="en-US" sz="700" b="0" i="0" u="none" strike="noStrike" dirty="0">
                        <a:solidFill>
                          <a:srgbClr val="002060"/>
                        </a:solidFill>
                        <a:effectLst/>
                        <a:latin typeface="Arial Mon" panose="020B0500000000000000" pitchFamily="34" charset="0"/>
                      </a:endParaRPr>
                    </a:p>
                  </a:txBody>
                  <a:tcPr marL="9525" marR="9525" marT="9525" marB="0" anchor="b">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7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37</a:t>
                      </a:r>
                      <a:endParaRPr lang="en-US" sz="7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7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21</a:t>
                      </a:r>
                      <a:endParaRPr lang="en-US" sz="7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7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11</a:t>
                      </a:r>
                      <a:endParaRPr lang="en-US" sz="7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7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16</a:t>
                      </a:r>
                      <a:endParaRPr lang="en-US" sz="7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700" b="0" i="0" u="none" strike="noStrike" dirty="0">
                        <a:solidFill>
                          <a:schemeClr val="accent2"/>
                        </a:solidFill>
                        <a:latin typeface="Arial" pitchFamily="34" charset="0"/>
                        <a:cs typeface="Arial" pitchFamily="34" charset="0"/>
                      </a:endParaRP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 xmlns:a16="http://schemas.microsoft.com/office/drawing/2014/main" val="10006"/>
                  </a:ext>
                </a:extLst>
              </a:tr>
              <a:tr h="118963">
                <a:tc>
                  <a:txBody>
                    <a:bodyPr/>
                    <a:lstStyle/>
                    <a:p>
                      <a:pPr algn="l" fontAlgn="b"/>
                      <a:r>
                        <a:rPr lang="en-US" sz="700" b="0" i="0" u="none" strike="noStrike" dirty="0">
                          <a:solidFill>
                            <a:srgbClr val="002060"/>
                          </a:solidFill>
                          <a:effectLst/>
                          <a:latin typeface="Arial Mon" panose="020B0500000000000000" pitchFamily="34" charset="0"/>
                        </a:rPr>
                        <a:t>ª</a:t>
                      </a:r>
                      <a:r>
                        <a:rPr lang="en-US" sz="700" b="0" i="0" u="none" strike="noStrike" dirty="0" err="1">
                          <a:solidFill>
                            <a:srgbClr val="002060"/>
                          </a:solidFill>
                          <a:effectLst/>
                          <a:latin typeface="Arial Mon" panose="020B0500000000000000" pitchFamily="34" charset="0"/>
                        </a:rPr>
                        <a:t>ëçèéò</a:t>
                      </a:r>
                      <a:endParaRPr lang="en-US" sz="700" b="0" i="0" u="none" strike="noStrike" dirty="0">
                        <a:solidFill>
                          <a:srgbClr val="002060"/>
                        </a:solidFill>
                        <a:effectLst/>
                        <a:latin typeface="Arial Mon" panose="020B0500000000000000" pitchFamily="34" charset="0"/>
                      </a:endParaRPr>
                    </a:p>
                  </a:txBody>
                  <a:tcPr marL="9525" marR="9525" marT="9525" marB="0" anchor="b">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7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26</a:t>
                      </a:r>
                      <a:endParaRPr lang="en-US" sz="7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7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17</a:t>
                      </a:r>
                      <a:endParaRPr lang="en-US" sz="7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7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25</a:t>
                      </a:r>
                      <a:endParaRPr lang="en-US" sz="7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7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17</a:t>
                      </a:r>
                      <a:endParaRPr lang="en-US" sz="7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700" b="0" i="0" u="none" strike="noStrike" dirty="0">
                        <a:solidFill>
                          <a:schemeClr val="accent2"/>
                        </a:solidFill>
                        <a:latin typeface="Arial" pitchFamily="34" charset="0"/>
                        <a:cs typeface="Arial" pitchFamily="34" charset="0"/>
                      </a:endParaRP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 xmlns:a16="http://schemas.microsoft.com/office/drawing/2014/main" val="10007"/>
                  </a:ext>
                </a:extLst>
              </a:tr>
              <a:tr h="118963">
                <a:tc>
                  <a:txBody>
                    <a:bodyPr/>
                    <a:lstStyle/>
                    <a:p>
                      <a:pPr algn="l" fontAlgn="b"/>
                      <a:r>
                        <a:rPr lang="en-US" sz="700" b="0" i="0" u="none" strike="noStrike" dirty="0">
                          <a:solidFill>
                            <a:srgbClr val="002060"/>
                          </a:solidFill>
                          <a:effectLst/>
                          <a:latin typeface="Arial Mon" panose="020B0500000000000000" pitchFamily="34" charset="0"/>
                        </a:rPr>
                        <a:t>ª</a:t>
                      </a:r>
                      <a:r>
                        <a:rPr lang="en-US" sz="700" b="0" i="0" u="none" strike="noStrike" dirty="0" err="1">
                          <a:solidFill>
                            <a:srgbClr val="002060"/>
                          </a:solidFill>
                          <a:effectLst/>
                          <a:latin typeface="Arial Mon" panose="020B0500000000000000" pitchFamily="34" charset="0"/>
                        </a:rPr>
                        <a:t>íäºð-Óëààí</a:t>
                      </a:r>
                      <a:endParaRPr lang="en-US" sz="700" b="0" i="0" u="none" strike="noStrike" dirty="0">
                        <a:solidFill>
                          <a:srgbClr val="002060"/>
                        </a:solidFill>
                        <a:effectLst/>
                        <a:latin typeface="Arial Mon" panose="020B0500000000000000" pitchFamily="34" charset="0"/>
                      </a:endParaRPr>
                    </a:p>
                  </a:txBody>
                  <a:tcPr marL="9525" marR="9525" marT="9525" marB="0" anchor="b">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7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33</a:t>
                      </a:r>
                      <a:endParaRPr lang="en-US" sz="7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7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26</a:t>
                      </a:r>
                      <a:endParaRPr lang="en-US" sz="7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7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29</a:t>
                      </a:r>
                      <a:endParaRPr lang="en-US" sz="7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7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25</a:t>
                      </a:r>
                      <a:endParaRPr lang="en-US" sz="7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700" b="0" dirty="0">
                        <a:solidFill>
                          <a:schemeClr val="accent2"/>
                        </a:solidFill>
                        <a:effectLst/>
                        <a:latin typeface="Arial" panose="020B0604020202020204" pitchFamily="34" charset="0"/>
                        <a:ea typeface="Times New Roman"/>
                        <a:cs typeface="Arial" panose="020B0604020202020204" pitchFamily="34" charset="0"/>
                      </a:endParaRP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 xmlns:a16="http://schemas.microsoft.com/office/drawing/2014/main" val="10009"/>
                  </a:ext>
                </a:extLst>
              </a:tr>
              <a:tr h="118963">
                <a:tc>
                  <a:txBody>
                    <a:bodyPr/>
                    <a:lstStyle/>
                    <a:p>
                      <a:pPr algn="l" fontAlgn="b"/>
                      <a:r>
                        <a:rPr lang="en-US" sz="700" b="0" i="0" u="none" strike="noStrike" dirty="0" err="1">
                          <a:solidFill>
                            <a:srgbClr val="002060"/>
                          </a:solidFill>
                          <a:effectLst/>
                          <a:latin typeface="Arial Mon" panose="020B0500000000000000" pitchFamily="34" charset="0"/>
                        </a:rPr>
                        <a:t>Òàðèàò</a:t>
                      </a:r>
                      <a:endParaRPr lang="en-US" sz="700" b="0" i="0" u="none" strike="noStrike" dirty="0">
                        <a:solidFill>
                          <a:srgbClr val="002060"/>
                        </a:solidFill>
                        <a:effectLst/>
                        <a:latin typeface="Arial Mon" panose="020B0500000000000000" pitchFamily="34" charset="0"/>
                      </a:endParaRPr>
                    </a:p>
                  </a:txBody>
                  <a:tcPr marL="9525" marR="9525" marT="9525" marB="0" anchor="b">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7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84</a:t>
                      </a:r>
                      <a:endParaRPr lang="en-US" sz="7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7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71</a:t>
                      </a:r>
                      <a:endParaRPr lang="en-US" sz="7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7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38</a:t>
                      </a:r>
                      <a:endParaRPr lang="en-US" sz="7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7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40</a:t>
                      </a:r>
                      <a:endParaRPr lang="en-US" sz="7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b="0" u="none" strike="noStrike" dirty="0" smtClean="0">
                          <a:solidFill>
                            <a:schemeClr val="accent2"/>
                          </a:solidFill>
                          <a:latin typeface="Arial" panose="020B0604020202020204" pitchFamily="34" charset="0"/>
                          <a:cs typeface="Arial" panose="020B0604020202020204" pitchFamily="34" charset="0"/>
                        </a:rPr>
                        <a:t>II</a:t>
                      </a:r>
                      <a:endParaRPr lang="en-US" sz="700" b="0" i="0" u="none" strike="noStrike" dirty="0">
                        <a:solidFill>
                          <a:schemeClr val="accent2"/>
                        </a:solidFill>
                        <a:latin typeface="Arial" pitchFamily="34" charset="0"/>
                        <a:cs typeface="Arial" pitchFamily="34" charset="0"/>
                      </a:endParaRP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 xmlns:a16="http://schemas.microsoft.com/office/drawing/2014/main" val="2828407257"/>
                  </a:ext>
                </a:extLst>
              </a:tr>
              <a:tr h="118963">
                <a:tc>
                  <a:txBody>
                    <a:bodyPr/>
                    <a:lstStyle/>
                    <a:p>
                      <a:pPr algn="l" fontAlgn="b"/>
                      <a:r>
                        <a:rPr lang="en-US" sz="700" b="0" i="0" u="none" strike="noStrike" dirty="0" err="1">
                          <a:solidFill>
                            <a:srgbClr val="002060"/>
                          </a:solidFill>
                          <a:effectLst/>
                          <a:latin typeface="Arial Mon" panose="020B0500000000000000" pitchFamily="34" charset="0"/>
                        </a:rPr>
                        <a:t>Òºâøð</a:t>
                      </a:r>
                      <a:r>
                        <a:rPr lang="en-US" sz="700" b="0" i="0" u="none" strike="noStrike" dirty="0">
                          <a:solidFill>
                            <a:srgbClr val="002060"/>
                          </a:solidFill>
                          <a:effectLst/>
                          <a:latin typeface="Arial Mon" panose="020B0500000000000000" pitchFamily="34" charset="0"/>
                        </a:rPr>
                        <a:t>¿¿</a:t>
                      </a:r>
                      <a:r>
                        <a:rPr lang="en-US" sz="700" b="0" i="0" u="none" strike="noStrike" dirty="0" err="1">
                          <a:solidFill>
                            <a:srgbClr val="002060"/>
                          </a:solidFill>
                          <a:effectLst/>
                          <a:latin typeface="Arial Mon" panose="020B0500000000000000" pitchFamily="34" charset="0"/>
                        </a:rPr>
                        <a:t>ëýõ</a:t>
                      </a:r>
                      <a:endParaRPr lang="en-US" sz="700" b="0" i="0" u="none" strike="noStrike" dirty="0">
                        <a:solidFill>
                          <a:srgbClr val="002060"/>
                        </a:solidFill>
                        <a:effectLst/>
                        <a:latin typeface="Arial Mon" panose="020B0500000000000000" pitchFamily="34" charset="0"/>
                      </a:endParaRPr>
                    </a:p>
                  </a:txBody>
                  <a:tcPr marL="9525" marR="9525" marT="9525" marB="0" anchor="b">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7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25</a:t>
                      </a:r>
                      <a:endParaRPr lang="en-US" sz="7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7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22</a:t>
                      </a:r>
                      <a:endParaRPr lang="en-US" sz="7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7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22</a:t>
                      </a:r>
                      <a:endParaRPr lang="en-US" sz="7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7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12</a:t>
                      </a:r>
                      <a:endParaRPr lang="en-US" sz="7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700" b="0" dirty="0">
                        <a:solidFill>
                          <a:schemeClr val="accent2"/>
                        </a:solidFill>
                        <a:effectLst/>
                        <a:latin typeface="Arial" panose="020B0604020202020204" pitchFamily="34" charset="0"/>
                        <a:ea typeface="Times New Roman"/>
                        <a:cs typeface="Arial" panose="020B0604020202020204" pitchFamily="34" charset="0"/>
                      </a:endParaRP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 xmlns:a16="http://schemas.microsoft.com/office/drawing/2014/main" val="10010"/>
                  </a:ext>
                </a:extLst>
              </a:tr>
              <a:tr h="118963">
                <a:tc>
                  <a:txBody>
                    <a:bodyPr/>
                    <a:lstStyle/>
                    <a:p>
                      <a:pPr algn="l" fontAlgn="b"/>
                      <a:r>
                        <a:rPr lang="en-US" sz="700" b="0" i="0" u="none" strike="noStrike" dirty="0" err="1">
                          <a:solidFill>
                            <a:srgbClr val="002060"/>
                          </a:solidFill>
                          <a:effectLst/>
                          <a:latin typeface="Arial Mon" panose="020B0500000000000000" pitchFamily="34" charset="0"/>
                        </a:rPr>
                        <a:t>Õàéðõàí</a:t>
                      </a:r>
                      <a:endParaRPr lang="en-US" sz="700" b="0" i="0" u="none" strike="noStrike" dirty="0">
                        <a:solidFill>
                          <a:srgbClr val="002060"/>
                        </a:solidFill>
                        <a:effectLst/>
                        <a:latin typeface="Arial Mon" panose="020B0500000000000000" pitchFamily="34" charset="0"/>
                      </a:endParaRPr>
                    </a:p>
                  </a:txBody>
                  <a:tcPr marL="9525" marR="9525" marT="9525" marB="0" anchor="b">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7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33</a:t>
                      </a:r>
                      <a:endParaRPr lang="en-US" sz="7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7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27</a:t>
                      </a:r>
                      <a:endParaRPr lang="en-US" sz="7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7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23</a:t>
                      </a:r>
                      <a:endParaRPr lang="en-US" sz="7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7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16</a:t>
                      </a:r>
                      <a:endParaRPr lang="en-US" sz="7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700" b="0" i="0" u="none" strike="noStrike" dirty="0">
                        <a:solidFill>
                          <a:schemeClr val="accent2"/>
                        </a:solidFill>
                        <a:latin typeface="Arial" pitchFamily="34" charset="0"/>
                        <a:cs typeface="Arial" pitchFamily="34" charset="0"/>
                      </a:endParaRP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 xmlns:a16="http://schemas.microsoft.com/office/drawing/2014/main" val="10011"/>
                  </a:ext>
                </a:extLst>
              </a:tr>
              <a:tr h="118963">
                <a:tc>
                  <a:txBody>
                    <a:bodyPr/>
                    <a:lstStyle/>
                    <a:p>
                      <a:pPr algn="l" fontAlgn="b"/>
                      <a:r>
                        <a:rPr lang="en-US" sz="700" b="0" i="0" u="none" strike="noStrike" dirty="0" err="1">
                          <a:solidFill>
                            <a:srgbClr val="002060"/>
                          </a:solidFill>
                          <a:effectLst/>
                          <a:latin typeface="Arial Mon" panose="020B0500000000000000" pitchFamily="34" charset="0"/>
                        </a:rPr>
                        <a:t>Õàíãàé</a:t>
                      </a:r>
                      <a:endParaRPr lang="en-US" sz="700" b="0" i="0" u="none" strike="noStrike" dirty="0">
                        <a:solidFill>
                          <a:srgbClr val="002060"/>
                        </a:solidFill>
                        <a:effectLst/>
                        <a:latin typeface="Arial Mon" panose="020B0500000000000000" pitchFamily="34" charset="0"/>
                      </a:endParaRPr>
                    </a:p>
                  </a:txBody>
                  <a:tcPr marL="9525" marR="9525" marT="9525" marB="0" anchor="b">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7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38</a:t>
                      </a:r>
                      <a:endParaRPr lang="en-US" sz="7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7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33</a:t>
                      </a:r>
                      <a:endParaRPr lang="en-US" sz="7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7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20</a:t>
                      </a:r>
                      <a:endParaRPr lang="en-US" sz="7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7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16</a:t>
                      </a:r>
                      <a:endParaRPr lang="en-US" sz="7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700" b="0" dirty="0">
                        <a:solidFill>
                          <a:schemeClr val="accent2"/>
                        </a:solidFill>
                        <a:effectLst/>
                        <a:latin typeface="Arial" panose="020B0604020202020204" pitchFamily="34" charset="0"/>
                        <a:ea typeface="Times New Roman"/>
                        <a:cs typeface="Arial" panose="020B0604020202020204" pitchFamily="34" charset="0"/>
                      </a:endParaRP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 xmlns:a16="http://schemas.microsoft.com/office/drawing/2014/main" val="10012"/>
                  </a:ext>
                </a:extLst>
              </a:tr>
              <a:tr h="118963">
                <a:tc>
                  <a:txBody>
                    <a:bodyPr/>
                    <a:lstStyle/>
                    <a:p>
                      <a:pPr algn="l" fontAlgn="b"/>
                      <a:r>
                        <a:rPr lang="en-US" sz="700" b="0" i="0" u="none" strike="noStrike" dirty="0" err="1">
                          <a:solidFill>
                            <a:srgbClr val="002060"/>
                          </a:solidFill>
                          <a:effectLst/>
                          <a:latin typeface="Arial Mon" panose="020B0500000000000000" pitchFamily="34" charset="0"/>
                        </a:rPr>
                        <a:t>Õàøààò</a:t>
                      </a:r>
                      <a:endParaRPr lang="en-US" sz="700" b="0" i="0" u="none" strike="noStrike" dirty="0">
                        <a:solidFill>
                          <a:srgbClr val="002060"/>
                        </a:solidFill>
                        <a:effectLst/>
                        <a:latin typeface="Arial Mon" panose="020B0500000000000000" pitchFamily="34" charset="0"/>
                      </a:endParaRPr>
                    </a:p>
                  </a:txBody>
                  <a:tcPr marL="9525" marR="9525" marT="9525" marB="0" anchor="b">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7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5</a:t>
                      </a:r>
                      <a:endParaRPr lang="en-US" sz="7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7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3</a:t>
                      </a:r>
                      <a:endParaRPr lang="en-US" sz="7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7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13</a:t>
                      </a:r>
                      <a:endParaRPr lang="en-US" sz="7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7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17</a:t>
                      </a:r>
                      <a:endParaRPr lang="en-US" sz="7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spcBef>
                          <a:spcPts val="0"/>
                        </a:spcBef>
                        <a:spcAft>
                          <a:spcPts val="0"/>
                        </a:spcAft>
                      </a:pPr>
                      <a:endParaRPr lang="en-US" sz="700" b="0" dirty="0">
                        <a:solidFill>
                          <a:schemeClr val="accent2"/>
                        </a:solidFill>
                        <a:effectLst/>
                        <a:latin typeface="Arial" panose="020B0604020202020204" pitchFamily="34" charset="0"/>
                        <a:ea typeface="Times New Roman"/>
                        <a:cs typeface="Arial" panose="020B0604020202020204" pitchFamily="34" charset="0"/>
                      </a:endParaRP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 xmlns:a16="http://schemas.microsoft.com/office/drawing/2014/main" val="10013"/>
                  </a:ext>
                </a:extLst>
              </a:tr>
              <a:tr h="118963">
                <a:tc>
                  <a:txBody>
                    <a:bodyPr/>
                    <a:lstStyle/>
                    <a:p>
                      <a:pPr algn="l" fontAlgn="b"/>
                      <a:r>
                        <a:rPr lang="en-US" sz="700" b="0" i="0" u="none" strike="noStrike" dirty="0" err="1">
                          <a:solidFill>
                            <a:srgbClr val="002060"/>
                          </a:solidFill>
                          <a:effectLst/>
                          <a:latin typeface="Arial Mon" panose="020B0500000000000000" pitchFamily="34" charset="0"/>
                        </a:rPr>
                        <a:t>Õîòîíò</a:t>
                      </a:r>
                      <a:endParaRPr lang="en-US" sz="700" b="0" i="0" u="none" strike="noStrike" dirty="0">
                        <a:solidFill>
                          <a:srgbClr val="002060"/>
                        </a:solidFill>
                        <a:effectLst/>
                        <a:latin typeface="Arial Mon" panose="020B0500000000000000" pitchFamily="34" charset="0"/>
                      </a:endParaRPr>
                    </a:p>
                  </a:txBody>
                  <a:tcPr marL="9525" marR="9525" marT="9525" marB="0" anchor="b">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7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18</a:t>
                      </a:r>
                      <a:endParaRPr lang="en-US" sz="7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7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24</a:t>
                      </a:r>
                      <a:endParaRPr lang="en-US" sz="7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7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17</a:t>
                      </a:r>
                      <a:endParaRPr lang="en-US" sz="7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7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12</a:t>
                      </a:r>
                      <a:endParaRPr lang="en-US" sz="7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700" b="0" i="0" u="none" strike="noStrike" dirty="0">
                        <a:solidFill>
                          <a:schemeClr val="accent2"/>
                        </a:solidFill>
                        <a:latin typeface="Arial" pitchFamily="34" charset="0"/>
                        <a:cs typeface="Arial" pitchFamily="34" charset="0"/>
                      </a:endParaRP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 xmlns:a16="http://schemas.microsoft.com/office/drawing/2014/main" val="10014"/>
                  </a:ext>
                </a:extLst>
              </a:tr>
              <a:tr h="118963">
                <a:tc>
                  <a:txBody>
                    <a:bodyPr/>
                    <a:lstStyle/>
                    <a:p>
                      <a:pPr algn="l" fontAlgn="b"/>
                      <a:r>
                        <a:rPr lang="en-US" sz="700" b="0" i="0" u="none" strike="noStrike" dirty="0" err="1">
                          <a:solidFill>
                            <a:srgbClr val="002060"/>
                          </a:solidFill>
                          <a:effectLst/>
                          <a:latin typeface="Arial Mon" panose="020B0500000000000000" pitchFamily="34" charset="0"/>
                        </a:rPr>
                        <a:t>Öàõèð</a:t>
                      </a:r>
                      <a:endParaRPr lang="en-US" sz="700" b="0" i="0" u="none" strike="noStrike" dirty="0">
                        <a:solidFill>
                          <a:srgbClr val="002060"/>
                        </a:solidFill>
                        <a:effectLst/>
                        <a:latin typeface="Arial Mon" panose="020B0500000000000000" pitchFamily="34" charset="0"/>
                      </a:endParaRPr>
                    </a:p>
                  </a:txBody>
                  <a:tcPr marL="9525" marR="9525" marT="9525" marB="0" anchor="b">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7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14</a:t>
                      </a:r>
                      <a:endParaRPr lang="en-US" sz="7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7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9</a:t>
                      </a:r>
                      <a:endParaRPr lang="en-US" sz="7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7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10</a:t>
                      </a:r>
                      <a:endParaRPr lang="en-US" sz="7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7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15</a:t>
                      </a:r>
                      <a:endParaRPr lang="en-US" sz="7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700" b="0" i="0" u="none" strike="noStrike" dirty="0">
                        <a:solidFill>
                          <a:schemeClr val="accent2"/>
                        </a:solidFill>
                        <a:latin typeface="Arial" pitchFamily="34" charset="0"/>
                        <a:cs typeface="Arial" pitchFamily="34" charset="0"/>
                      </a:endParaRP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 xmlns:a16="http://schemas.microsoft.com/office/drawing/2014/main" val="10015"/>
                  </a:ext>
                </a:extLst>
              </a:tr>
              <a:tr h="118963">
                <a:tc>
                  <a:txBody>
                    <a:bodyPr/>
                    <a:lstStyle/>
                    <a:p>
                      <a:pPr algn="l" fontAlgn="b"/>
                      <a:r>
                        <a:rPr lang="en-US" sz="700" b="0" i="0" u="none" strike="noStrike" dirty="0" err="1">
                          <a:solidFill>
                            <a:srgbClr val="002060"/>
                          </a:solidFill>
                          <a:effectLst/>
                          <a:latin typeface="Arial Mon" panose="020B0500000000000000" pitchFamily="34" charset="0"/>
                        </a:rPr>
                        <a:t>Öýíõýð</a:t>
                      </a:r>
                      <a:endParaRPr lang="en-US" sz="700" b="0" i="0" u="none" strike="noStrike" dirty="0">
                        <a:solidFill>
                          <a:srgbClr val="002060"/>
                        </a:solidFill>
                        <a:effectLst/>
                        <a:latin typeface="Arial Mon" panose="020B0500000000000000" pitchFamily="34" charset="0"/>
                      </a:endParaRPr>
                    </a:p>
                  </a:txBody>
                  <a:tcPr marL="9525" marR="9525" marT="9525" marB="0" anchor="b">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tc>
                  <a:txBody>
                    <a:bodyPr/>
                    <a:lstStyle/>
                    <a:p>
                      <a:pPr marL="0" marR="0" algn="r">
                        <a:spcBef>
                          <a:spcPts val="0"/>
                        </a:spcBef>
                        <a:spcAft>
                          <a:spcPts val="0"/>
                        </a:spcAft>
                      </a:pPr>
                      <a:r>
                        <a:rPr lang="en-US" sz="7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16</a:t>
                      </a:r>
                      <a:endParaRPr lang="en-US" sz="7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tc>
                  <a:txBody>
                    <a:bodyPr/>
                    <a:lstStyle/>
                    <a:p>
                      <a:pPr marL="0" marR="0" algn="r">
                        <a:spcBef>
                          <a:spcPts val="0"/>
                        </a:spcBef>
                        <a:spcAft>
                          <a:spcPts val="0"/>
                        </a:spcAft>
                      </a:pPr>
                      <a:r>
                        <a:rPr lang="en-US" sz="7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23</a:t>
                      </a:r>
                      <a:endParaRPr lang="en-US" sz="7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tc>
                  <a:txBody>
                    <a:bodyPr/>
                    <a:lstStyle/>
                    <a:p>
                      <a:pPr marL="0" marR="0" algn="r">
                        <a:spcBef>
                          <a:spcPts val="0"/>
                        </a:spcBef>
                        <a:spcAft>
                          <a:spcPts val="0"/>
                        </a:spcAft>
                      </a:pPr>
                      <a:r>
                        <a:rPr lang="en-US" sz="7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23</a:t>
                      </a:r>
                      <a:endParaRPr lang="en-US" sz="7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tc>
                  <a:txBody>
                    <a:bodyPr/>
                    <a:lstStyle/>
                    <a:p>
                      <a:pPr marL="0" marR="0" algn="r">
                        <a:spcBef>
                          <a:spcPts val="0"/>
                        </a:spcBef>
                        <a:spcAft>
                          <a:spcPts val="0"/>
                        </a:spcAft>
                      </a:pPr>
                      <a:r>
                        <a:rPr lang="en-US" sz="7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34</a:t>
                      </a:r>
                      <a:endParaRPr lang="en-US" sz="7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b="0" u="none" strike="noStrike" dirty="0" smtClean="0">
                          <a:solidFill>
                            <a:schemeClr val="accent2"/>
                          </a:solidFill>
                          <a:latin typeface="Arial" panose="020B0604020202020204" pitchFamily="34" charset="0"/>
                          <a:cs typeface="Arial" panose="020B0604020202020204" pitchFamily="34" charset="0"/>
                        </a:rPr>
                        <a:t>IV</a:t>
                      </a:r>
                      <a:endParaRPr lang="en-US" sz="700" b="0" i="0" u="none" strike="noStrike" dirty="0" smtClean="0">
                        <a:solidFill>
                          <a:schemeClr val="accent2"/>
                        </a:solidFill>
                        <a:latin typeface="Arial" pitchFamily="34" charset="0"/>
                        <a:cs typeface="Arial" pitchFamily="34" charset="0"/>
                      </a:endParaRP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tr>
              <a:tr h="118963">
                <a:tc>
                  <a:txBody>
                    <a:bodyPr/>
                    <a:lstStyle/>
                    <a:p>
                      <a:pPr algn="l" fontAlgn="b"/>
                      <a:r>
                        <a:rPr lang="en-US" sz="700" b="0" i="0" u="none" strike="noStrike" dirty="0" err="1">
                          <a:solidFill>
                            <a:srgbClr val="002060"/>
                          </a:solidFill>
                          <a:effectLst/>
                          <a:latin typeface="Arial Mon" panose="020B0500000000000000" pitchFamily="34" charset="0"/>
                        </a:rPr>
                        <a:t>Öýöýðëýã</a:t>
                      </a:r>
                      <a:endParaRPr lang="en-US" sz="700" b="0" i="0" u="none" strike="noStrike" dirty="0">
                        <a:solidFill>
                          <a:srgbClr val="002060"/>
                        </a:solidFill>
                        <a:effectLst/>
                        <a:latin typeface="Arial Mon" panose="020B0500000000000000" pitchFamily="34" charset="0"/>
                      </a:endParaRPr>
                    </a:p>
                  </a:txBody>
                  <a:tcPr marL="9525" marR="9525" marT="9525" marB="0" anchor="b">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7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16</a:t>
                      </a:r>
                      <a:endParaRPr lang="en-US" sz="7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7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24</a:t>
                      </a:r>
                      <a:endParaRPr lang="en-US" sz="7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7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15</a:t>
                      </a:r>
                      <a:endParaRPr lang="en-US" sz="7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7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16</a:t>
                      </a:r>
                      <a:endParaRPr lang="en-US" sz="7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700" b="0" i="0" u="none" strike="noStrike" dirty="0">
                        <a:solidFill>
                          <a:schemeClr val="accent2"/>
                        </a:solidFill>
                        <a:latin typeface="Arial" pitchFamily="34" charset="0"/>
                        <a:cs typeface="Arial" pitchFamily="34" charset="0"/>
                      </a:endParaRP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r>
              <a:tr h="118963">
                <a:tc>
                  <a:txBody>
                    <a:bodyPr/>
                    <a:lstStyle/>
                    <a:p>
                      <a:pPr algn="l" fontAlgn="b"/>
                      <a:r>
                        <a:rPr lang="en-US" sz="700" b="0" i="0" u="none" strike="noStrike" dirty="0">
                          <a:solidFill>
                            <a:srgbClr val="002060"/>
                          </a:solidFill>
                          <a:effectLst/>
                          <a:latin typeface="Arial Mon" panose="020B0500000000000000" pitchFamily="34" charset="0"/>
                        </a:rPr>
                        <a:t>×</a:t>
                      </a:r>
                      <a:r>
                        <a:rPr lang="en-US" sz="700" b="0" i="0" u="none" strike="noStrike" dirty="0" err="1">
                          <a:solidFill>
                            <a:srgbClr val="002060"/>
                          </a:solidFill>
                          <a:effectLst/>
                          <a:latin typeface="Arial Mon" panose="020B0500000000000000" pitchFamily="34" charset="0"/>
                        </a:rPr>
                        <a:t>óëóóò</a:t>
                      </a:r>
                      <a:endParaRPr lang="en-US" sz="700" b="0" i="0" u="none" strike="noStrike" dirty="0">
                        <a:solidFill>
                          <a:srgbClr val="002060"/>
                        </a:solidFill>
                        <a:effectLst/>
                        <a:latin typeface="Arial Mon" panose="020B0500000000000000" pitchFamily="34" charset="0"/>
                      </a:endParaRPr>
                    </a:p>
                  </a:txBody>
                  <a:tcPr marL="9525" marR="9525" marT="9525" marB="0" anchor="b">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tc>
                  <a:txBody>
                    <a:bodyPr/>
                    <a:lstStyle/>
                    <a:p>
                      <a:pPr marL="0" marR="0" algn="r">
                        <a:spcBef>
                          <a:spcPts val="0"/>
                        </a:spcBef>
                        <a:spcAft>
                          <a:spcPts val="0"/>
                        </a:spcAft>
                      </a:pPr>
                      <a:r>
                        <a:rPr lang="en-US" sz="7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22</a:t>
                      </a:r>
                      <a:endParaRPr lang="en-US" sz="7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tc>
                  <a:txBody>
                    <a:bodyPr/>
                    <a:lstStyle/>
                    <a:p>
                      <a:pPr marL="0" marR="0" algn="r">
                        <a:spcBef>
                          <a:spcPts val="0"/>
                        </a:spcBef>
                        <a:spcAft>
                          <a:spcPts val="0"/>
                        </a:spcAft>
                      </a:pPr>
                      <a:r>
                        <a:rPr lang="en-US" sz="7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13</a:t>
                      </a:r>
                      <a:endParaRPr lang="en-US" sz="7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tc>
                  <a:txBody>
                    <a:bodyPr/>
                    <a:lstStyle/>
                    <a:p>
                      <a:pPr marL="0" marR="0" algn="r">
                        <a:spcBef>
                          <a:spcPts val="0"/>
                        </a:spcBef>
                        <a:spcAft>
                          <a:spcPts val="0"/>
                        </a:spcAft>
                      </a:pPr>
                      <a:r>
                        <a:rPr lang="en-US" sz="7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16</a:t>
                      </a:r>
                      <a:endParaRPr lang="en-US" sz="7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tc>
                  <a:txBody>
                    <a:bodyPr/>
                    <a:lstStyle/>
                    <a:p>
                      <a:pPr marL="0" marR="0" algn="r">
                        <a:spcBef>
                          <a:spcPts val="0"/>
                        </a:spcBef>
                        <a:spcAft>
                          <a:spcPts val="0"/>
                        </a:spcAft>
                      </a:pPr>
                      <a:r>
                        <a:rPr lang="en-US" sz="7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12</a:t>
                      </a:r>
                      <a:endParaRPr lang="en-US" sz="7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700" b="0" i="0" u="none" strike="noStrike" dirty="0">
                        <a:solidFill>
                          <a:schemeClr val="accent2"/>
                        </a:solidFill>
                        <a:latin typeface="Arial" pitchFamily="34" charset="0"/>
                        <a:cs typeface="Arial" pitchFamily="34" charset="0"/>
                      </a:endParaRP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tr>
              <a:tr h="118963">
                <a:tc>
                  <a:txBody>
                    <a:bodyPr/>
                    <a:lstStyle/>
                    <a:p>
                      <a:pPr algn="l" fontAlgn="b"/>
                      <a:r>
                        <a:rPr lang="en-US" sz="700" b="0" i="0" u="none" strike="noStrike" dirty="0" err="1">
                          <a:solidFill>
                            <a:srgbClr val="002060"/>
                          </a:solidFill>
                          <a:effectLst/>
                          <a:latin typeface="Arial Mon" panose="020B0500000000000000" pitchFamily="34" charset="0"/>
                        </a:rPr>
                        <a:t>Ýðäýíýìàíäàë</a:t>
                      </a:r>
                      <a:endParaRPr lang="en-US" sz="700" b="0" i="0" u="none" strike="noStrike" dirty="0">
                        <a:solidFill>
                          <a:srgbClr val="002060"/>
                        </a:solidFill>
                        <a:effectLst/>
                        <a:latin typeface="Arial Mon" panose="020B0500000000000000" pitchFamily="34" charset="0"/>
                      </a:endParaRPr>
                    </a:p>
                  </a:txBody>
                  <a:tcPr marL="9525" marR="9525" marT="9525" marB="0" anchor="b">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7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90</a:t>
                      </a:r>
                      <a:endParaRPr lang="en-US" sz="7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7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37</a:t>
                      </a:r>
                      <a:endParaRPr lang="en-US" sz="7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7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29</a:t>
                      </a:r>
                      <a:endParaRPr lang="en-US" sz="7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7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38</a:t>
                      </a:r>
                      <a:endParaRPr lang="en-US" sz="7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b="0" u="none" strike="noStrike" dirty="0" smtClean="0">
                          <a:solidFill>
                            <a:schemeClr val="accent2"/>
                          </a:solidFill>
                          <a:latin typeface="Arial" panose="020B0604020202020204" pitchFamily="34" charset="0"/>
                          <a:cs typeface="Arial" panose="020B0604020202020204" pitchFamily="34" charset="0"/>
                        </a:rPr>
                        <a:t>III</a:t>
                      </a:r>
                      <a:endParaRPr lang="en-US" sz="700" b="0" i="0" u="none" strike="noStrike" dirty="0" smtClean="0">
                        <a:solidFill>
                          <a:schemeClr val="accent2"/>
                        </a:solidFill>
                        <a:latin typeface="Arial" pitchFamily="34" charset="0"/>
                        <a:cs typeface="Arial" pitchFamily="34" charset="0"/>
                      </a:endParaRP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r>
              <a:tr h="110342">
                <a:tc>
                  <a:txBody>
                    <a:bodyPr/>
                    <a:lstStyle/>
                    <a:p>
                      <a:pPr marL="0" marR="0" algn="ctr">
                        <a:spcBef>
                          <a:spcPts val="0"/>
                        </a:spcBef>
                        <a:spcAft>
                          <a:spcPts val="0"/>
                        </a:spcAft>
                      </a:pPr>
                      <a:r>
                        <a:rPr lang="mn-MN" sz="700" b="0" dirty="0">
                          <a:solidFill>
                            <a:schemeClr val="bg1"/>
                          </a:solidFill>
                          <a:effectLst/>
                          <a:latin typeface="Arial" panose="020B0604020202020204" pitchFamily="34" charset="0"/>
                          <a:cs typeface="Arial" panose="020B0604020202020204" pitchFamily="34" charset="0"/>
                        </a:rPr>
                        <a:t>Дүн</a:t>
                      </a:r>
                      <a:endParaRPr lang="en-US" sz="700" b="0" dirty="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00B050"/>
                    </a:solidFill>
                  </a:tcPr>
                </a:tc>
                <a:tc>
                  <a:txBody>
                    <a:bodyPr/>
                    <a:lstStyle/>
                    <a:p>
                      <a:pPr marL="0" marR="0" algn="r">
                        <a:spcBef>
                          <a:spcPts val="0"/>
                        </a:spcBef>
                        <a:spcAft>
                          <a:spcPts val="0"/>
                        </a:spcAft>
                      </a:pPr>
                      <a:r>
                        <a:rPr lang="en-US" sz="700" b="0" dirty="0" smtClean="0">
                          <a:solidFill>
                            <a:schemeClr val="bg1"/>
                          </a:solidFill>
                          <a:effectLst/>
                          <a:latin typeface="Arial" panose="020B0604020202020204" pitchFamily="34" charset="0"/>
                          <a:ea typeface="Times New Roman"/>
                          <a:cs typeface="Arial" panose="020B0604020202020204" pitchFamily="34" charset="0"/>
                        </a:rPr>
                        <a:t>1951</a:t>
                      </a:r>
                      <a:endParaRPr lang="en-US" sz="700" b="0" dirty="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00B050"/>
                    </a:solidFill>
                  </a:tcPr>
                </a:tc>
                <a:tc>
                  <a:txBody>
                    <a:bodyPr/>
                    <a:lstStyle/>
                    <a:p>
                      <a:pPr marL="0" marR="0" algn="r">
                        <a:spcBef>
                          <a:spcPts val="0"/>
                        </a:spcBef>
                        <a:spcAft>
                          <a:spcPts val="0"/>
                        </a:spcAft>
                      </a:pPr>
                      <a:r>
                        <a:rPr lang="en-US" sz="700" b="0" dirty="0" smtClean="0">
                          <a:solidFill>
                            <a:schemeClr val="bg1"/>
                          </a:solidFill>
                          <a:effectLst/>
                          <a:latin typeface="Arial" panose="020B0604020202020204" pitchFamily="34" charset="0"/>
                          <a:ea typeface="Times New Roman"/>
                          <a:cs typeface="Arial" panose="020B0604020202020204" pitchFamily="34" charset="0"/>
                        </a:rPr>
                        <a:t>1890</a:t>
                      </a:r>
                      <a:endParaRPr lang="en-US" sz="700" b="0" dirty="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00B050"/>
                    </a:solidFill>
                  </a:tcPr>
                </a:tc>
                <a:tc>
                  <a:txBody>
                    <a:bodyPr/>
                    <a:lstStyle/>
                    <a:p>
                      <a:pPr marL="0" marR="0" algn="r">
                        <a:spcBef>
                          <a:spcPts val="0"/>
                        </a:spcBef>
                        <a:spcAft>
                          <a:spcPts val="0"/>
                        </a:spcAft>
                      </a:pPr>
                      <a:r>
                        <a:rPr lang="en-US" sz="700" b="0" dirty="0" smtClean="0">
                          <a:solidFill>
                            <a:schemeClr val="bg1"/>
                          </a:solidFill>
                          <a:effectLst/>
                          <a:latin typeface="Arial" panose="020B0604020202020204" pitchFamily="34" charset="0"/>
                          <a:ea typeface="Times New Roman"/>
                          <a:cs typeface="Arial" panose="020B0604020202020204" pitchFamily="34" charset="0"/>
                        </a:rPr>
                        <a:t>488</a:t>
                      </a:r>
                      <a:endParaRPr lang="en-US" sz="700" b="0" dirty="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00B050"/>
                    </a:solidFill>
                  </a:tcPr>
                </a:tc>
                <a:tc>
                  <a:txBody>
                    <a:bodyPr/>
                    <a:lstStyle/>
                    <a:p>
                      <a:pPr marL="0" marR="0" algn="r">
                        <a:spcBef>
                          <a:spcPts val="0"/>
                        </a:spcBef>
                        <a:spcAft>
                          <a:spcPts val="0"/>
                        </a:spcAft>
                      </a:pPr>
                      <a:r>
                        <a:rPr lang="en-US" sz="700" b="0" dirty="0" smtClean="0">
                          <a:solidFill>
                            <a:schemeClr val="bg1"/>
                          </a:solidFill>
                          <a:effectLst/>
                          <a:latin typeface="Arial" panose="020B0604020202020204" pitchFamily="34" charset="0"/>
                          <a:ea typeface="Times New Roman"/>
                          <a:cs typeface="Arial" panose="020B0604020202020204" pitchFamily="34" charset="0"/>
                        </a:rPr>
                        <a:t>449</a:t>
                      </a:r>
                      <a:endParaRPr lang="en-US" sz="700" b="0" dirty="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00B050"/>
                    </a:solidFill>
                  </a:tcPr>
                </a:tc>
                <a:tc>
                  <a:txBody>
                    <a:bodyPr/>
                    <a:lstStyle/>
                    <a:p>
                      <a:pPr marL="0" marR="0" algn="ctr">
                        <a:spcBef>
                          <a:spcPts val="0"/>
                        </a:spcBef>
                        <a:spcAft>
                          <a:spcPts val="0"/>
                        </a:spcAft>
                      </a:pPr>
                      <a:endParaRPr lang="en-US" sz="700" b="0" dirty="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00B050"/>
                    </a:solidFill>
                  </a:tcPr>
                </a:tc>
                <a:extLst>
                  <a:ext uri="{0D108BD9-81ED-4DB2-BD59-A6C34878D82A}">
                    <a16:rowId xmlns="" xmlns:a16="http://schemas.microsoft.com/office/drawing/2014/main" val="10017"/>
                  </a:ext>
                </a:extLst>
              </a:tr>
            </a:tbl>
          </a:graphicData>
        </a:graphic>
      </p:graphicFrame>
      <p:sp>
        <p:nvSpPr>
          <p:cNvPr id="13" name="Rectangle: Rounded Corners 12">
            <a:extLst>
              <a:ext uri="{FF2B5EF4-FFF2-40B4-BE49-F238E27FC236}">
                <a16:creationId xmlns="" xmlns:a16="http://schemas.microsoft.com/office/drawing/2014/main" id="{1DB94D58-A945-4457-8CE9-BC7552608960}"/>
              </a:ext>
            </a:extLst>
          </p:cNvPr>
          <p:cNvSpPr/>
          <p:nvPr/>
        </p:nvSpPr>
        <p:spPr>
          <a:xfrm>
            <a:off x="3242160" y="619292"/>
            <a:ext cx="444015" cy="233359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nvGrpSpPr>
          <p:cNvPr id="12" name="Group 11">
            <a:extLst>
              <a:ext uri="{FF2B5EF4-FFF2-40B4-BE49-F238E27FC236}">
                <a16:creationId xmlns="" xmlns:a16="http://schemas.microsoft.com/office/drawing/2014/main" id="{B82227CA-4092-42D9-AC1A-FBD222D4D9CC}"/>
              </a:ext>
            </a:extLst>
          </p:cNvPr>
          <p:cNvGrpSpPr/>
          <p:nvPr/>
        </p:nvGrpSpPr>
        <p:grpSpPr>
          <a:xfrm>
            <a:off x="359227" y="69171"/>
            <a:ext cx="4517294" cy="215444"/>
            <a:chOff x="359227" y="69171"/>
            <a:chExt cx="4517294" cy="215444"/>
          </a:xfrm>
        </p:grpSpPr>
        <p:cxnSp>
          <p:nvCxnSpPr>
            <p:cNvPr id="21" name="Straight Connector 20">
              <a:extLst>
                <a:ext uri="{FF2B5EF4-FFF2-40B4-BE49-F238E27FC236}">
                  <a16:creationId xmlns="" xmlns:a16="http://schemas.microsoft.com/office/drawing/2014/main" id="{23CF5780-53F8-4A5D-B6E8-77AD54CDAA40}"/>
                </a:ext>
              </a:extLst>
            </p:cNvPr>
            <p:cNvCxnSpPr>
              <a:cxnSpLocks/>
            </p:cNvCxnSpPr>
            <p:nvPr/>
          </p:nvCxnSpPr>
          <p:spPr>
            <a:xfrm flipH="1">
              <a:off x="359227" y="176893"/>
              <a:ext cx="3708000" cy="0"/>
            </a:xfrm>
            <a:prstGeom prst="line">
              <a:avLst/>
            </a:prstGeom>
            <a:ln>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 xmlns:a16="http://schemas.microsoft.com/office/drawing/2014/main" id="{33647DF3-D4E7-4FF2-BCA6-52BF5BE6C462}"/>
                </a:ext>
              </a:extLst>
            </p:cNvPr>
            <p:cNvSpPr txBox="1"/>
            <p:nvPr/>
          </p:nvSpPr>
          <p:spPr>
            <a:xfrm>
              <a:off x="4039673" y="69171"/>
              <a:ext cx="836848" cy="215444"/>
            </a:xfrm>
            <a:prstGeom prst="rect">
              <a:avLst/>
            </a:prstGeom>
            <a:noFill/>
          </p:spPr>
          <p:txBody>
            <a:bodyPr wrap="square" rtlCol="0">
              <a:spAutoFit/>
            </a:bodyPr>
            <a:lstStyle/>
            <a:p>
              <a:r>
                <a:rPr lang="mn-MN" sz="800" dirty="0">
                  <a:solidFill>
                    <a:srgbClr val="00B050"/>
                  </a:solidFill>
                  <a:latin typeface="Arial" panose="020B0604020202020204" pitchFamily="34" charset="0"/>
                  <a:cs typeface="Arial" panose="020B0604020202020204" pitchFamily="34" charset="0"/>
                </a:rPr>
                <a:t>ЭРҮҮЛ МЭНД</a:t>
              </a:r>
            </a:p>
          </p:txBody>
        </p:sp>
      </p:grpSp>
      <p:grpSp>
        <p:nvGrpSpPr>
          <p:cNvPr id="23" name="Group 22">
            <a:extLst>
              <a:ext uri="{FF2B5EF4-FFF2-40B4-BE49-F238E27FC236}">
                <a16:creationId xmlns="" xmlns:a16="http://schemas.microsoft.com/office/drawing/2014/main" id="{1D6AE4BD-0716-4FFE-AAD4-97ED8C646904}"/>
              </a:ext>
            </a:extLst>
          </p:cNvPr>
          <p:cNvGrpSpPr/>
          <p:nvPr/>
        </p:nvGrpSpPr>
        <p:grpSpPr>
          <a:xfrm>
            <a:off x="159171" y="3181417"/>
            <a:ext cx="4778477" cy="180000"/>
            <a:chOff x="159171" y="3181417"/>
            <a:chExt cx="4778477" cy="180000"/>
          </a:xfrm>
        </p:grpSpPr>
        <p:sp>
          <p:nvSpPr>
            <p:cNvPr id="24" name="Rectangle: Rounded Corners 23">
              <a:extLst>
                <a:ext uri="{FF2B5EF4-FFF2-40B4-BE49-F238E27FC236}">
                  <a16:creationId xmlns="" xmlns:a16="http://schemas.microsoft.com/office/drawing/2014/main" id="{44FF52D4-8EDC-4D46-9F85-8105CA0FDD3A}"/>
                </a:ext>
              </a:extLst>
            </p:cNvPr>
            <p:cNvSpPr/>
            <p:nvPr/>
          </p:nvSpPr>
          <p:spPr>
            <a:xfrm>
              <a:off x="4311361" y="3181417"/>
              <a:ext cx="360000" cy="180000"/>
            </a:xfrm>
            <a:prstGeom prst="roundRect">
              <a:avLst/>
            </a:prstGeom>
            <a:no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B050"/>
                  </a:solidFill>
                  <a:latin typeface="Arial" panose="020B0604020202020204" pitchFamily="34" charset="0"/>
                  <a:cs typeface="Arial" panose="020B0604020202020204" pitchFamily="34" charset="0"/>
                </a:rPr>
                <a:t>2</a:t>
              </a:r>
              <a:r>
                <a:rPr lang="mn-MN" sz="900" dirty="0">
                  <a:solidFill>
                    <a:srgbClr val="00B050"/>
                  </a:solidFill>
                  <a:latin typeface="Arial" panose="020B0604020202020204" pitchFamily="34" charset="0"/>
                  <a:cs typeface="Arial" panose="020B0604020202020204" pitchFamily="34" charset="0"/>
                </a:rPr>
                <a:t>8</a:t>
              </a:r>
            </a:p>
          </p:txBody>
        </p:sp>
        <p:cxnSp>
          <p:nvCxnSpPr>
            <p:cNvPr id="25" name="Straight Connector 24">
              <a:extLst>
                <a:ext uri="{FF2B5EF4-FFF2-40B4-BE49-F238E27FC236}">
                  <a16:creationId xmlns="" xmlns:a16="http://schemas.microsoft.com/office/drawing/2014/main" id="{16CE1384-7444-428A-983F-88F33625717A}"/>
                </a:ext>
              </a:extLst>
            </p:cNvPr>
            <p:cNvCxnSpPr>
              <a:cxnSpLocks/>
            </p:cNvCxnSpPr>
            <p:nvPr/>
          </p:nvCxnSpPr>
          <p:spPr>
            <a:xfrm flipV="1">
              <a:off x="159171" y="3271417"/>
              <a:ext cx="4140000"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 xmlns:a16="http://schemas.microsoft.com/office/drawing/2014/main" id="{4F31AAB0-89C3-4906-8306-58218F34BCD9}"/>
                </a:ext>
              </a:extLst>
            </p:cNvPr>
            <p:cNvCxnSpPr>
              <a:cxnSpLocks/>
            </p:cNvCxnSpPr>
            <p:nvPr/>
          </p:nvCxnSpPr>
          <p:spPr>
            <a:xfrm flipV="1">
              <a:off x="4685648" y="3271417"/>
              <a:ext cx="252000"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Tree>
    <p:extLst>
      <p:ext uri="{BB962C8B-B14F-4D97-AF65-F5344CB8AC3E}">
        <p14:creationId xmlns:p14="http://schemas.microsoft.com/office/powerpoint/2010/main" val="837044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A2D3006C-2E4D-4745-8397-4CD786FBD66F}"/>
              </a:ext>
            </a:extLst>
          </p:cNvPr>
          <p:cNvSpPr txBox="1"/>
          <p:nvPr/>
        </p:nvSpPr>
        <p:spPr>
          <a:xfrm>
            <a:off x="216121" y="917728"/>
            <a:ext cx="4700908" cy="1384995"/>
          </a:xfrm>
          <a:prstGeom prst="rect">
            <a:avLst/>
          </a:prstGeom>
          <a:noFill/>
        </p:spPr>
        <p:txBody>
          <a:bodyPr wrap="square" rtlCol="0">
            <a:spAutoFit/>
          </a:bodyPr>
          <a:lstStyle/>
          <a:p>
            <a:pPr algn="just"/>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Архангай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аймаг нь Монгол улсын </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төв хэсэгт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оршдог бөгөөд </a:t>
            </a:r>
            <a:r>
              <a:rPr lang="mn-MN" sz="12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19 </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сум</a:t>
            </a:r>
            <a:r>
              <a:rPr lang="mn-MN" sz="12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2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101 </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багтай</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ба урд талаараа </a:t>
            </a:r>
            <a:r>
              <a:rPr lang="mn-MN" sz="12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Өвөрхангай, Баянхонгор</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баруун талаараа </a:t>
            </a:r>
            <a:r>
              <a:rPr lang="mn-MN" sz="12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Завхан</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хойд талаараа </a:t>
            </a:r>
            <a:r>
              <a:rPr lang="mn-MN" sz="12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Хөвсгөл</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зүүн талаараа </a:t>
            </a:r>
            <a:r>
              <a:rPr lang="mn-MN" sz="12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Булган</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аймгуудтай тус тус хиллэн оршдог. </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Улаанбаатар</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хотоос </a:t>
            </a:r>
            <a:r>
              <a:rPr lang="mn-MN" sz="12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468</a:t>
            </a:r>
            <a:r>
              <a:rPr lang="mn-MN" sz="12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км</a:t>
            </a:r>
            <a:r>
              <a:rPr lang="mn-MN" sz="12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зайтай. </a:t>
            </a:r>
            <a:r>
              <a:rPr lang="mn-MN" sz="12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55.3 мянган </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кв.км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нутаг дэвсгэртэй.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Хүн амын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ихэнх</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хувийг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халхчууд</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эзэлдэг.</a:t>
            </a:r>
            <a:r>
              <a:rPr lang="mn-MN" sz="12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en-US"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201</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7</a:t>
            </a:r>
            <a:r>
              <a:rPr lang="en-US"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оны жилийн эцсийн байдлаар </a:t>
            </a:r>
            <a:r>
              <a:rPr lang="mn-MN" sz="12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94.9 </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хүн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амтай, үүнээс </a:t>
            </a:r>
            <a:r>
              <a:rPr lang="mn-MN" sz="12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33.4</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хувийг</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хүүхэд багачууд </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эзэлж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байна. </a:t>
            </a:r>
            <a:endParaRPr lang="en-US" sz="10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p:txBody>
      </p:sp>
      <p:sp>
        <p:nvSpPr>
          <p:cNvPr id="10" name="TextBox 9">
            <a:extLst>
              <a:ext uri="{FF2B5EF4-FFF2-40B4-BE49-F238E27FC236}">
                <a16:creationId xmlns="" xmlns:a16="http://schemas.microsoft.com/office/drawing/2014/main" id="{54E3EA3E-11B7-43AD-BD93-487D9AF1827F}"/>
              </a:ext>
            </a:extLst>
          </p:cNvPr>
          <p:cNvSpPr txBox="1"/>
          <p:nvPr/>
        </p:nvSpPr>
        <p:spPr>
          <a:xfrm>
            <a:off x="216121" y="2381198"/>
            <a:ext cx="4662588" cy="800219"/>
          </a:xfrm>
          <a:prstGeom prst="rect">
            <a:avLst/>
          </a:prstGeom>
          <a:noFill/>
        </p:spPr>
        <p:txBody>
          <a:bodyPr wrap="square" rtlCol="0">
            <a:spAutoFit/>
          </a:bodyPr>
          <a:lstStyle/>
          <a:p>
            <a:pPr algn="just"/>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Уур амьсгал</a:t>
            </a:r>
            <a:endParaRPr lang="en-US" sz="12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algn="just"/>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Байгаль цаг уурын хувьд эрс тэс эх газрын уур амьсгалтай,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өвөлдөө </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r>
              <a:rPr lang="mn-MN" sz="12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28-40</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градус хүртэл хүйтэрдэг, дулааны улиралд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халуун нь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28</a:t>
            </a:r>
            <a:r>
              <a:rPr lang="mn-MN" sz="12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-30</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градус,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салхины хурд </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5-15</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м/сек</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заримдаа </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34-45</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м/сек хүрдэг.</a:t>
            </a:r>
          </a:p>
        </p:txBody>
      </p:sp>
      <p:sp>
        <p:nvSpPr>
          <p:cNvPr id="11" name="TextBox 10">
            <a:extLst>
              <a:ext uri="{FF2B5EF4-FFF2-40B4-BE49-F238E27FC236}">
                <a16:creationId xmlns="" xmlns:a16="http://schemas.microsoft.com/office/drawing/2014/main" id="{04DA32C0-8426-4549-926B-4C91A2F792C2}"/>
              </a:ext>
            </a:extLst>
          </p:cNvPr>
          <p:cNvSpPr txBox="1"/>
          <p:nvPr/>
        </p:nvSpPr>
        <p:spPr>
          <a:xfrm>
            <a:off x="216121" y="276931"/>
            <a:ext cx="4700908" cy="707886"/>
          </a:xfrm>
          <a:prstGeom prst="rect">
            <a:avLst/>
          </a:prstGeom>
          <a:noFill/>
        </p:spPr>
        <p:txBody>
          <a:bodyPr wrap="square" rtlCol="0">
            <a:spAutoFit/>
          </a:bodyPr>
          <a:lstStyle/>
          <a:p>
            <a:pPr algn="just"/>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Ардын засгийн газрын </a:t>
            </a:r>
            <a:r>
              <a:rPr lang="mn-MN" sz="1000" dirty="0" smtClean="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1923</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оны </a:t>
            </a:r>
            <a:r>
              <a:rPr lang="mn-MN" sz="1000" dirty="0" smtClean="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10</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дугаар сарын </a:t>
            </a:r>
            <a:r>
              <a:rPr lang="mn-MN" sz="1000" dirty="0" smtClean="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19-</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ний өдрийн хурлын 39 дүгээр тогтоолоор аймгуудын нэрийг өөрчлөн </a:t>
            </a:r>
            <a:r>
              <a:rPr lang="mn-MN" sz="1000" dirty="0" smtClean="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Сайн ноён хан </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аймгийг </a:t>
            </a:r>
            <a:r>
              <a:rPr lang="mn-MN" sz="1000" dirty="0" smtClean="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Цэцэрлэг мандал уулын </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аймаг болгон өөрчилснөөр анхны </a:t>
            </a:r>
            <a:r>
              <a:rPr lang="mn-MN" sz="1000" dirty="0" smtClean="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4</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аймгийн нэг болон байгуулагдсан.</a:t>
            </a:r>
            <a:endParaRPr lang="en-US" sz="10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p:txBody>
      </p:sp>
      <p:grpSp>
        <p:nvGrpSpPr>
          <p:cNvPr id="3" name="Group 2">
            <a:extLst>
              <a:ext uri="{FF2B5EF4-FFF2-40B4-BE49-F238E27FC236}">
                <a16:creationId xmlns="" xmlns:a16="http://schemas.microsoft.com/office/drawing/2014/main" id="{6DA05852-6DE2-46BF-8510-417C8DD11220}"/>
              </a:ext>
            </a:extLst>
          </p:cNvPr>
          <p:cNvGrpSpPr/>
          <p:nvPr/>
        </p:nvGrpSpPr>
        <p:grpSpPr>
          <a:xfrm>
            <a:off x="359227" y="69655"/>
            <a:ext cx="4519482" cy="215444"/>
            <a:chOff x="359227" y="69655"/>
            <a:chExt cx="4519482" cy="215444"/>
          </a:xfrm>
        </p:grpSpPr>
        <p:cxnSp>
          <p:nvCxnSpPr>
            <p:cNvPr id="4" name="Straight Connector 3">
              <a:extLst>
                <a:ext uri="{FF2B5EF4-FFF2-40B4-BE49-F238E27FC236}">
                  <a16:creationId xmlns="" xmlns:a16="http://schemas.microsoft.com/office/drawing/2014/main" id="{3C4D6C66-4042-49C1-BDD8-50AC3BF273F4}"/>
                </a:ext>
              </a:extLst>
            </p:cNvPr>
            <p:cNvCxnSpPr>
              <a:cxnSpLocks/>
            </p:cNvCxnSpPr>
            <p:nvPr/>
          </p:nvCxnSpPr>
          <p:spPr>
            <a:xfrm flipH="1">
              <a:off x="359227" y="176893"/>
              <a:ext cx="270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 xmlns:a16="http://schemas.microsoft.com/office/drawing/2014/main" id="{98C6ECB6-45EC-493C-8C47-21AB21A72AEA}"/>
                </a:ext>
              </a:extLst>
            </p:cNvPr>
            <p:cNvSpPr txBox="1"/>
            <p:nvPr/>
          </p:nvSpPr>
          <p:spPr>
            <a:xfrm>
              <a:off x="3039744" y="69655"/>
              <a:ext cx="1838965" cy="215444"/>
            </a:xfrm>
            <a:prstGeom prst="rect">
              <a:avLst/>
            </a:prstGeom>
            <a:noFill/>
          </p:spPr>
          <p:txBody>
            <a:bodyPr wrap="none" rtlCol="0">
              <a:spAutoFit/>
            </a:bodyPr>
            <a:lstStyle/>
            <a:p>
              <a:r>
                <a:rPr lang="mn-MN" sz="800" dirty="0">
                  <a:solidFill>
                    <a:srgbClr val="002060"/>
                  </a:solidFill>
                  <a:latin typeface="Arial" panose="020B0604020202020204" pitchFamily="34" charset="0"/>
                  <a:cs typeface="Arial" panose="020B0604020202020204" pitchFamily="34" charset="0"/>
                </a:rPr>
                <a:t>АЙМГИЙН ЕРӨНХИЙ МЭДЭЭЛЭЛ</a:t>
              </a:r>
            </a:p>
          </p:txBody>
        </p:sp>
      </p:grpSp>
      <p:grpSp>
        <p:nvGrpSpPr>
          <p:cNvPr id="13" name="Group 12">
            <a:extLst>
              <a:ext uri="{FF2B5EF4-FFF2-40B4-BE49-F238E27FC236}">
                <a16:creationId xmlns="" xmlns:a16="http://schemas.microsoft.com/office/drawing/2014/main" id="{2FE64C1D-6AD6-4CB6-8542-07BC9E0B6E4E}"/>
              </a:ext>
            </a:extLst>
          </p:cNvPr>
          <p:cNvGrpSpPr/>
          <p:nvPr/>
        </p:nvGrpSpPr>
        <p:grpSpPr>
          <a:xfrm>
            <a:off x="159171" y="3181417"/>
            <a:ext cx="4778477" cy="180000"/>
            <a:chOff x="159171" y="3181417"/>
            <a:chExt cx="4778477" cy="180000"/>
          </a:xfrm>
        </p:grpSpPr>
        <p:sp>
          <p:nvSpPr>
            <p:cNvPr id="14" name="Rectangle: Rounded Corners 13">
              <a:extLst>
                <a:ext uri="{FF2B5EF4-FFF2-40B4-BE49-F238E27FC236}">
                  <a16:creationId xmlns="" xmlns:a16="http://schemas.microsoft.com/office/drawing/2014/main" id="{042D8BBF-9C05-41A8-B4B7-7D9D05C23FBF}"/>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2</a:t>
              </a:r>
              <a:endParaRPr lang="mn-MN" sz="900" dirty="0">
                <a:solidFill>
                  <a:srgbClr val="002060"/>
                </a:solidFill>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 xmlns:a16="http://schemas.microsoft.com/office/drawing/2014/main" id="{9A64E780-2EAA-40CA-9900-8DF3F5987BAF}"/>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CD52C29D-C679-479D-8E31-49FC6FAE6ED9}"/>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Tree>
    <p:extLst>
      <p:ext uri="{BB962C8B-B14F-4D97-AF65-F5344CB8AC3E}">
        <p14:creationId xmlns:p14="http://schemas.microsoft.com/office/powerpoint/2010/main" val="36687021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BC184B68-2C3A-49DF-BED7-8E0440CE0D06}"/>
              </a:ext>
            </a:extLst>
          </p:cNvPr>
          <p:cNvGrpSpPr/>
          <p:nvPr/>
        </p:nvGrpSpPr>
        <p:grpSpPr>
          <a:xfrm>
            <a:off x="359227" y="69171"/>
            <a:ext cx="4520758" cy="215444"/>
            <a:chOff x="359227" y="69171"/>
            <a:chExt cx="4520758" cy="215444"/>
          </a:xfrm>
        </p:grpSpPr>
        <p:cxnSp>
          <p:nvCxnSpPr>
            <p:cNvPr id="4" name="Straight Connector 3">
              <a:extLst>
                <a:ext uri="{FF2B5EF4-FFF2-40B4-BE49-F238E27FC236}">
                  <a16:creationId xmlns="" xmlns:a16="http://schemas.microsoft.com/office/drawing/2014/main" id="{3C4D6C66-4042-49C1-BDD8-50AC3BF273F4}"/>
                </a:ext>
              </a:extLst>
            </p:cNvPr>
            <p:cNvCxnSpPr>
              <a:cxnSpLocks/>
            </p:cNvCxnSpPr>
            <p:nvPr/>
          </p:nvCxnSpPr>
          <p:spPr>
            <a:xfrm flipH="1">
              <a:off x="359227" y="176893"/>
              <a:ext cx="2880000" cy="0"/>
            </a:xfrm>
            <a:prstGeom prst="line">
              <a:avLst/>
            </a:prstGeom>
            <a:ln>
              <a:solidFill>
                <a:schemeClr val="accent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 xmlns:a16="http://schemas.microsoft.com/office/drawing/2014/main" id="{98C6ECB6-45EC-493C-8C47-21AB21A72AEA}"/>
                </a:ext>
              </a:extLst>
            </p:cNvPr>
            <p:cNvSpPr txBox="1"/>
            <p:nvPr/>
          </p:nvSpPr>
          <p:spPr>
            <a:xfrm>
              <a:off x="3201718" y="69171"/>
              <a:ext cx="1678267" cy="215444"/>
            </a:xfrm>
            <a:prstGeom prst="rect">
              <a:avLst/>
            </a:prstGeom>
            <a:noFill/>
          </p:spPr>
          <p:txBody>
            <a:bodyPr wrap="square" rtlCol="0">
              <a:spAutoFit/>
            </a:bodyPr>
            <a:lstStyle/>
            <a:p>
              <a:r>
                <a:rPr lang="mn-MN" sz="800" dirty="0">
                  <a:solidFill>
                    <a:schemeClr val="accent2">
                      <a:lumMod val="75000"/>
                    </a:schemeClr>
                  </a:solidFill>
                  <a:latin typeface="Arial" panose="020B0604020202020204" pitchFamily="34" charset="0"/>
                  <a:cs typeface="Arial" panose="020B0604020202020204" pitchFamily="34" charset="0"/>
                </a:rPr>
                <a:t>НИЙГМИЙН ЗАРИМ ҮЗҮҮЛЭЛТ</a:t>
              </a:r>
            </a:p>
          </p:txBody>
        </p:sp>
      </p:grpSp>
      <p:sp>
        <p:nvSpPr>
          <p:cNvPr id="10" name="TextBox 9">
            <a:extLst>
              <a:ext uri="{FF2B5EF4-FFF2-40B4-BE49-F238E27FC236}">
                <a16:creationId xmlns="" xmlns:a16="http://schemas.microsoft.com/office/drawing/2014/main" id="{4BAD6027-B1DB-4710-B516-D21997F6FCC7}"/>
              </a:ext>
            </a:extLst>
          </p:cNvPr>
          <p:cNvSpPr txBox="1"/>
          <p:nvPr/>
        </p:nvSpPr>
        <p:spPr>
          <a:xfrm>
            <a:off x="359227" y="237122"/>
            <a:ext cx="2196435" cy="215444"/>
          </a:xfrm>
          <a:prstGeom prst="rect">
            <a:avLst/>
          </a:prstGeom>
          <a:noFill/>
        </p:spPr>
        <p:txBody>
          <a:bodyPr wrap="none" rtlCol="0">
            <a:spAutoFit/>
          </a:bodyPr>
          <a:lstStyle/>
          <a:p>
            <a:r>
              <a:rPr lang="mn-MN" sz="800" dirty="0">
                <a:solidFill>
                  <a:schemeClr val="accent2">
                    <a:lumMod val="75000"/>
                  </a:schemeClr>
                </a:solidFill>
                <a:latin typeface="Arial" panose="020B0604020202020204" pitchFamily="34" charset="0"/>
                <a:cs typeface="Arial" panose="020B0604020202020204" pitchFamily="34" charset="0"/>
              </a:rPr>
              <a:t>Нийгмийн зарим үзүүлэлт, 1995 – 2017 он</a:t>
            </a:r>
          </a:p>
        </p:txBody>
      </p:sp>
      <p:graphicFrame>
        <p:nvGraphicFramePr>
          <p:cNvPr id="11" name="Table 10">
            <a:extLst>
              <a:ext uri="{FF2B5EF4-FFF2-40B4-BE49-F238E27FC236}">
                <a16:creationId xmlns="" xmlns:a16="http://schemas.microsoft.com/office/drawing/2014/main" id="{7E372CFB-4FC3-4EB5-B421-15BC9D75B916}"/>
              </a:ext>
            </a:extLst>
          </p:cNvPr>
          <p:cNvGraphicFramePr>
            <a:graphicFrameLocks noGrp="1"/>
          </p:cNvGraphicFramePr>
          <p:nvPr>
            <p:extLst>
              <p:ext uri="{D42A27DB-BD31-4B8C-83A1-F6EECF244321}">
                <p14:modId xmlns:p14="http://schemas.microsoft.com/office/powerpoint/2010/main" val="2911221252"/>
              </p:ext>
            </p:extLst>
          </p:nvPr>
        </p:nvGraphicFramePr>
        <p:xfrm>
          <a:off x="118500" y="464893"/>
          <a:ext cx="4716000" cy="2628000"/>
        </p:xfrm>
        <a:graphic>
          <a:graphicData uri="http://schemas.openxmlformats.org/drawingml/2006/table">
            <a:tbl>
              <a:tblPr>
                <a:tableStyleId>{2D5ABB26-0587-4C30-8999-92F81FD0307C}</a:tableStyleId>
              </a:tblPr>
              <a:tblGrid>
                <a:gridCol w="1692000">
                  <a:extLst>
                    <a:ext uri="{9D8B030D-6E8A-4147-A177-3AD203B41FA5}">
                      <a16:colId xmlns="" xmlns:a16="http://schemas.microsoft.com/office/drawing/2014/main" val="20000"/>
                    </a:ext>
                  </a:extLst>
                </a:gridCol>
                <a:gridCol w="504000">
                  <a:extLst>
                    <a:ext uri="{9D8B030D-6E8A-4147-A177-3AD203B41FA5}">
                      <a16:colId xmlns="" xmlns:a16="http://schemas.microsoft.com/office/drawing/2014/main" val="20001"/>
                    </a:ext>
                  </a:extLst>
                </a:gridCol>
                <a:gridCol w="504000">
                  <a:extLst>
                    <a:ext uri="{9D8B030D-6E8A-4147-A177-3AD203B41FA5}">
                      <a16:colId xmlns="" xmlns:a16="http://schemas.microsoft.com/office/drawing/2014/main" val="20002"/>
                    </a:ext>
                  </a:extLst>
                </a:gridCol>
                <a:gridCol w="504000">
                  <a:extLst>
                    <a:ext uri="{9D8B030D-6E8A-4147-A177-3AD203B41FA5}">
                      <a16:colId xmlns="" xmlns:a16="http://schemas.microsoft.com/office/drawing/2014/main" val="20003"/>
                    </a:ext>
                  </a:extLst>
                </a:gridCol>
                <a:gridCol w="504000">
                  <a:extLst>
                    <a:ext uri="{9D8B030D-6E8A-4147-A177-3AD203B41FA5}">
                      <a16:colId xmlns="" xmlns:a16="http://schemas.microsoft.com/office/drawing/2014/main" val="20004"/>
                    </a:ext>
                  </a:extLst>
                </a:gridCol>
                <a:gridCol w="504000">
                  <a:extLst>
                    <a:ext uri="{9D8B030D-6E8A-4147-A177-3AD203B41FA5}">
                      <a16:colId xmlns="" xmlns:a16="http://schemas.microsoft.com/office/drawing/2014/main" val="4009151167"/>
                    </a:ext>
                  </a:extLst>
                </a:gridCol>
                <a:gridCol w="504000">
                  <a:extLst>
                    <a:ext uri="{9D8B030D-6E8A-4147-A177-3AD203B41FA5}">
                      <a16:colId xmlns="" xmlns:a16="http://schemas.microsoft.com/office/drawing/2014/main" val="1440420756"/>
                    </a:ext>
                  </a:extLst>
                </a:gridCol>
              </a:tblGrid>
              <a:tr h="252000">
                <a:tc>
                  <a:txBody>
                    <a:bodyPr/>
                    <a:lstStyle/>
                    <a:p>
                      <a:pPr algn="ctr" fontAlgn="ctr"/>
                      <a:r>
                        <a:rPr lang="mn-MN" sz="1000" b="0" u="none" strike="noStrike" dirty="0">
                          <a:solidFill>
                            <a:schemeClr val="bg1"/>
                          </a:solidFill>
                          <a:effectLst/>
                          <a:latin typeface="Arial" panose="020B0604020202020204" pitchFamily="34" charset="0"/>
                          <a:cs typeface="Arial" panose="020B0604020202020204" pitchFamily="34" charset="0"/>
                        </a:rPr>
                        <a:t>Үзүүлэлт</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2"/>
                    </a:solidFill>
                  </a:tcPr>
                </a:tc>
                <a:tc>
                  <a:txBody>
                    <a:bodyPr/>
                    <a:lstStyle/>
                    <a:p>
                      <a:pPr algn="ctr" rtl="0" fontAlgn="ctr"/>
                      <a:r>
                        <a:rPr lang="en-US" sz="1000" b="0" u="none" strike="noStrike" dirty="0">
                          <a:solidFill>
                            <a:schemeClr val="bg1"/>
                          </a:solidFill>
                          <a:effectLst/>
                          <a:latin typeface="Arial" panose="020B0604020202020204" pitchFamily="34" charset="0"/>
                          <a:cs typeface="Arial" panose="020B0604020202020204" pitchFamily="34" charset="0"/>
                        </a:rPr>
                        <a:t>1995</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2"/>
                    </a:solidFill>
                  </a:tcPr>
                </a:tc>
                <a:tc>
                  <a:txBody>
                    <a:bodyPr/>
                    <a:lstStyle/>
                    <a:p>
                      <a:pPr algn="ctr" rtl="0" fontAlgn="ctr"/>
                      <a:r>
                        <a:rPr lang="en-US" sz="1000" b="0" u="none" strike="noStrike" dirty="0">
                          <a:solidFill>
                            <a:schemeClr val="bg1"/>
                          </a:solidFill>
                          <a:effectLst/>
                          <a:latin typeface="Arial" panose="020B0604020202020204" pitchFamily="34" charset="0"/>
                          <a:cs typeface="Arial" panose="020B0604020202020204" pitchFamily="34" charset="0"/>
                        </a:rPr>
                        <a:t>2000</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2"/>
                    </a:solidFill>
                  </a:tcPr>
                </a:tc>
                <a:tc>
                  <a:txBody>
                    <a:bodyPr/>
                    <a:lstStyle/>
                    <a:p>
                      <a:pPr algn="ctr" rtl="0" fontAlgn="ctr"/>
                      <a:r>
                        <a:rPr lang="en-US" sz="1000" b="0" u="none" strike="noStrike" dirty="0">
                          <a:solidFill>
                            <a:schemeClr val="bg1"/>
                          </a:solidFill>
                          <a:effectLst/>
                          <a:latin typeface="Arial" panose="020B0604020202020204" pitchFamily="34" charset="0"/>
                          <a:cs typeface="Arial" panose="020B0604020202020204" pitchFamily="34" charset="0"/>
                        </a:rPr>
                        <a:t>2005</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2"/>
                    </a:solidFill>
                  </a:tcPr>
                </a:tc>
                <a:tc>
                  <a:txBody>
                    <a:bodyPr/>
                    <a:lstStyle/>
                    <a:p>
                      <a:pPr algn="ctr" rtl="0" fontAlgn="ctr"/>
                      <a:r>
                        <a:rPr lang="en-US" sz="1000" b="0" u="none" strike="noStrike" dirty="0">
                          <a:solidFill>
                            <a:schemeClr val="bg1"/>
                          </a:solidFill>
                          <a:effectLst/>
                          <a:latin typeface="Arial" panose="020B0604020202020204" pitchFamily="34" charset="0"/>
                          <a:cs typeface="Arial" panose="020B0604020202020204" pitchFamily="34" charset="0"/>
                        </a:rPr>
                        <a:t>2010</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2"/>
                    </a:solidFill>
                  </a:tcPr>
                </a:tc>
                <a:tc>
                  <a:txBody>
                    <a:bodyPr/>
                    <a:lstStyle/>
                    <a:p>
                      <a:pPr algn="ctr" rtl="0" fontAlgn="ctr"/>
                      <a:r>
                        <a:rPr lang="en-US" sz="1000" b="0" u="none" strike="noStrike" dirty="0">
                          <a:solidFill>
                            <a:schemeClr val="bg1"/>
                          </a:solidFill>
                          <a:effectLst/>
                          <a:latin typeface="Arial" panose="020B0604020202020204" pitchFamily="34" charset="0"/>
                          <a:cs typeface="Arial" panose="020B0604020202020204" pitchFamily="34" charset="0"/>
                        </a:rPr>
                        <a:t>2015</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2"/>
                    </a:solidFill>
                  </a:tcPr>
                </a:tc>
                <a:tc>
                  <a:txBody>
                    <a:bodyPr/>
                    <a:lstStyle/>
                    <a:p>
                      <a:pPr algn="ctr" rtl="0" fontAlgn="ctr"/>
                      <a:r>
                        <a:rPr lang="en-US" sz="1000" b="0" u="none" strike="noStrike" dirty="0">
                          <a:solidFill>
                            <a:schemeClr val="bg1"/>
                          </a:solidFill>
                          <a:effectLst/>
                          <a:latin typeface="Arial" panose="020B0604020202020204" pitchFamily="34" charset="0"/>
                          <a:cs typeface="Arial" panose="020B0604020202020204" pitchFamily="34" charset="0"/>
                        </a:rPr>
                        <a:t>2017</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2"/>
                    </a:solidFill>
                  </a:tcPr>
                </a:tc>
                <a:extLst>
                  <a:ext uri="{0D108BD9-81ED-4DB2-BD59-A6C34878D82A}">
                    <a16:rowId xmlns="" xmlns:a16="http://schemas.microsoft.com/office/drawing/2014/main" val="10000"/>
                  </a:ext>
                </a:extLst>
              </a:tr>
              <a:tr h="252000">
                <a:tc>
                  <a:txBody>
                    <a:bodyPr/>
                    <a:lstStyle/>
                    <a:p>
                      <a:pPr algn="l" rtl="0" fontAlgn="ctr"/>
                      <a:r>
                        <a:rPr lang="mn-MN" sz="900" b="0" u="none" strike="noStrike" dirty="0">
                          <a:solidFill>
                            <a:schemeClr val="accent2">
                              <a:lumMod val="75000"/>
                            </a:schemeClr>
                          </a:solidFill>
                          <a:effectLst/>
                          <a:latin typeface="Arial" panose="020B0604020202020204" pitchFamily="34" charset="0"/>
                          <a:cs typeface="Arial" panose="020B0604020202020204" pitchFamily="34" charset="0"/>
                        </a:rPr>
                        <a:t>Төрөлт</a:t>
                      </a:r>
                      <a:endParaRPr lang="mn-MN"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en-US" sz="900" b="0" u="none" strike="noStrike" dirty="0" smtClean="0">
                          <a:solidFill>
                            <a:schemeClr val="accent2">
                              <a:lumMod val="75000"/>
                            </a:schemeClr>
                          </a:solidFill>
                          <a:effectLst/>
                          <a:latin typeface="Arial" panose="020B0604020202020204" pitchFamily="34" charset="0"/>
                          <a:cs typeface="Arial" panose="020B0604020202020204" pitchFamily="34" charset="0"/>
                        </a:rPr>
                        <a:t>2526</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en-US" sz="900" b="0" u="none" strike="noStrike" dirty="0" smtClean="0">
                          <a:solidFill>
                            <a:schemeClr val="accent2">
                              <a:lumMod val="75000"/>
                            </a:schemeClr>
                          </a:solidFill>
                          <a:effectLst/>
                          <a:latin typeface="Arial" panose="020B0604020202020204" pitchFamily="34" charset="0"/>
                          <a:cs typeface="Arial" panose="020B0604020202020204" pitchFamily="34" charset="0"/>
                        </a:rPr>
                        <a:t>2288</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en-US" sz="900" b="0" u="none" strike="noStrike" dirty="0" smtClean="0">
                          <a:solidFill>
                            <a:schemeClr val="accent2">
                              <a:lumMod val="75000"/>
                            </a:schemeClr>
                          </a:solidFill>
                          <a:effectLst/>
                          <a:latin typeface="Arial" panose="020B0604020202020204" pitchFamily="34" charset="0"/>
                          <a:cs typeface="Arial" panose="020B0604020202020204" pitchFamily="34" charset="0"/>
                        </a:rPr>
                        <a:t>1653</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en-US" sz="900" b="0" u="none" strike="noStrike" dirty="0" smtClean="0">
                          <a:solidFill>
                            <a:schemeClr val="accent2">
                              <a:lumMod val="75000"/>
                            </a:schemeClr>
                          </a:solidFill>
                          <a:effectLst/>
                          <a:latin typeface="Arial" panose="020B0604020202020204" pitchFamily="34" charset="0"/>
                          <a:cs typeface="Arial" panose="020B0604020202020204" pitchFamily="34" charset="0"/>
                        </a:rPr>
                        <a:t>2029</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en-US" sz="900" b="0" u="none" strike="noStrike" dirty="0" smtClean="0">
                          <a:solidFill>
                            <a:schemeClr val="accent2">
                              <a:lumMod val="75000"/>
                            </a:schemeClr>
                          </a:solidFill>
                          <a:effectLst/>
                          <a:latin typeface="Arial" panose="020B0604020202020204" pitchFamily="34" charset="0"/>
                          <a:cs typeface="Arial" panose="020B0604020202020204" pitchFamily="34" charset="0"/>
                        </a:rPr>
                        <a:t>2150</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en-US" sz="900" b="0" u="none" strike="noStrike" dirty="0" smtClean="0">
                          <a:solidFill>
                            <a:schemeClr val="accent2">
                              <a:lumMod val="75000"/>
                            </a:schemeClr>
                          </a:solidFill>
                          <a:effectLst/>
                          <a:latin typeface="Arial" panose="020B0604020202020204" pitchFamily="34" charset="0"/>
                          <a:cs typeface="Arial" panose="020B0604020202020204" pitchFamily="34" charset="0"/>
                        </a:rPr>
                        <a:t>2022</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extLst>
                  <a:ext uri="{0D108BD9-81ED-4DB2-BD59-A6C34878D82A}">
                    <a16:rowId xmlns="" xmlns:a16="http://schemas.microsoft.com/office/drawing/2014/main" val="10001"/>
                  </a:ext>
                </a:extLst>
              </a:tr>
              <a:tr h="252000">
                <a:tc>
                  <a:txBody>
                    <a:bodyPr/>
                    <a:lstStyle/>
                    <a:p>
                      <a:pPr lvl="1" algn="l" rtl="0" fontAlgn="ctr"/>
                      <a:r>
                        <a:rPr lang="mn-MN" sz="900" b="0" i="0" u="none" strike="noStrike" dirty="0">
                          <a:solidFill>
                            <a:schemeClr val="accent2">
                              <a:lumMod val="75000"/>
                            </a:schemeClr>
                          </a:solidFill>
                          <a:effectLst/>
                          <a:latin typeface="Arial" panose="020B0604020202020204" pitchFamily="34" charset="0"/>
                          <a:cs typeface="Arial" panose="020B0604020202020204" pitchFamily="34" charset="0"/>
                        </a:rPr>
                        <a:t>Эмэгтэй</a:t>
                      </a:r>
                    </a:p>
                  </a:txBody>
                  <a:tcPr marL="9525" marR="9525" marT="9525" marB="0" anchor="ctr">
                    <a:solidFill>
                      <a:schemeClr val="accent2">
                        <a:lumMod val="20000"/>
                        <a:lumOff val="80000"/>
                      </a:schemeClr>
                    </a:solidFill>
                  </a:tcPr>
                </a:tc>
                <a:tc>
                  <a:txBody>
                    <a:bodyPr/>
                    <a:lstStyle/>
                    <a:p>
                      <a:pPr algn="r" rtl="0" fontAlgn="ctr"/>
                      <a:r>
                        <a:rPr lang="en-US"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1239</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r" rtl="0" fontAlgn="ctr"/>
                      <a:r>
                        <a:rPr lang="en-US"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1084</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r" rtl="0" fontAlgn="ctr"/>
                      <a:r>
                        <a:rPr lang="en-US"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762</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r" rtl="0" fontAlgn="ctr"/>
                      <a:r>
                        <a:rPr lang="en-US"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1000</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r" rtl="0" fontAlgn="ctr"/>
                      <a:r>
                        <a:rPr lang="en-US"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978</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r" rtl="0" fontAlgn="ctr"/>
                      <a:r>
                        <a:rPr lang="en-US"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982</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extLst>
                  <a:ext uri="{0D108BD9-81ED-4DB2-BD59-A6C34878D82A}">
                    <a16:rowId xmlns="" xmlns:a16="http://schemas.microsoft.com/office/drawing/2014/main" val="1638918048"/>
                  </a:ext>
                </a:extLst>
              </a:tr>
              <a:tr h="252000">
                <a:tc>
                  <a:txBody>
                    <a:bodyPr/>
                    <a:lstStyle/>
                    <a:p>
                      <a:pPr algn="l" rtl="0" fontAlgn="ctr"/>
                      <a:r>
                        <a:rPr lang="mn-MN" sz="900" b="0" u="none" strike="noStrike" dirty="0">
                          <a:solidFill>
                            <a:schemeClr val="accent2">
                              <a:lumMod val="75000"/>
                            </a:schemeClr>
                          </a:solidFill>
                          <a:effectLst/>
                          <a:latin typeface="Arial" panose="020B0604020202020204" pitchFamily="34" charset="0"/>
                          <a:cs typeface="Arial" panose="020B0604020202020204" pitchFamily="34" charset="0"/>
                        </a:rPr>
                        <a:t>Нас баралт</a:t>
                      </a:r>
                      <a:endParaRPr lang="mn-MN"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en-US" sz="900" b="0" u="none" strike="noStrike" dirty="0" smtClean="0">
                          <a:solidFill>
                            <a:schemeClr val="accent2">
                              <a:lumMod val="75000"/>
                            </a:schemeClr>
                          </a:solidFill>
                          <a:effectLst/>
                          <a:latin typeface="Arial" panose="020B0604020202020204" pitchFamily="34" charset="0"/>
                          <a:cs typeface="Arial" panose="020B0604020202020204" pitchFamily="34" charset="0"/>
                        </a:rPr>
                        <a:t>628</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en-US" sz="900" b="0" u="none" strike="noStrike" dirty="0" smtClean="0">
                          <a:solidFill>
                            <a:schemeClr val="accent2">
                              <a:lumMod val="75000"/>
                            </a:schemeClr>
                          </a:solidFill>
                          <a:effectLst/>
                          <a:latin typeface="Arial" panose="020B0604020202020204" pitchFamily="34" charset="0"/>
                          <a:cs typeface="Arial" panose="020B0604020202020204" pitchFamily="34" charset="0"/>
                        </a:rPr>
                        <a:t>478</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en-US" sz="900" b="0" u="none" strike="noStrike" dirty="0" smtClean="0">
                          <a:solidFill>
                            <a:schemeClr val="accent2">
                              <a:lumMod val="75000"/>
                            </a:schemeClr>
                          </a:solidFill>
                          <a:effectLst/>
                          <a:latin typeface="Arial" panose="020B0604020202020204" pitchFamily="34" charset="0"/>
                          <a:cs typeface="Arial" panose="020B0604020202020204" pitchFamily="34" charset="0"/>
                        </a:rPr>
                        <a:t>584</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en-US" sz="900" b="0" u="none" strike="noStrike" dirty="0" smtClean="0">
                          <a:solidFill>
                            <a:schemeClr val="accent2">
                              <a:lumMod val="75000"/>
                            </a:schemeClr>
                          </a:solidFill>
                          <a:effectLst/>
                          <a:latin typeface="Arial" panose="020B0604020202020204" pitchFamily="34" charset="0"/>
                          <a:cs typeface="Arial" panose="020B0604020202020204" pitchFamily="34" charset="0"/>
                        </a:rPr>
                        <a:t>671</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en-US" sz="900" b="0" u="none" strike="noStrike" dirty="0" smtClean="0">
                          <a:solidFill>
                            <a:schemeClr val="accent2">
                              <a:lumMod val="75000"/>
                            </a:schemeClr>
                          </a:solidFill>
                          <a:effectLst/>
                          <a:latin typeface="Arial" panose="020B0604020202020204" pitchFamily="34" charset="0"/>
                          <a:cs typeface="Arial" panose="020B0604020202020204" pitchFamily="34" charset="0"/>
                        </a:rPr>
                        <a:t>633</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en-US" sz="900" b="0" u="none" strike="noStrike" dirty="0" smtClean="0">
                          <a:solidFill>
                            <a:schemeClr val="accent2">
                              <a:lumMod val="75000"/>
                            </a:schemeClr>
                          </a:solidFill>
                          <a:effectLst/>
                          <a:latin typeface="Arial" panose="020B0604020202020204" pitchFamily="34" charset="0"/>
                          <a:cs typeface="Arial" panose="020B0604020202020204" pitchFamily="34" charset="0"/>
                        </a:rPr>
                        <a:t>539</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extLst>
                  <a:ext uri="{0D108BD9-81ED-4DB2-BD59-A6C34878D82A}">
                    <a16:rowId xmlns="" xmlns:a16="http://schemas.microsoft.com/office/drawing/2014/main" val="10002"/>
                  </a:ext>
                </a:extLst>
              </a:tr>
              <a:tr h="252000">
                <a:tc>
                  <a:txBody>
                    <a:bodyPr/>
                    <a:lstStyle/>
                    <a:p>
                      <a:pPr algn="l" rtl="0" fontAlgn="ctr"/>
                      <a:r>
                        <a:rPr lang="mn-MN" sz="900" b="0" u="none" strike="noStrike" dirty="0">
                          <a:solidFill>
                            <a:schemeClr val="accent2">
                              <a:lumMod val="75000"/>
                            </a:schemeClr>
                          </a:solidFill>
                          <a:effectLst/>
                          <a:latin typeface="Arial" panose="020B0604020202020204" pitchFamily="34" charset="0"/>
                          <a:cs typeface="Arial" panose="020B0604020202020204" pitchFamily="34" charset="0"/>
                        </a:rPr>
                        <a:t>Дундаж наслалт</a:t>
                      </a:r>
                      <a:endParaRPr lang="mn-MN"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r" rtl="0" fontAlgn="ctr"/>
                      <a:r>
                        <a:rPr lang="en-US" sz="900" b="0" u="none" strike="noStrike" dirty="0">
                          <a:solidFill>
                            <a:schemeClr val="accent2">
                              <a:lumMod val="75000"/>
                            </a:schemeClr>
                          </a:solidFill>
                          <a:effectLst/>
                          <a:latin typeface="Arial" panose="020B0604020202020204" pitchFamily="34" charset="0"/>
                          <a:cs typeface="Arial" panose="020B0604020202020204" pitchFamily="34" charset="0"/>
                        </a:rPr>
                        <a:t>63.1</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r" rtl="0" fontAlgn="ctr"/>
                      <a:r>
                        <a:rPr lang="en-US" sz="900" b="0" u="none" strike="noStrike" dirty="0">
                          <a:solidFill>
                            <a:schemeClr val="accent2">
                              <a:lumMod val="75000"/>
                            </a:schemeClr>
                          </a:solidFill>
                          <a:effectLst/>
                          <a:latin typeface="Arial" panose="020B0604020202020204" pitchFamily="34" charset="0"/>
                          <a:cs typeface="Arial" panose="020B0604020202020204" pitchFamily="34" charset="0"/>
                        </a:rPr>
                        <a:t>65.0</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r" rtl="0" fontAlgn="ctr"/>
                      <a:r>
                        <a:rPr lang="en-US" sz="900" b="0" u="none" strike="noStrike" dirty="0">
                          <a:solidFill>
                            <a:schemeClr val="accent2">
                              <a:lumMod val="75000"/>
                            </a:schemeClr>
                          </a:solidFill>
                          <a:effectLst/>
                          <a:latin typeface="Arial" panose="020B0604020202020204" pitchFamily="34" charset="0"/>
                          <a:cs typeface="Arial" panose="020B0604020202020204" pitchFamily="34" charset="0"/>
                        </a:rPr>
                        <a:t>66.</a:t>
                      </a:r>
                      <a:r>
                        <a:rPr lang="mn-MN" sz="900" b="0" u="none" strike="noStrike" dirty="0">
                          <a:solidFill>
                            <a:schemeClr val="accent2">
                              <a:lumMod val="75000"/>
                            </a:schemeClr>
                          </a:solidFill>
                          <a:effectLst/>
                          <a:latin typeface="Arial" panose="020B0604020202020204" pitchFamily="34" charset="0"/>
                          <a:cs typeface="Arial" panose="020B0604020202020204" pitchFamily="34" charset="0"/>
                        </a:rPr>
                        <a:t>2</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r" rtl="0" fontAlgn="ctr"/>
                      <a:r>
                        <a:rPr lang="en-US" sz="900" b="0" u="none" strike="noStrike" dirty="0">
                          <a:solidFill>
                            <a:schemeClr val="accent2">
                              <a:lumMod val="75000"/>
                            </a:schemeClr>
                          </a:solidFill>
                          <a:effectLst/>
                          <a:latin typeface="Arial" panose="020B0604020202020204" pitchFamily="34" charset="0"/>
                          <a:cs typeface="Arial" panose="020B0604020202020204" pitchFamily="34" charset="0"/>
                        </a:rPr>
                        <a:t>68.5</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r" rtl="0" fontAlgn="ctr"/>
                      <a:r>
                        <a:rPr lang="en-US" sz="900" b="0" u="none" strike="noStrike" dirty="0">
                          <a:solidFill>
                            <a:schemeClr val="accent2">
                              <a:lumMod val="75000"/>
                            </a:schemeClr>
                          </a:solidFill>
                          <a:effectLst/>
                          <a:latin typeface="Arial" panose="020B0604020202020204" pitchFamily="34" charset="0"/>
                          <a:cs typeface="Arial" panose="020B0604020202020204" pitchFamily="34" charset="0"/>
                        </a:rPr>
                        <a:t>72.0</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r" rtl="0" fontAlgn="ctr"/>
                      <a:r>
                        <a:rPr lang="en-US" sz="900" b="0" u="none" strike="noStrike" dirty="0">
                          <a:solidFill>
                            <a:schemeClr val="accent2">
                              <a:lumMod val="75000"/>
                            </a:schemeClr>
                          </a:solidFill>
                          <a:effectLst/>
                          <a:latin typeface="Arial" panose="020B0604020202020204" pitchFamily="34" charset="0"/>
                          <a:cs typeface="Arial" panose="020B0604020202020204" pitchFamily="34" charset="0"/>
                        </a:rPr>
                        <a:t>71.</a:t>
                      </a:r>
                      <a:r>
                        <a:rPr lang="mn-MN" sz="900" b="0" u="none" strike="noStrike" dirty="0">
                          <a:solidFill>
                            <a:schemeClr val="accent2">
                              <a:lumMod val="75000"/>
                            </a:schemeClr>
                          </a:solidFill>
                          <a:effectLst/>
                          <a:latin typeface="Arial" panose="020B0604020202020204" pitchFamily="34" charset="0"/>
                          <a:cs typeface="Arial" panose="020B0604020202020204" pitchFamily="34" charset="0"/>
                        </a:rPr>
                        <a:t>9</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extLst>
                  <a:ext uri="{0D108BD9-81ED-4DB2-BD59-A6C34878D82A}">
                    <a16:rowId xmlns="" xmlns:a16="http://schemas.microsoft.com/office/drawing/2014/main" val="10003"/>
                  </a:ext>
                </a:extLst>
              </a:tr>
              <a:tr h="252000">
                <a:tc>
                  <a:txBody>
                    <a:bodyPr/>
                    <a:lstStyle/>
                    <a:p>
                      <a:pPr algn="l" rtl="0" fontAlgn="ctr"/>
                      <a:r>
                        <a:rPr lang="mn-MN" sz="900" b="0" u="none" strike="noStrike" dirty="0">
                          <a:solidFill>
                            <a:schemeClr val="accent2">
                              <a:lumMod val="75000"/>
                            </a:schemeClr>
                          </a:solidFill>
                          <a:effectLst/>
                          <a:latin typeface="Arial" panose="020B0604020202020204" pitchFamily="34" charset="0"/>
                          <a:cs typeface="Arial" panose="020B0604020202020204" pitchFamily="34" charset="0"/>
                        </a:rPr>
                        <a:t>Бүтэн өнчин хүүхдийн тоо</a:t>
                      </a:r>
                      <a:endParaRPr lang="mn-MN"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en-US" sz="900" b="0" u="none" strike="noStrike" dirty="0" smtClean="0">
                          <a:solidFill>
                            <a:schemeClr val="accent2">
                              <a:lumMod val="75000"/>
                            </a:schemeClr>
                          </a:solidFill>
                          <a:effectLst/>
                          <a:latin typeface="Arial" panose="020B0604020202020204" pitchFamily="34" charset="0"/>
                          <a:cs typeface="Arial" panose="020B0604020202020204" pitchFamily="34" charset="0"/>
                        </a:rPr>
                        <a:t>246</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en-US" sz="900" b="0" u="none" strike="noStrike" dirty="0" smtClean="0">
                          <a:solidFill>
                            <a:schemeClr val="accent2">
                              <a:lumMod val="75000"/>
                            </a:schemeClr>
                          </a:solidFill>
                          <a:effectLst/>
                          <a:latin typeface="Arial" panose="020B0604020202020204" pitchFamily="34" charset="0"/>
                          <a:cs typeface="Arial" panose="020B0604020202020204" pitchFamily="34" charset="0"/>
                        </a:rPr>
                        <a:t>180</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en-US" sz="900" b="0" u="none" strike="noStrike" dirty="0" smtClean="0">
                          <a:solidFill>
                            <a:schemeClr val="accent2">
                              <a:lumMod val="75000"/>
                            </a:schemeClr>
                          </a:solidFill>
                          <a:effectLst/>
                          <a:latin typeface="Arial" panose="020B0604020202020204" pitchFamily="34" charset="0"/>
                          <a:cs typeface="Arial" panose="020B0604020202020204" pitchFamily="34" charset="0"/>
                        </a:rPr>
                        <a:t>206</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en-US" sz="900" b="0" u="none" strike="noStrike" dirty="0" smtClean="0">
                          <a:solidFill>
                            <a:schemeClr val="accent2">
                              <a:lumMod val="75000"/>
                            </a:schemeClr>
                          </a:solidFill>
                          <a:effectLst/>
                          <a:latin typeface="Arial" panose="020B0604020202020204" pitchFamily="34" charset="0"/>
                          <a:cs typeface="Arial" panose="020B0604020202020204" pitchFamily="34" charset="0"/>
                        </a:rPr>
                        <a:t>171</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en-US" sz="900" b="0" u="none" strike="noStrike" dirty="0" smtClean="0">
                          <a:solidFill>
                            <a:schemeClr val="accent2">
                              <a:lumMod val="75000"/>
                            </a:schemeClr>
                          </a:solidFill>
                          <a:effectLst/>
                          <a:latin typeface="Arial" panose="020B0604020202020204" pitchFamily="34" charset="0"/>
                          <a:cs typeface="Arial" panose="020B0604020202020204" pitchFamily="34" charset="0"/>
                        </a:rPr>
                        <a:t>127</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en-US" sz="900" b="0" u="none" strike="noStrike" dirty="0" smtClean="0">
                          <a:solidFill>
                            <a:schemeClr val="accent2">
                              <a:lumMod val="75000"/>
                            </a:schemeClr>
                          </a:solidFill>
                          <a:effectLst/>
                          <a:latin typeface="Arial" panose="020B0604020202020204" pitchFamily="34" charset="0"/>
                          <a:cs typeface="Arial" panose="020B0604020202020204" pitchFamily="34" charset="0"/>
                        </a:rPr>
                        <a:t>116</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extLst>
                  <a:ext uri="{0D108BD9-81ED-4DB2-BD59-A6C34878D82A}">
                    <a16:rowId xmlns="" xmlns:a16="http://schemas.microsoft.com/office/drawing/2014/main" val="10004"/>
                  </a:ext>
                </a:extLst>
              </a:tr>
              <a:tr h="252000">
                <a:tc>
                  <a:txBody>
                    <a:bodyPr/>
                    <a:lstStyle/>
                    <a:p>
                      <a:pPr algn="l" rtl="0" fontAlgn="ctr"/>
                      <a:r>
                        <a:rPr lang="mn-MN" sz="900" b="0" u="none" strike="noStrike" dirty="0">
                          <a:solidFill>
                            <a:schemeClr val="accent2">
                              <a:lumMod val="75000"/>
                            </a:schemeClr>
                          </a:solidFill>
                          <a:effectLst/>
                          <a:latin typeface="Arial" panose="020B0604020202020204" pitchFamily="34" charset="0"/>
                          <a:cs typeface="Arial" panose="020B0604020202020204" pitchFamily="34" charset="0"/>
                        </a:rPr>
                        <a:t>Хагас өнчин хүүхдийн тоо</a:t>
                      </a:r>
                      <a:endParaRPr lang="mn-MN"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r" rtl="0" fontAlgn="ctr"/>
                      <a:r>
                        <a:rPr lang="en-US" sz="900" b="0" u="none" strike="noStrike" dirty="0" smtClean="0">
                          <a:solidFill>
                            <a:schemeClr val="accent2">
                              <a:lumMod val="75000"/>
                            </a:schemeClr>
                          </a:solidFill>
                          <a:effectLst/>
                          <a:latin typeface="Arial" panose="020B0604020202020204" pitchFamily="34" charset="0"/>
                          <a:cs typeface="Arial" panose="020B0604020202020204" pitchFamily="34" charset="0"/>
                        </a:rPr>
                        <a:t>485</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r" rtl="0" fontAlgn="ctr"/>
                      <a:r>
                        <a:rPr lang="en-US" sz="900" b="0" u="none" strike="noStrike" dirty="0" smtClean="0">
                          <a:solidFill>
                            <a:schemeClr val="accent2">
                              <a:lumMod val="75000"/>
                            </a:schemeClr>
                          </a:solidFill>
                          <a:effectLst/>
                          <a:latin typeface="Arial" panose="020B0604020202020204" pitchFamily="34" charset="0"/>
                          <a:cs typeface="Arial" panose="020B0604020202020204" pitchFamily="34" charset="0"/>
                        </a:rPr>
                        <a:t>2647</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r" rtl="0" fontAlgn="ctr"/>
                      <a:r>
                        <a:rPr lang="en-US" sz="900" b="0" u="none" strike="noStrike" dirty="0" smtClean="0">
                          <a:solidFill>
                            <a:schemeClr val="accent2">
                              <a:lumMod val="75000"/>
                            </a:schemeClr>
                          </a:solidFill>
                          <a:effectLst/>
                          <a:latin typeface="Arial" panose="020B0604020202020204" pitchFamily="34" charset="0"/>
                          <a:cs typeface="Arial" panose="020B0604020202020204" pitchFamily="34" charset="0"/>
                        </a:rPr>
                        <a:t>2316</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r" rtl="0" fontAlgn="ctr"/>
                      <a:r>
                        <a:rPr lang="en-US" sz="900" b="0" u="none" strike="noStrike" dirty="0" smtClean="0">
                          <a:solidFill>
                            <a:schemeClr val="accent2">
                              <a:lumMod val="75000"/>
                            </a:schemeClr>
                          </a:solidFill>
                          <a:effectLst/>
                          <a:latin typeface="Arial" panose="020B0604020202020204" pitchFamily="34" charset="0"/>
                          <a:cs typeface="Arial" panose="020B0604020202020204" pitchFamily="34" charset="0"/>
                        </a:rPr>
                        <a:t>1977</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r" rtl="0" fontAlgn="ctr"/>
                      <a:r>
                        <a:rPr lang="en-US" sz="900" b="0" u="none" strike="noStrike" dirty="0" smtClean="0">
                          <a:solidFill>
                            <a:schemeClr val="accent2">
                              <a:lumMod val="75000"/>
                            </a:schemeClr>
                          </a:solidFill>
                          <a:effectLst/>
                          <a:latin typeface="Arial" panose="020B0604020202020204" pitchFamily="34" charset="0"/>
                          <a:cs typeface="Arial" panose="020B0604020202020204" pitchFamily="34" charset="0"/>
                        </a:rPr>
                        <a:t>1756</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r" rtl="0" fontAlgn="ctr"/>
                      <a:r>
                        <a:rPr lang="en-US" sz="900" b="0" u="none" strike="noStrike" dirty="0" smtClean="0">
                          <a:solidFill>
                            <a:schemeClr val="accent2">
                              <a:lumMod val="75000"/>
                            </a:schemeClr>
                          </a:solidFill>
                          <a:effectLst/>
                          <a:latin typeface="Arial" panose="020B0604020202020204" pitchFamily="34" charset="0"/>
                          <a:cs typeface="Arial" panose="020B0604020202020204" pitchFamily="34" charset="0"/>
                        </a:rPr>
                        <a:t>1756</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extLst>
                  <a:ext uri="{0D108BD9-81ED-4DB2-BD59-A6C34878D82A}">
                    <a16:rowId xmlns="" xmlns:a16="http://schemas.microsoft.com/office/drawing/2014/main" val="10005"/>
                  </a:ext>
                </a:extLst>
              </a:tr>
              <a:tr h="252000">
                <a:tc>
                  <a:txBody>
                    <a:bodyPr/>
                    <a:lstStyle/>
                    <a:p>
                      <a:pPr algn="l" rtl="0" fontAlgn="ctr"/>
                      <a:r>
                        <a:rPr lang="mn-MN" sz="900" b="0" u="none" strike="noStrike" dirty="0">
                          <a:solidFill>
                            <a:schemeClr val="accent2">
                              <a:lumMod val="75000"/>
                            </a:schemeClr>
                          </a:solidFill>
                          <a:effectLst/>
                          <a:latin typeface="Arial" panose="020B0604020202020204" pitchFamily="34" charset="0"/>
                          <a:cs typeface="Arial" panose="020B0604020202020204" pitchFamily="34" charset="0"/>
                        </a:rPr>
                        <a:t>Өрх толгойлсон эхийн тоо</a:t>
                      </a:r>
                      <a:endParaRPr lang="mn-MN"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en-US" sz="900" b="0" u="none" strike="noStrike" dirty="0" smtClean="0">
                          <a:solidFill>
                            <a:schemeClr val="accent2">
                              <a:lumMod val="75000"/>
                            </a:schemeClr>
                          </a:solidFill>
                          <a:effectLst/>
                          <a:latin typeface="Arial" panose="020B0604020202020204" pitchFamily="34" charset="0"/>
                          <a:cs typeface="Arial" panose="020B0604020202020204" pitchFamily="34" charset="0"/>
                        </a:rPr>
                        <a:t>1939</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en-US" sz="900" b="0" u="none" strike="noStrike" dirty="0" smtClean="0">
                          <a:solidFill>
                            <a:schemeClr val="accent2">
                              <a:lumMod val="75000"/>
                            </a:schemeClr>
                          </a:solidFill>
                          <a:effectLst/>
                          <a:latin typeface="Arial" panose="020B0604020202020204" pitchFamily="34" charset="0"/>
                          <a:cs typeface="Arial" panose="020B0604020202020204" pitchFamily="34" charset="0"/>
                        </a:rPr>
                        <a:t>2632</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en-US" sz="900" b="0" u="none" strike="noStrike" dirty="0" smtClean="0">
                          <a:solidFill>
                            <a:schemeClr val="accent2">
                              <a:lumMod val="75000"/>
                            </a:schemeClr>
                          </a:solidFill>
                          <a:effectLst/>
                          <a:latin typeface="Arial" panose="020B0604020202020204" pitchFamily="34" charset="0"/>
                          <a:cs typeface="Arial" panose="020B0604020202020204" pitchFamily="34" charset="0"/>
                        </a:rPr>
                        <a:t>2620</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en-US" sz="900" b="0" u="none" strike="noStrike" dirty="0" smtClean="0">
                          <a:solidFill>
                            <a:schemeClr val="accent2">
                              <a:lumMod val="75000"/>
                            </a:schemeClr>
                          </a:solidFill>
                          <a:effectLst/>
                          <a:latin typeface="Arial" panose="020B0604020202020204" pitchFamily="34" charset="0"/>
                          <a:cs typeface="Arial" panose="020B0604020202020204" pitchFamily="34" charset="0"/>
                        </a:rPr>
                        <a:t>2701</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en-US" sz="900" b="0" u="none" strike="noStrike" dirty="0" smtClean="0">
                          <a:solidFill>
                            <a:schemeClr val="accent2">
                              <a:lumMod val="75000"/>
                            </a:schemeClr>
                          </a:solidFill>
                          <a:effectLst/>
                          <a:latin typeface="Arial" panose="020B0604020202020204" pitchFamily="34" charset="0"/>
                          <a:cs typeface="Arial" panose="020B0604020202020204" pitchFamily="34" charset="0"/>
                        </a:rPr>
                        <a:t>2804</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en-US" sz="900" b="0" u="none" strike="noStrike" dirty="0" smtClean="0">
                          <a:solidFill>
                            <a:schemeClr val="accent2">
                              <a:lumMod val="75000"/>
                            </a:schemeClr>
                          </a:solidFill>
                          <a:effectLst/>
                          <a:latin typeface="Arial" panose="020B0604020202020204" pitchFamily="34" charset="0"/>
                          <a:cs typeface="Arial" panose="020B0604020202020204" pitchFamily="34" charset="0"/>
                        </a:rPr>
                        <a:t>2734</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extLst>
                  <a:ext uri="{0D108BD9-81ED-4DB2-BD59-A6C34878D82A}">
                    <a16:rowId xmlns="" xmlns:a16="http://schemas.microsoft.com/office/drawing/2014/main" val="10006"/>
                  </a:ext>
                </a:extLst>
              </a:tr>
              <a:tr h="288000">
                <a:tc>
                  <a:txBody>
                    <a:bodyPr/>
                    <a:lstStyle/>
                    <a:p>
                      <a:pPr algn="l" rtl="0" fontAlgn="ctr"/>
                      <a:r>
                        <a:rPr lang="mn-MN" sz="900" b="0" i="0" u="none" strike="noStrike" dirty="0">
                          <a:solidFill>
                            <a:schemeClr val="accent2">
                              <a:lumMod val="75000"/>
                            </a:schemeClr>
                          </a:solidFill>
                          <a:effectLst/>
                          <a:latin typeface="Arial" panose="020B0604020202020204" pitchFamily="34" charset="0"/>
                          <a:cs typeface="Arial" panose="020B0604020202020204" pitchFamily="34" charset="0"/>
                        </a:rPr>
                        <a:t>18 хүртэлх насны хүүхэдтэй өрх толгойлсон эх</a:t>
                      </a:r>
                    </a:p>
                  </a:txBody>
                  <a:tcPr marL="9525" marR="9525" marT="9525" marB="0" anchor="ctr">
                    <a:solidFill>
                      <a:schemeClr val="accent2">
                        <a:lumMod val="20000"/>
                        <a:lumOff val="80000"/>
                      </a:schemeClr>
                    </a:solidFill>
                  </a:tcPr>
                </a:tc>
                <a:tc>
                  <a:txBody>
                    <a:bodyPr/>
                    <a:lstStyle/>
                    <a:p>
                      <a:pPr algn="r" rtl="0" fontAlgn="ctr"/>
                      <a:r>
                        <a:rPr lang="en-US"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1939</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r" rtl="0" fontAlgn="ctr"/>
                      <a:r>
                        <a:rPr lang="en-US"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2632</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r" rtl="0" fontAlgn="ctr"/>
                      <a:r>
                        <a:rPr lang="en-US"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262</a:t>
                      </a:r>
                      <a:r>
                        <a:rPr lang="mn-MN"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0</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r" rtl="0" fontAlgn="ctr"/>
                      <a:r>
                        <a:rPr lang="en-US"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2701</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r" rtl="0" fontAlgn="ctr"/>
                      <a:r>
                        <a:rPr lang="en-US"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2804</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r" rtl="0" fontAlgn="ctr"/>
                      <a:r>
                        <a:rPr lang="en-US"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2734</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extLst>
                  <a:ext uri="{0D108BD9-81ED-4DB2-BD59-A6C34878D82A}">
                    <a16:rowId xmlns="" xmlns:a16="http://schemas.microsoft.com/office/drawing/2014/main" val="74687598"/>
                  </a:ext>
                </a:extLst>
              </a:tr>
              <a:tr h="324000">
                <a:tc>
                  <a:txBody>
                    <a:bodyPr/>
                    <a:lstStyle/>
                    <a:p>
                      <a:pPr algn="l" rtl="0" fontAlgn="ctr"/>
                      <a:r>
                        <a:rPr lang="mn-MN" sz="900" b="0" i="0" u="none" strike="noStrike" dirty="0">
                          <a:solidFill>
                            <a:schemeClr val="accent2">
                              <a:lumMod val="75000"/>
                            </a:schemeClr>
                          </a:solidFill>
                          <a:effectLst/>
                          <a:latin typeface="Arial" panose="020B0604020202020204" pitchFamily="34" charset="0"/>
                          <a:cs typeface="Arial" panose="020B0604020202020204" pitchFamily="34" charset="0"/>
                        </a:rPr>
                        <a:t>18 хүртэлх насны 4, түүнээс дээш хүүхэдтэй өрх</a:t>
                      </a:r>
                    </a:p>
                  </a:txBody>
                  <a:tcPr marL="9525" marR="9525" marT="9525" marB="0" anchor="ctr">
                    <a:solidFill>
                      <a:schemeClr val="bg1"/>
                    </a:solidFill>
                  </a:tcPr>
                </a:tc>
                <a:tc>
                  <a:txBody>
                    <a:bodyPr/>
                    <a:lstStyle/>
                    <a:p>
                      <a:pPr algn="r" rtl="0" fontAlgn="ctr"/>
                      <a:r>
                        <a:rPr lang="mn-MN" sz="900" b="0" i="0" u="none" strike="noStrike" dirty="0">
                          <a:solidFill>
                            <a:schemeClr val="accent2">
                              <a:lumMod val="75000"/>
                            </a:schemeClr>
                          </a:solidFill>
                          <a:effectLst/>
                          <a:latin typeface="Arial" panose="020B0604020202020204" pitchFamily="34" charset="0"/>
                          <a:cs typeface="Arial" panose="020B0604020202020204" pitchFamily="34" charset="0"/>
                        </a:rPr>
                        <a:t>0</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mn-MN" sz="900" b="0" i="0" u="none" strike="noStrike" dirty="0">
                          <a:solidFill>
                            <a:schemeClr val="accent2">
                              <a:lumMod val="75000"/>
                            </a:schemeClr>
                          </a:solidFill>
                          <a:effectLst/>
                          <a:latin typeface="Arial" panose="020B0604020202020204" pitchFamily="34" charset="0"/>
                          <a:cs typeface="Arial" panose="020B0604020202020204" pitchFamily="34" charset="0"/>
                        </a:rPr>
                        <a:t>0</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mn-MN" sz="900" b="0" i="0" u="none" strike="noStrike" dirty="0">
                          <a:solidFill>
                            <a:schemeClr val="accent2">
                              <a:lumMod val="75000"/>
                            </a:schemeClr>
                          </a:solidFill>
                          <a:effectLst/>
                          <a:latin typeface="Arial" panose="020B0604020202020204" pitchFamily="34" charset="0"/>
                          <a:cs typeface="Arial" panose="020B0604020202020204" pitchFamily="34" charset="0"/>
                        </a:rPr>
                        <a:t>0</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mn-MN" sz="900" b="0" i="0" u="none" strike="noStrike" dirty="0">
                          <a:solidFill>
                            <a:schemeClr val="accent2">
                              <a:lumMod val="75000"/>
                            </a:schemeClr>
                          </a:solidFill>
                          <a:effectLst/>
                          <a:latin typeface="Arial" panose="020B0604020202020204" pitchFamily="34" charset="0"/>
                          <a:cs typeface="Arial" panose="020B0604020202020204" pitchFamily="34" charset="0"/>
                        </a:rPr>
                        <a:t>0</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en-US"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2009</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en-US"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1971</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extLst>
                  <a:ext uri="{0D108BD9-81ED-4DB2-BD59-A6C34878D82A}">
                    <a16:rowId xmlns="" xmlns:a16="http://schemas.microsoft.com/office/drawing/2014/main" val="3388643796"/>
                  </a:ext>
                </a:extLst>
              </a:tr>
            </a:tbl>
          </a:graphicData>
        </a:graphic>
      </p:graphicFrame>
      <p:grpSp>
        <p:nvGrpSpPr>
          <p:cNvPr id="8" name="Group 7">
            <a:extLst>
              <a:ext uri="{FF2B5EF4-FFF2-40B4-BE49-F238E27FC236}">
                <a16:creationId xmlns="" xmlns:a16="http://schemas.microsoft.com/office/drawing/2014/main" id="{01A8BEE8-0524-47D7-A733-189F53687C8C}"/>
              </a:ext>
            </a:extLst>
          </p:cNvPr>
          <p:cNvGrpSpPr/>
          <p:nvPr/>
        </p:nvGrpSpPr>
        <p:grpSpPr>
          <a:xfrm>
            <a:off x="159171" y="3181417"/>
            <a:ext cx="4778477" cy="180000"/>
            <a:chOff x="159171" y="3181417"/>
            <a:chExt cx="4778477" cy="180000"/>
          </a:xfrm>
        </p:grpSpPr>
        <p:sp>
          <p:nvSpPr>
            <p:cNvPr id="9" name="Rectangle: Rounded Corners 8">
              <a:extLst>
                <a:ext uri="{FF2B5EF4-FFF2-40B4-BE49-F238E27FC236}">
                  <a16:creationId xmlns="" xmlns:a16="http://schemas.microsoft.com/office/drawing/2014/main" id="{908B6F9F-CADF-4188-8BB7-AE60CE403EDE}"/>
                </a:ext>
              </a:extLst>
            </p:cNvPr>
            <p:cNvSpPr/>
            <p:nvPr/>
          </p:nvSpPr>
          <p:spPr>
            <a:xfrm>
              <a:off x="4311361" y="3181417"/>
              <a:ext cx="360000" cy="180000"/>
            </a:xfrm>
            <a:prstGeom prst="roundRect">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accent2">
                      <a:lumMod val="75000"/>
                    </a:schemeClr>
                  </a:solidFill>
                  <a:latin typeface="Arial" panose="020B0604020202020204" pitchFamily="34" charset="0"/>
                  <a:cs typeface="Arial" panose="020B0604020202020204" pitchFamily="34" charset="0"/>
                </a:rPr>
                <a:t>29</a:t>
              </a:r>
              <a:endParaRPr lang="mn-MN" sz="900" dirty="0">
                <a:solidFill>
                  <a:schemeClr val="accent2">
                    <a:lumMod val="75000"/>
                  </a:schemeClr>
                </a:solidFill>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 xmlns:a16="http://schemas.microsoft.com/office/drawing/2014/main" id="{C9A7DE6F-84E6-4C95-847B-3209308F6FEE}"/>
                </a:ext>
              </a:extLst>
            </p:cNvPr>
            <p:cNvCxnSpPr>
              <a:cxnSpLocks/>
            </p:cNvCxnSpPr>
            <p:nvPr/>
          </p:nvCxnSpPr>
          <p:spPr>
            <a:xfrm flipV="1">
              <a:off x="159171" y="3271417"/>
              <a:ext cx="4140000" cy="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657294E2-BA46-49F9-B8EE-C76AB138C23A}"/>
                </a:ext>
              </a:extLst>
            </p:cNvPr>
            <p:cNvCxnSpPr>
              <a:cxnSpLocks/>
            </p:cNvCxnSpPr>
            <p:nvPr/>
          </p:nvCxnSpPr>
          <p:spPr>
            <a:xfrm flipV="1">
              <a:off x="4685648" y="3271417"/>
              <a:ext cx="252000" cy="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Tree>
    <p:extLst>
      <p:ext uri="{BB962C8B-B14F-4D97-AF65-F5344CB8AC3E}">
        <p14:creationId xmlns:p14="http://schemas.microsoft.com/office/powerpoint/2010/main" val="33560749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 xmlns:a16="http://schemas.microsoft.com/office/drawing/2014/main" id="{4BAD6027-B1DB-4710-B516-D21997F6FCC7}"/>
              </a:ext>
            </a:extLst>
          </p:cNvPr>
          <p:cNvSpPr txBox="1"/>
          <p:nvPr/>
        </p:nvSpPr>
        <p:spPr>
          <a:xfrm>
            <a:off x="359227" y="237122"/>
            <a:ext cx="2196435" cy="215444"/>
          </a:xfrm>
          <a:prstGeom prst="rect">
            <a:avLst/>
          </a:prstGeom>
          <a:noFill/>
        </p:spPr>
        <p:txBody>
          <a:bodyPr wrap="none" rtlCol="0">
            <a:spAutoFit/>
          </a:bodyPr>
          <a:lstStyle/>
          <a:p>
            <a:r>
              <a:rPr lang="mn-MN" sz="800" dirty="0">
                <a:solidFill>
                  <a:schemeClr val="accent2">
                    <a:lumMod val="75000"/>
                  </a:schemeClr>
                </a:solidFill>
                <a:latin typeface="Arial" panose="020B0604020202020204" pitchFamily="34" charset="0"/>
                <a:cs typeface="Arial" panose="020B0604020202020204" pitchFamily="34" charset="0"/>
              </a:rPr>
              <a:t>Нийгмийн зарим үзүүлэлт, 1995 – 2017 он</a:t>
            </a:r>
          </a:p>
        </p:txBody>
      </p:sp>
      <p:graphicFrame>
        <p:nvGraphicFramePr>
          <p:cNvPr id="11" name="Table 10">
            <a:extLst>
              <a:ext uri="{FF2B5EF4-FFF2-40B4-BE49-F238E27FC236}">
                <a16:creationId xmlns="" xmlns:a16="http://schemas.microsoft.com/office/drawing/2014/main" id="{7E372CFB-4FC3-4EB5-B421-15BC9D75B916}"/>
              </a:ext>
            </a:extLst>
          </p:cNvPr>
          <p:cNvGraphicFramePr>
            <a:graphicFrameLocks noGrp="1"/>
          </p:cNvGraphicFramePr>
          <p:nvPr>
            <p:extLst>
              <p:ext uri="{D42A27DB-BD31-4B8C-83A1-F6EECF244321}">
                <p14:modId xmlns:p14="http://schemas.microsoft.com/office/powerpoint/2010/main" val="2617650450"/>
              </p:ext>
            </p:extLst>
          </p:nvPr>
        </p:nvGraphicFramePr>
        <p:xfrm>
          <a:off x="246436" y="522129"/>
          <a:ext cx="4464000" cy="2551789"/>
        </p:xfrm>
        <a:graphic>
          <a:graphicData uri="http://schemas.openxmlformats.org/drawingml/2006/table">
            <a:tbl>
              <a:tblPr>
                <a:tableStyleId>{2D5ABB26-0587-4C30-8999-92F81FD0307C}</a:tableStyleId>
              </a:tblPr>
              <a:tblGrid>
                <a:gridCol w="2664000">
                  <a:extLst>
                    <a:ext uri="{9D8B030D-6E8A-4147-A177-3AD203B41FA5}">
                      <a16:colId xmlns="" xmlns:a16="http://schemas.microsoft.com/office/drawing/2014/main" val="20000"/>
                    </a:ext>
                  </a:extLst>
                </a:gridCol>
                <a:gridCol w="1800000">
                  <a:extLst>
                    <a:ext uri="{9D8B030D-6E8A-4147-A177-3AD203B41FA5}">
                      <a16:colId xmlns="" xmlns:a16="http://schemas.microsoft.com/office/drawing/2014/main" val="1440420756"/>
                    </a:ext>
                  </a:extLst>
                </a:gridCol>
              </a:tblGrid>
              <a:tr h="247789">
                <a:tc>
                  <a:txBody>
                    <a:bodyPr/>
                    <a:lstStyle/>
                    <a:p>
                      <a:pPr algn="ctr" fontAlgn="ctr"/>
                      <a:r>
                        <a:rPr lang="mn-MN" sz="1050" b="0" u="none" strike="noStrike" dirty="0">
                          <a:solidFill>
                            <a:schemeClr val="bg1"/>
                          </a:solidFill>
                          <a:effectLst/>
                          <a:latin typeface="Arial" panose="020B0604020202020204" pitchFamily="34" charset="0"/>
                          <a:cs typeface="Arial" panose="020B0604020202020204" pitchFamily="34" charset="0"/>
                        </a:rPr>
                        <a:t>Үзүүлэлт</a:t>
                      </a:r>
                      <a:endParaRPr lang="en-US" sz="105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2"/>
                    </a:solidFill>
                  </a:tcPr>
                </a:tc>
                <a:tc>
                  <a:txBody>
                    <a:bodyPr/>
                    <a:lstStyle/>
                    <a:p>
                      <a:pPr algn="ctr" rtl="0" fontAlgn="ctr"/>
                      <a:r>
                        <a:rPr lang="en-US" sz="1050" b="0" u="none" strike="noStrike" dirty="0">
                          <a:solidFill>
                            <a:schemeClr val="bg1"/>
                          </a:solidFill>
                          <a:effectLst/>
                          <a:latin typeface="Arial" panose="020B0604020202020204" pitchFamily="34" charset="0"/>
                          <a:cs typeface="Arial" panose="020B0604020202020204" pitchFamily="34" charset="0"/>
                        </a:rPr>
                        <a:t>2017</a:t>
                      </a:r>
                      <a:endParaRPr lang="en-US" sz="105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2"/>
                    </a:solidFill>
                  </a:tcPr>
                </a:tc>
                <a:extLst>
                  <a:ext uri="{0D108BD9-81ED-4DB2-BD59-A6C34878D82A}">
                    <a16:rowId xmlns="" xmlns:a16="http://schemas.microsoft.com/office/drawing/2014/main" val="10000"/>
                  </a:ext>
                </a:extLst>
              </a:tr>
              <a:tr h="288000">
                <a:tc>
                  <a:txBody>
                    <a:bodyPr/>
                    <a:lstStyle/>
                    <a:p>
                      <a:pPr algn="l" rtl="0" fontAlgn="ctr"/>
                      <a:r>
                        <a:rPr lang="mn-MN" sz="900" b="0" i="0" u="none" strike="noStrike" dirty="0">
                          <a:solidFill>
                            <a:schemeClr val="accent2">
                              <a:lumMod val="75000"/>
                            </a:schemeClr>
                          </a:solidFill>
                          <a:effectLst/>
                          <a:latin typeface="Arial" panose="020B0604020202020204" pitchFamily="34" charset="0"/>
                          <a:cs typeface="Arial" panose="020B0604020202020204" pitchFamily="34" charset="0"/>
                        </a:rPr>
                        <a:t>18 хүртэлх насны 4, түүнээс дээш хүүхэдтэй өрх</a:t>
                      </a:r>
                    </a:p>
                  </a:txBody>
                  <a:tcPr marL="9525" marR="9525" marT="9525" marB="0" anchor="ctr">
                    <a:solidFill>
                      <a:schemeClr val="bg1"/>
                    </a:solidFill>
                  </a:tcPr>
                </a:tc>
                <a:tc>
                  <a:txBody>
                    <a:bodyPr/>
                    <a:lstStyle/>
                    <a:p>
                      <a:pPr algn="r" rtl="0" fontAlgn="ctr"/>
                      <a:r>
                        <a:rPr lang="mn-MN" sz="1100" b="0" i="0" u="none" strike="noStrike" dirty="0" smtClean="0">
                          <a:solidFill>
                            <a:schemeClr val="accent2">
                              <a:lumMod val="75000"/>
                            </a:schemeClr>
                          </a:solidFill>
                          <a:effectLst/>
                          <a:latin typeface="Arial" panose="020B0604020202020204" pitchFamily="34" charset="0"/>
                          <a:cs typeface="Arial" panose="020B0604020202020204" pitchFamily="34" charset="0"/>
                        </a:rPr>
                        <a:t>1971</a:t>
                      </a:r>
                      <a:endParaRPr lang="en-US" sz="11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extLst>
                  <a:ext uri="{0D108BD9-81ED-4DB2-BD59-A6C34878D82A}">
                    <a16:rowId xmlns="" xmlns:a16="http://schemas.microsoft.com/office/drawing/2014/main" val="10001"/>
                  </a:ext>
                </a:extLst>
              </a:tr>
              <a:tr h="288000">
                <a:tc>
                  <a:txBody>
                    <a:bodyPr/>
                    <a:lstStyle/>
                    <a:p>
                      <a:pPr algn="l" rtl="0" fontAlgn="ctr"/>
                      <a:r>
                        <a:rPr lang="mn-MN" sz="900" b="0" i="0" u="none" strike="noStrike" dirty="0">
                          <a:solidFill>
                            <a:schemeClr val="accent2">
                              <a:lumMod val="75000"/>
                            </a:schemeClr>
                          </a:solidFill>
                          <a:effectLst/>
                          <a:latin typeface="Arial" panose="020B0604020202020204" pitchFamily="34" charset="0"/>
                          <a:cs typeface="Arial" panose="020B0604020202020204" pitchFamily="34" charset="0"/>
                        </a:rPr>
                        <a:t>18 хүртэлх насны хүүхэдтэй өрх толгойлсон эх</a:t>
                      </a:r>
                    </a:p>
                  </a:txBody>
                  <a:tcPr marL="9525" marR="9525" marT="9525" marB="0" anchor="ctr">
                    <a:solidFill>
                      <a:schemeClr val="accent2">
                        <a:lumMod val="20000"/>
                        <a:lumOff val="80000"/>
                      </a:schemeClr>
                    </a:solidFill>
                  </a:tcPr>
                </a:tc>
                <a:tc>
                  <a:txBody>
                    <a:bodyPr/>
                    <a:lstStyle/>
                    <a:p>
                      <a:pPr algn="r" rtl="0" fontAlgn="ctr"/>
                      <a:r>
                        <a:rPr lang="mn-MN" sz="1100" b="0" i="0" u="none" strike="noStrike" dirty="0" smtClean="0">
                          <a:solidFill>
                            <a:schemeClr val="accent2">
                              <a:lumMod val="75000"/>
                            </a:schemeClr>
                          </a:solidFill>
                          <a:effectLst/>
                          <a:latin typeface="Arial" panose="020B0604020202020204" pitchFamily="34" charset="0"/>
                          <a:cs typeface="Arial" panose="020B0604020202020204" pitchFamily="34" charset="0"/>
                        </a:rPr>
                        <a:t>2734</a:t>
                      </a:r>
                      <a:endParaRPr lang="en-US" sz="11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extLst>
                  <a:ext uri="{0D108BD9-81ED-4DB2-BD59-A6C34878D82A}">
                    <a16:rowId xmlns="" xmlns:a16="http://schemas.microsoft.com/office/drawing/2014/main" val="10002"/>
                  </a:ext>
                </a:extLst>
              </a:tr>
              <a:tr h="288000">
                <a:tc>
                  <a:txBody>
                    <a:bodyPr/>
                    <a:lstStyle/>
                    <a:p>
                      <a:r>
                        <a:rPr lang="mn-MN" sz="900" kern="1200" dirty="0">
                          <a:solidFill>
                            <a:schemeClr val="accent2">
                              <a:lumMod val="75000"/>
                            </a:schemeClr>
                          </a:solidFill>
                          <a:effectLst/>
                          <a:latin typeface="Arial" panose="020B0604020202020204" pitchFamily="34" charset="0"/>
                          <a:ea typeface="+mn-ea"/>
                          <a:cs typeface="Arial" panose="020B0604020202020204" pitchFamily="34" charset="0"/>
                        </a:rPr>
                        <a:t>1000 хүнд ногдох төрөлт </a:t>
                      </a:r>
                      <a:endParaRPr lang="mn-MN" sz="900"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en-US" sz="1100" b="0" i="0" u="none" strike="noStrike" dirty="0" smtClean="0">
                          <a:solidFill>
                            <a:schemeClr val="accent2">
                              <a:lumMod val="75000"/>
                            </a:schemeClr>
                          </a:solidFill>
                          <a:effectLst/>
                          <a:latin typeface="Arial" panose="020B0604020202020204" pitchFamily="34" charset="0"/>
                          <a:cs typeface="Arial" panose="020B0604020202020204" pitchFamily="34" charset="0"/>
                        </a:rPr>
                        <a:t>21.3</a:t>
                      </a:r>
                      <a:endParaRPr lang="en-US" sz="11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extLst>
                  <a:ext uri="{0D108BD9-81ED-4DB2-BD59-A6C34878D82A}">
                    <a16:rowId xmlns="" xmlns:a16="http://schemas.microsoft.com/office/drawing/2014/main" val="10003"/>
                  </a:ext>
                </a:extLst>
              </a:tr>
              <a:tr h="288000">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900" kern="1200" dirty="0">
                          <a:solidFill>
                            <a:schemeClr val="accent2">
                              <a:lumMod val="75000"/>
                            </a:schemeClr>
                          </a:solidFill>
                          <a:effectLst/>
                          <a:latin typeface="Arial" panose="020B0604020202020204" pitchFamily="34" charset="0"/>
                          <a:ea typeface="+mn-ea"/>
                          <a:cs typeface="Arial" panose="020B0604020202020204" pitchFamily="34" charset="0"/>
                        </a:rPr>
                        <a:t>1000 хүнд ногдох нас баралт</a:t>
                      </a:r>
                      <a:endParaRPr lang="mn-MN" sz="900"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r" rtl="0" fontAlgn="ctr"/>
                      <a:r>
                        <a:rPr lang="en-US" sz="1100" b="0" i="0" u="none" strike="noStrike" dirty="0" smtClean="0">
                          <a:solidFill>
                            <a:schemeClr val="accent2">
                              <a:lumMod val="75000"/>
                            </a:schemeClr>
                          </a:solidFill>
                          <a:effectLst/>
                          <a:latin typeface="Arial" panose="020B0604020202020204" pitchFamily="34" charset="0"/>
                          <a:cs typeface="Arial" panose="020B0604020202020204" pitchFamily="34" charset="0"/>
                        </a:rPr>
                        <a:t>4.7</a:t>
                      </a:r>
                      <a:endParaRPr lang="en-US" sz="11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extLst>
                  <a:ext uri="{0D108BD9-81ED-4DB2-BD59-A6C34878D82A}">
                    <a16:rowId xmlns="" xmlns:a16="http://schemas.microsoft.com/office/drawing/2014/main" val="10004"/>
                  </a:ext>
                </a:extLst>
              </a:tr>
              <a:tr h="288000">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900" kern="1200" dirty="0">
                          <a:solidFill>
                            <a:schemeClr val="accent2">
                              <a:lumMod val="75000"/>
                            </a:schemeClr>
                          </a:solidFill>
                          <a:effectLst/>
                          <a:latin typeface="Arial" panose="020B0604020202020204" pitchFamily="34" charset="0"/>
                          <a:ea typeface="+mn-ea"/>
                          <a:cs typeface="Arial" panose="020B0604020202020204" pitchFamily="34" charset="0"/>
                        </a:rPr>
                        <a:t>Хүн амын дундаж наслалт </a:t>
                      </a:r>
                      <a:endParaRPr lang="mn-MN" sz="900"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mn-MN" sz="1100" b="0" i="0" u="none" strike="noStrike" dirty="0">
                          <a:solidFill>
                            <a:schemeClr val="accent2">
                              <a:lumMod val="75000"/>
                            </a:schemeClr>
                          </a:solidFill>
                          <a:effectLst/>
                          <a:latin typeface="Arial" panose="020B0604020202020204" pitchFamily="34" charset="0"/>
                          <a:cs typeface="Arial" panose="020B0604020202020204" pitchFamily="34" charset="0"/>
                        </a:rPr>
                        <a:t>71.8</a:t>
                      </a:r>
                      <a:endParaRPr lang="en-US" sz="11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extLst>
                  <a:ext uri="{0D108BD9-81ED-4DB2-BD59-A6C34878D82A}">
                    <a16:rowId xmlns="" xmlns:a16="http://schemas.microsoft.com/office/drawing/2014/main" val="10005"/>
                  </a:ext>
                </a:extLst>
              </a:tr>
              <a:tr h="288000">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900" b="0" i="0" u="none" strike="noStrike" dirty="0">
                          <a:solidFill>
                            <a:schemeClr val="accent2">
                              <a:lumMod val="75000"/>
                            </a:schemeClr>
                          </a:solidFill>
                          <a:effectLst/>
                          <a:latin typeface="Arial" panose="020B0604020202020204" pitchFamily="34" charset="0"/>
                          <a:cs typeface="Arial" panose="020B0604020202020204" pitchFamily="34" charset="0"/>
                        </a:rPr>
                        <a:t>Эмнэлэгт хэвтэж эмчлүүлсэн өвчтөн</a:t>
                      </a:r>
                    </a:p>
                  </a:txBody>
                  <a:tcPr marL="9525" marR="9525" marT="9525" marB="0" anchor="ctr">
                    <a:solidFill>
                      <a:schemeClr val="accent2">
                        <a:lumMod val="20000"/>
                        <a:lumOff val="80000"/>
                      </a:schemeClr>
                    </a:solidFill>
                  </a:tcPr>
                </a:tc>
                <a:tc>
                  <a:txBody>
                    <a:bodyPr/>
                    <a:lstStyle/>
                    <a:p>
                      <a:pPr algn="r" rtl="0" fontAlgn="ctr"/>
                      <a:r>
                        <a:rPr lang="en-US" sz="1100" b="0" i="0" u="none" strike="noStrike" dirty="0" smtClean="0">
                          <a:solidFill>
                            <a:schemeClr val="accent2">
                              <a:lumMod val="75000"/>
                            </a:schemeClr>
                          </a:solidFill>
                          <a:effectLst/>
                          <a:latin typeface="Arial" panose="020B0604020202020204" pitchFamily="34" charset="0"/>
                          <a:cs typeface="Arial" panose="020B0604020202020204" pitchFamily="34" charset="0"/>
                        </a:rPr>
                        <a:t>20052</a:t>
                      </a:r>
                      <a:endParaRPr lang="en-US" sz="11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extLst>
                  <a:ext uri="{0D108BD9-81ED-4DB2-BD59-A6C34878D82A}">
                    <a16:rowId xmlns="" xmlns:a16="http://schemas.microsoft.com/office/drawing/2014/main" val="10006"/>
                  </a:ext>
                </a:extLst>
              </a:tr>
              <a:tr h="288000">
                <a:tc>
                  <a:txBody>
                    <a:bodyPr/>
                    <a:lstStyle/>
                    <a:p>
                      <a:pPr algn="l" rtl="0" fontAlgn="ctr"/>
                      <a:r>
                        <a:rPr lang="mn-MN" sz="900" b="0" i="0" u="none" strike="noStrike" dirty="0">
                          <a:solidFill>
                            <a:schemeClr val="accent2">
                              <a:lumMod val="75000"/>
                            </a:schemeClr>
                          </a:solidFill>
                          <a:effectLst/>
                          <a:latin typeface="Arial" panose="020B0604020202020204" pitchFamily="34" charset="0"/>
                          <a:cs typeface="Arial" panose="020B0604020202020204" pitchFamily="34" charset="0"/>
                        </a:rPr>
                        <a:t>10 000 хүн ам ногдох хорт хавдараар шинээр өвчлөгчид</a:t>
                      </a:r>
                    </a:p>
                  </a:txBody>
                  <a:tcPr marL="9525" marR="9525" marT="9525" marB="0" anchor="ctr">
                    <a:solidFill>
                      <a:schemeClr val="bg1"/>
                    </a:solidFill>
                  </a:tcPr>
                </a:tc>
                <a:tc>
                  <a:txBody>
                    <a:bodyPr/>
                    <a:lstStyle/>
                    <a:p>
                      <a:pPr algn="r" rtl="0" fontAlgn="ctr"/>
                      <a:r>
                        <a:rPr lang="en-US" sz="1100" b="0" i="0" u="none" strike="noStrike" dirty="0" smtClean="0">
                          <a:solidFill>
                            <a:schemeClr val="accent2">
                              <a:lumMod val="75000"/>
                            </a:schemeClr>
                          </a:solidFill>
                          <a:effectLst/>
                          <a:latin typeface="Arial" panose="020B0604020202020204" pitchFamily="34" charset="0"/>
                          <a:cs typeface="Arial" panose="020B0604020202020204" pitchFamily="34" charset="0"/>
                        </a:rPr>
                        <a:t>17.9</a:t>
                      </a:r>
                      <a:endParaRPr lang="en-US" sz="11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extLst>
                  <a:ext uri="{0D108BD9-81ED-4DB2-BD59-A6C34878D82A}">
                    <a16:rowId xmlns="" xmlns:a16="http://schemas.microsoft.com/office/drawing/2014/main" val="1844233828"/>
                  </a:ext>
                </a:extLst>
              </a:tr>
              <a:tr h="288000">
                <a:tc>
                  <a:txBody>
                    <a:bodyPr/>
                    <a:lstStyle/>
                    <a:p>
                      <a:pPr marL="228691" marR="0" lvl="1" indent="0" algn="l" defTabSz="457383" rtl="0" eaLnBrk="1" fontAlgn="ctr" latinLnBrk="0" hangingPunct="1">
                        <a:lnSpc>
                          <a:spcPct val="100000"/>
                        </a:lnSpc>
                        <a:spcBef>
                          <a:spcPts val="0"/>
                        </a:spcBef>
                        <a:spcAft>
                          <a:spcPts val="0"/>
                        </a:spcAft>
                        <a:buClrTx/>
                        <a:buSzTx/>
                        <a:buFontTx/>
                        <a:buNone/>
                        <a:tabLst/>
                        <a:defRPr/>
                      </a:pPr>
                      <a:r>
                        <a:rPr lang="mn-MN" sz="900" b="0" i="0" u="none" strike="noStrike" dirty="0">
                          <a:solidFill>
                            <a:schemeClr val="accent2">
                              <a:lumMod val="75000"/>
                            </a:schemeClr>
                          </a:solidFill>
                          <a:effectLst/>
                          <a:latin typeface="Arial" panose="020B0604020202020204" pitchFamily="34" charset="0"/>
                          <a:cs typeface="Arial" panose="020B0604020202020204" pitchFamily="34" charset="0"/>
                        </a:rPr>
                        <a:t>Нас барагчид</a:t>
                      </a:r>
                    </a:p>
                  </a:txBody>
                  <a:tcPr marL="9525" marR="9525" marT="9525" marB="0" anchor="ctr">
                    <a:solidFill>
                      <a:schemeClr val="accent2">
                        <a:lumMod val="20000"/>
                        <a:lumOff val="80000"/>
                      </a:schemeClr>
                    </a:solidFill>
                  </a:tcPr>
                </a:tc>
                <a:tc>
                  <a:txBody>
                    <a:bodyPr/>
                    <a:lstStyle/>
                    <a:p>
                      <a:pPr algn="r" rtl="0" fontAlgn="ctr"/>
                      <a:r>
                        <a:rPr lang="en-US" sz="1100" b="0" i="0" u="none" strike="noStrike" dirty="0" smtClean="0">
                          <a:solidFill>
                            <a:schemeClr val="accent2">
                              <a:lumMod val="75000"/>
                            </a:schemeClr>
                          </a:solidFill>
                          <a:effectLst/>
                          <a:latin typeface="Arial" panose="020B0604020202020204" pitchFamily="34" charset="0"/>
                          <a:cs typeface="Arial" panose="020B0604020202020204" pitchFamily="34" charset="0"/>
                        </a:rPr>
                        <a:t>12.6</a:t>
                      </a:r>
                      <a:endParaRPr lang="en-US" sz="11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extLst>
                  <a:ext uri="{0D108BD9-81ED-4DB2-BD59-A6C34878D82A}">
                    <a16:rowId xmlns="" xmlns:a16="http://schemas.microsoft.com/office/drawing/2014/main" val="2756108955"/>
                  </a:ext>
                </a:extLst>
              </a:tr>
            </a:tbl>
          </a:graphicData>
        </a:graphic>
      </p:graphicFrame>
      <p:grpSp>
        <p:nvGrpSpPr>
          <p:cNvPr id="12" name="Group 11">
            <a:extLst>
              <a:ext uri="{FF2B5EF4-FFF2-40B4-BE49-F238E27FC236}">
                <a16:creationId xmlns="" xmlns:a16="http://schemas.microsoft.com/office/drawing/2014/main" id="{8C933D39-88EF-44E7-AF5D-22E9EAA8F98F}"/>
              </a:ext>
            </a:extLst>
          </p:cNvPr>
          <p:cNvGrpSpPr/>
          <p:nvPr/>
        </p:nvGrpSpPr>
        <p:grpSpPr>
          <a:xfrm>
            <a:off x="359227" y="69171"/>
            <a:ext cx="4520758" cy="215444"/>
            <a:chOff x="359227" y="69171"/>
            <a:chExt cx="4520758" cy="215444"/>
          </a:xfrm>
        </p:grpSpPr>
        <p:cxnSp>
          <p:nvCxnSpPr>
            <p:cNvPr id="16" name="Straight Connector 15">
              <a:extLst>
                <a:ext uri="{FF2B5EF4-FFF2-40B4-BE49-F238E27FC236}">
                  <a16:creationId xmlns="" xmlns:a16="http://schemas.microsoft.com/office/drawing/2014/main" id="{818013AC-9D93-4676-80DE-91745A2056C8}"/>
                </a:ext>
              </a:extLst>
            </p:cNvPr>
            <p:cNvCxnSpPr>
              <a:cxnSpLocks/>
            </p:cNvCxnSpPr>
            <p:nvPr/>
          </p:nvCxnSpPr>
          <p:spPr>
            <a:xfrm flipH="1">
              <a:off x="359227" y="176893"/>
              <a:ext cx="2880000" cy="0"/>
            </a:xfrm>
            <a:prstGeom prst="line">
              <a:avLst/>
            </a:prstGeom>
            <a:ln>
              <a:solidFill>
                <a:schemeClr val="accent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 xmlns:a16="http://schemas.microsoft.com/office/drawing/2014/main" id="{176EBCB7-BA24-4EB0-8CD0-D7146C8E013F}"/>
                </a:ext>
              </a:extLst>
            </p:cNvPr>
            <p:cNvSpPr txBox="1"/>
            <p:nvPr/>
          </p:nvSpPr>
          <p:spPr>
            <a:xfrm>
              <a:off x="3201718" y="69171"/>
              <a:ext cx="1678267" cy="215444"/>
            </a:xfrm>
            <a:prstGeom prst="rect">
              <a:avLst/>
            </a:prstGeom>
            <a:noFill/>
          </p:spPr>
          <p:txBody>
            <a:bodyPr wrap="square" rtlCol="0">
              <a:spAutoFit/>
            </a:bodyPr>
            <a:lstStyle/>
            <a:p>
              <a:r>
                <a:rPr lang="mn-MN" sz="800" dirty="0">
                  <a:solidFill>
                    <a:schemeClr val="accent2">
                      <a:lumMod val="75000"/>
                    </a:schemeClr>
                  </a:solidFill>
                  <a:latin typeface="Arial" panose="020B0604020202020204" pitchFamily="34" charset="0"/>
                  <a:cs typeface="Arial" panose="020B0604020202020204" pitchFamily="34" charset="0"/>
                </a:rPr>
                <a:t>НИЙГМИЙН ЗАРИМ ҮЗҮҮЛЭЛТ</a:t>
              </a:r>
            </a:p>
          </p:txBody>
        </p:sp>
      </p:grpSp>
      <p:grpSp>
        <p:nvGrpSpPr>
          <p:cNvPr id="18" name="Group 17">
            <a:extLst>
              <a:ext uri="{FF2B5EF4-FFF2-40B4-BE49-F238E27FC236}">
                <a16:creationId xmlns="" xmlns:a16="http://schemas.microsoft.com/office/drawing/2014/main" id="{F5CF264E-7CDA-4106-BF3D-D2A5679B78C0}"/>
              </a:ext>
            </a:extLst>
          </p:cNvPr>
          <p:cNvGrpSpPr/>
          <p:nvPr/>
        </p:nvGrpSpPr>
        <p:grpSpPr>
          <a:xfrm>
            <a:off x="159171" y="3181417"/>
            <a:ext cx="4778477" cy="180000"/>
            <a:chOff x="159171" y="3181417"/>
            <a:chExt cx="4778477" cy="180000"/>
          </a:xfrm>
        </p:grpSpPr>
        <p:sp>
          <p:nvSpPr>
            <p:cNvPr id="19" name="Rectangle: Rounded Corners 18">
              <a:extLst>
                <a:ext uri="{FF2B5EF4-FFF2-40B4-BE49-F238E27FC236}">
                  <a16:creationId xmlns="" xmlns:a16="http://schemas.microsoft.com/office/drawing/2014/main" id="{2E76C275-E67D-46E4-BBED-F799F38AC5A0}"/>
                </a:ext>
              </a:extLst>
            </p:cNvPr>
            <p:cNvSpPr/>
            <p:nvPr/>
          </p:nvSpPr>
          <p:spPr>
            <a:xfrm>
              <a:off x="4311361" y="3181417"/>
              <a:ext cx="360000" cy="180000"/>
            </a:xfrm>
            <a:prstGeom prst="roundRect">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900" dirty="0">
                  <a:solidFill>
                    <a:schemeClr val="accent2">
                      <a:lumMod val="75000"/>
                    </a:schemeClr>
                  </a:solidFill>
                  <a:latin typeface="Arial" panose="020B0604020202020204" pitchFamily="34" charset="0"/>
                  <a:cs typeface="Arial" panose="020B0604020202020204" pitchFamily="34" charset="0"/>
                </a:rPr>
                <a:t>30</a:t>
              </a:r>
            </a:p>
          </p:txBody>
        </p:sp>
        <p:cxnSp>
          <p:nvCxnSpPr>
            <p:cNvPr id="20" name="Straight Connector 19">
              <a:extLst>
                <a:ext uri="{FF2B5EF4-FFF2-40B4-BE49-F238E27FC236}">
                  <a16:creationId xmlns="" xmlns:a16="http://schemas.microsoft.com/office/drawing/2014/main" id="{E8B7D187-2669-4C54-9A55-DF15B3AC43A1}"/>
                </a:ext>
              </a:extLst>
            </p:cNvPr>
            <p:cNvCxnSpPr>
              <a:cxnSpLocks/>
            </p:cNvCxnSpPr>
            <p:nvPr/>
          </p:nvCxnSpPr>
          <p:spPr>
            <a:xfrm flipV="1">
              <a:off x="159171" y="3271417"/>
              <a:ext cx="4140000" cy="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AD0D752C-D709-498B-B757-5B20E9EC43C8}"/>
                </a:ext>
              </a:extLst>
            </p:cNvPr>
            <p:cNvCxnSpPr>
              <a:cxnSpLocks/>
            </p:cNvCxnSpPr>
            <p:nvPr/>
          </p:nvCxnSpPr>
          <p:spPr>
            <a:xfrm flipV="1">
              <a:off x="4685648" y="3271417"/>
              <a:ext cx="252000" cy="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Tree>
    <p:extLst>
      <p:ext uri="{BB962C8B-B14F-4D97-AF65-F5344CB8AC3E}">
        <p14:creationId xmlns:p14="http://schemas.microsoft.com/office/powerpoint/2010/main" val="19610085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 xmlns:a16="http://schemas.microsoft.com/office/drawing/2014/main" id="{AF047315-E428-457F-85A8-6F1F6833CD94}"/>
              </a:ext>
            </a:extLst>
          </p:cNvPr>
          <p:cNvSpPr/>
          <p:nvPr/>
        </p:nvSpPr>
        <p:spPr>
          <a:xfrm>
            <a:off x="1387901" y="360395"/>
            <a:ext cx="1080000" cy="28800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2000" dirty="0">
                <a:solidFill>
                  <a:schemeClr val="bg1"/>
                </a:solidFill>
                <a:latin typeface="Arial" panose="020B0604020202020204" pitchFamily="34" charset="0"/>
                <a:cs typeface="Arial" panose="020B0604020202020204" pitchFamily="34" charset="0"/>
              </a:rPr>
              <a:t>2016</a:t>
            </a:r>
          </a:p>
        </p:txBody>
      </p:sp>
      <p:sp>
        <p:nvSpPr>
          <p:cNvPr id="13" name="Rectangle: Rounded Corners 12">
            <a:extLst>
              <a:ext uri="{FF2B5EF4-FFF2-40B4-BE49-F238E27FC236}">
                <a16:creationId xmlns="" xmlns:a16="http://schemas.microsoft.com/office/drawing/2014/main" id="{142080D8-4F72-42FF-B9C8-72051366D29F}"/>
              </a:ext>
            </a:extLst>
          </p:cNvPr>
          <p:cNvSpPr/>
          <p:nvPr/>
        </p:nvSpPr>
        <p:spPr>
          <a:xfrm>
            <a:off x="3149531" y="356539"/>
            <a:ext cx="1080000" cy="288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2000" dirty="0">
                <a:solidFill>
                  <a:schemeClr val="bg1"/>
                </a:solidFill>
                <a:latin typeface="Arial" panose="020B0604020202020204" pitchFamily="34" charset="0"/>
                <a:cs typeface="Arial" panose="020B0604020202020204" pitchFamily="34" charset="0"/>
              </a:rPr>
              <a:t>201</a:t>
            </a:r>
            <a:r>
              <a:rPr lang="en-US" sz="2000" dirty="0">
                <a:solidFill>
                  <a:schemeClr val="bg1"/>
                </a:solidFill>
                <a:latin typeface="Arial" panose="020B0604020202020204" pitchFamily="34" charset="0"/>
                <a:cs typeface="Arial" panose="020B0604020202020204" pitchFamily="34" charset="0"/>
              </a:rPr>
              <a:t>7</a:t>
            </a:r>
            <a:endParaRPr lang="mn-MN" sz="20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 xmlns:a16="http://schemas.microsoft.com/office/drawing/2014/main" id="{B4CD4E28-2060-4A8F-B33A-6C7537E21F25}"/>
              </a:ext>
            </a:extLst>
          </p:cNvPr>
          <p:cNvSpPr txBox="1"/>
          <p:nvPr/>
        </p:nvSpPr>
        <p:spPr>
          <a:xfrm>
            <a:off x="2241063" y="661422"/>
            <a:ext cx="784620" cy="400110"/>
          </a:xfrm>
          <a:prstGeom prst="rect">
            <a:avLst/>
          </a:prstGeom>
          <a:noFill/>
        </p:spPr>
        <p:txBody>
          <a:bodyPr wrap="square" rtlCol="0">
            <a:spAutoFit/>
          </a:bodyPr>
          <a:lstStyle/>
          <a:p>
            <a:r>
              <a:rPr lang="mn-MN" sz="2000" dirty="0" smtClean="0">
                <a:solidFill>
                  <a:schemeClr val="accent2">
                    <a:lumMod val="60000"/>
                    <a:lumOff val="40000"/>
                  </a:schemeClr>
                </a:solidFill>
                <a:latin typeface="Arial" panose="020B0604020202020204" pitchFamily="34" charset="0"/>
                <a:cs typeface="Arial" panose="020B0604020202020204" pitchFamily="34" charset="0"/>
              </a:rPr>
              <a:t>2780</a:t>
            </a:r>
            <a:endParaRPr lang="mn-MN" sz="2000" dirty="0">
              <a:solidFill>
                <a:schemeClr val="accent2">
                  <a:lumMod val="60000"/>
                  <a:lumOff val="40000"/>
                </a:schemeClr>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 xmlns:a16="http://schemas.microsoft.com/office/drawing/2014/main" id="{C4B710C0-5196-497B-BE0D-C02BA4FA610A}"/>
              </a:ext>
            </a:extLst>
          </p:cNvPr>
          <p:cNvSpPr txBox="1"/>
          <p:nvPr/>
        </p:nvSpPr>
        <p:spPr>
          <a:xfrm>
            <a:off x="2409348" y="1257002"/>
            <a:ext cx="708779" cy="400110"/>
          </a:xfrm>
          <a:prstGeom prst="rect">
            <a:avLst/>
          </a:prstGeom>
          <a:noFill/>
        </p:spPr>
        <p:txBody>
          <a:bodyPr wrap="square" rtlCol="0">
            <a:spAutoFit/>
          </a:bodyPr>
          <a:lstStyle/>
          <a:p>
            <a:r>
              <a:rPr lang="mn-MN" sz="2000" dirty="0" smtClean="0">
                <a:solidFill>
                  <a:schemeClr val="accent2">
                    <a:lumMod val="60000"/>
                    <a:lumOff val="40000"/>
                  </a:schemeClr>
                </a:solidFill>
                <a:latin typeface="Arial" panose="020B0604020202020204" pitchFamily="34" charset="0"/>
                <a:cs typeface="Arial" panose="020B0604020202020204" pitchFamily="34" charset="0"/>
              </a:rPr>
              <a:t>121</a:t>
            </a:r>
            <a:endParaRPr lang="mn-MN" sz="2000" dirty="0">
              <a:solidFill>
                <a:schemeClr val="accent2">
                  <a:lumMod val="60000"/>
                  <a:lumOff val="40000"/>
                </a:schemeClr>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 xmlns:a16="http://schemas.microsoft.com/office/drawing/2014/main" id="{4A9605EC-AE2E-4BFF-A59C-50F6918CC7FE}"/>
              </a:ext>
            </a:extLst>
          </p:cNvPr>
          <p:cNvSpPr txBox="1"/>
          <p:nvPr/>
        </p:nvSpPr>
        <p:spPr>
          <a:xfrm>
            <a:off x="2395985" y="1844282"/>
            <a:ext cx="753546" cy="400110"/>
          </a:xfrm>
          <a:prstGeom prst="rect">
            <a:avLst/>
          </a:prstGeom>
          <a:noFill/>
        </p:spPr>
        <p:txBody>
          <a:bodyPr wrap="square" rtlCol="0">
            <a:spAutoFit/>
          </a:bodyPr>
          <a:lstStyle/>
          <a:p>
            <a:r>
              <a:rPr lang="mn-MN" sz="2000" dirty="0" smtClean="0">
                <a:solidFill>
                  <a:schemeClr val="accent2">
                    <a:lumMod val="60000"/>
                    <a:lumOff val="40000"/>
                  </a:schemeClr>
                </a:solidFill>
                <a:latin typeface="Arial" panose="020B0604020202020204" pitchFamily="34" charset="0"/>
                <a:cs typeface="Arial" panose="020B0604020202020204" pitchFamily="34" charset="0"/>
              </a:rPr>
              <a:t>1730</a:t>
            </a:r>
            <a:endParaRPr lang="mn-MN" sz="2000" dirty="0">
              <a:solidFill>
                <a:schemeClr val="accent2">
                  <a:lumMod val="60000"/>
                  <a:lumOff val="40000"/>
                </a:schemeClr>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 xmlns:a16="http://schemas.microsoft.com/office/drawing/2014/main" id="{09BEFB00-B7D0-4880-A05E-AD353EC78E96}"/>
              </a:ext>
            </a:extLst>
          </p:cNvPr>
          <p:cNvSpPr txBox="1"/>
          <p:nvPr/>
        </p:nvSpPr>
        <p:spPr>
          <a:xfrm>
            <a:off x="2395985" y="2445832"/>
            <a:ext cx="753546" cy="400110"/>
          </a:xfrm>
          <a:prstGeom prst="rect">
            <a:avLst/>
          </a:prstGeom>
          <a:noFill/>
        </p:spPr>
        <p:txBody>
          <a:bodyPr wrap="square" rtlCol="0">
            <a:spAutoFit/>
          </a:bodyPr>
          <a:lstStyle/>
          <a:p>
            <a:r>
              <a:rPr lang="mn-MN" sz="2000" dirty="0" smtClean="0">
                <a:solidFill>
                  <a:schemeClr val="accent2">
                    <a:lumMod val="60000"/>
                    <a:lumOff val="40000"/>
                  </a:schemeClr>
                </a:solidFill>
                <a:latin typeface="Arial" panose="020B0604020202020204" pitchFamily="34" charset="0"/>
                <a:cs typeface="Arial" panose="020B0604020202020204" pitchFamily="34" charset="0"/>
              </a:rPr>
              <a:t>1584</a:t>
            </a:r>
            <a:endParaRPr lang="mn-MN" sz="2000" dirty="0">
              <a:solidFill>
                <a:schemeClr val="accent2">
                  <a:lumMod val="60000"/>
                  <a:lumOff val="40000"/>
                </a:schemeClr>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 xmlns:a16="http://schemas.microsoft.com/office/drawing/2014/main" id="{EFFBCCD4-D8E3-4454-AF57-B7D74226DB5F}"/>
              </a:ext>
            </a:extLst>
          </p:cNvPr>
          <p:cNvSpPr txBox="1"/>
          <p:nvPr/>
        </p:nvSpPr>
        <p:spPr>
          <a:xfrm>
            <a:off x="3978779" y="661422"/>
            <a:ext cx="748794" cy="400110"/>
          </a:xfrm>
          <a:prstGeom prst="rect">
            <a:avLst/>
          </a:prstGeom>
          <a:noFill/>
        </p:spPr>
        <p:txBody>
          <a:bodyPr wrap="square" rtlCol="0">
            <a:spAutoFit/>
          </a:bodyPr>
          <a:lstStyle/>
          <a:p>
            <a:r>
              <a:rPr lang="mn-MN" sz="2000" dirty="0" smtClean="0">
                <a:solidFill>
                  <a:schemeClr val="accent2"/>
                </a:solidFill>
                <a:latin typeface="Arial" panose="020B0604020202020204" pitchFamily="34" charset="0"/>
                <a:cs typeface="Arial" panose="020B0604020202020204" pitchFamily="34" charset="0"/>
              </a:rPr>
              <a:t>2734</a:t>
            </a:r>
            <a:endParaRPr lang="mn-MN" sz="2000" dirty="0">
              <a:solidFill>
                <a:schemeClr val="accent2"/>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 xmlns:a16="http://schemas.microsoft.com/office/drawing/2014/main" id="{F096B540-1C04-4E46-9005-9CB194CC145E}"/>
              </a:ext>
            </a:extLst>
          </p:cNvPr>
          <p:cNvSpPr txBox="1"/>
          <p:nvPr/>
        </p:nvSpPr>
        <p:spPr>
          <a:xfrm>
            <a:off x="4114800" y="1257002"/>
            <a:ext cx="634895" cy="400110"/>
          </a:xfrm>
          <a:prstGeom prst="rect">
            <a:avLst/>
          </a:prstGeom>
          <a:noFill/>
        </p:spPr>
        <p:txBody>
          <a:bodyPr wrap="square" rtlCol="0">
            <a:spAutoFit/>
          </a:bodyPr>
          <a:lstStyle/>
          <a:p>
            <a:r>
              <a:rPr lang="mn-MN" sz="2000" dirty="0" smtClean="0">
                <a:solidFill>
                  <a:schemeClr val="accent2"/>
                </a:solidFill>
                <a:latin typeface="Arial" panose="020B0604020202020204" pitchFamily="34" charset="0"/>
                <a:cs typeface="Arial" panose="020B0604020202020204" pitchFamily="34" charset="0"/>
              </a:rPr>
              <a:t>116</a:t>
            </a:r>
            <a:endParaRPr lang="mn-MN" sz="2000" dirty="0">
              <a:solidFill>
                <a:schemeClr val="accent2"/>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 xmlns:a16="http://schemas.microsoft.com/office/drawing/2014/main" id="{56317A7A-2144-4239-9DF5-47240472F404}"/>
              </a:ext>
            </a:extLst>
          </p:cNvPr>
          <p:cNvSpPr txBox="1"/>
          <p:nvPr/>
        </p:nvSpPr>
        <p:spPr>
          <a:xfrm>
            <a:off x="4025069" y="1840035"/>
            <a:ext cx="798575" cy="400110"/>
          </a:xfrm>
          <a:prstGeom prst="rect">
            <a:avLst/>
          </a:prstGeom>
          <a:noFill/>
        </p:spPr>
        <p:txBody>
          <a:bodyPr wrap="square" rtlCol="0">
            <a:spAutoFit/>
          </a:bodyPr>
          <a:lstStyle/>
          <a:p>
            <a:r>
              <a:rPr lang="mn-MN" sz="2000" dirty="0" smtClean="0">
                <a:solidFill>
                  <a:schemeClr val="accent2"/>
                </a:solidFill>
                <a:latin typeface="Arial" panose="020B0604020202020204" pitchFamily="34" charset="0"/>
                <a:cs typeface="Arial" panose="020B0604020202020204" pitchFamily="34" charset="0"/>
              </a:rPr>
              <a:t>1756</a:t>
            </a:r>
            <a:endParaRPr lang="mn-MN" sz="2000" dirty="0">
              <a:solidFill>
                <a:schemeClr val="accent2"/>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 xmlns:a16="http://schemas.microsoft.com/office/drawing/2014/main" id="{9D7D870E-BE71-4FD2-BB21-10A6F5353D6B}"/>
              </a:ext>
            </a:extLst>
          </p:cNvPr>
          <p:cNvSpPr txBox="1"/>
          <p:nvPr/>
        </p:nvSpPr>
        <p:spPr>
          <a:xfrm>
            <a:off x="3978779" y="2463463"/>
            <a:ext cx="771617" cy="400110"/>
          </a:xfrm>
          <a:prstGeom prst="rect">
            <a:avLst/>
          </a:prstGeom>
          <a:noFill/>
        </p:spPr>
        <p:txBody>
          <a:bodyPr wrap="square" rtlCol="0">
            <a:spAutoFit/>
          </a:bodyPr>
          <a:lstStyle/>
          <a:p>
            <a:r>
              <a:rPr lang="mn-MN" sz="2000" dirty="0" smtClean="0">
                <a:solidFill>
                  <a:schemeClr val="accent2"/>
                </a:solidFill>
                <a:latin typeface="Arial" panose="020B0604020202020204" pitchFamily="34" charset="0"/>
                <a:cs typeface="Arial" panose="020B0604020202020204" pitchFamily="34" charset="0"/>
              </a:rPr>
              <a:t>1577</a:t>
            </a:r>
            <a:endParaRPr lang="mn-MN" sz="2000" dirty="0">
              <a:solidFill>
                <a:schemeClr val="accent2"/>
              </a:solidFill>
              <a:latin typeface="Arial" panose="020B0604020202020204" pitchFamily="34" charset="0"/>
              <a:cs typeface="Arial" panose="020B0604020202020204" pitchFamily="34" charset="0"/>
            </a:endParaRPr>
          </a:p>
        </p:txBody>
      </p:sp>
      <p:sp>
        <p:nvSpPr>
          <p:cNvPr id="22" name="Rectangle: Rounded Corners 21">
            <a:extLst>
              <a:ext uri="{FF2B5EF4-FFF2-40B4-BE49-F238E27FC236}">
                <a16:creationId xmlns="" xmlns:a16="http://schemas.microsoft.com/office/drawing/2014/main" id="{BD1EB0C4-BB38-494C-9E38-98CB9873D970}"/>
              </a:ext>
            </a:extLst>
          </p:cNvPr>
          <p:cNvSpPr/>
          <p:nvPr/>
        </p:nvSpPr>
        <p:spPr>
          <a:xfrm>
            <a:off x="1127573" y="1056778"/>
            <a:ext cx="3600000" cy="216000"/>
          </a:xfrm>
          <a:prstGeom prst="roundRect">
            <a:avLst/>
          </a:prstGeom>
          <a:solidFill>
            <a:schemeClr val="bg1"/>
          </a:solidFill>
          <a:ln>
            <a:solidFill>
              <a:srgbClr val="56B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200" dirty="0">
                <a:solidFill>
                  <a:srgbClr val="56B98A"/>
                </a:solidFill>
                <a:latin typeface="Arial" panose="020B0604020202020204" pitchFamily="34" charset="0"/>
                <a:cs typeface="Arial" panose="020B0604020202020204" pitchFamily="34" charset="0"/>
              </a:rPr>
              <a:t>Өрх толгойлсон эхийн тоо</a:t>
            </a:r>
          </a:p>
        </p:txBody>
      </p:sp>
      <p:sp>
        <p:nvSpPr>
          <p:cNvPr id="23" name="Rectangle: Rounded Corners 22">
            <a:extLst>
              <a:ext uri="{FF2B5EF4-FFF2-40B4-BE49-F238E27FC236}">
                <a16:creationId xmlns="" xmlns:a16="http://schemas.microsoft.com/office/drawing/2014/main" id="{807FB916-B245-4BD7-823E-80EAF919F7AB}"/>
              </a:ext>
            </a:extLst>
          </p:cNvPr>
          <p:cNvSpPr/>
          <p:nvPr/>
        </p:nvSpPr>
        <p:spPr>
          <a:xfrm>
            <a:off x="1127573" y="1634856"/>
            <a:ext cx="3600000" cy="216000"/>
          </a:xfrm>
          <a:prstGeom prst="roundRect">
            <a:avLst/>
          </a:prstGeom>
          <a:solidFill>
            <a:schemeClr val="bg1"/>
          </a:solidFill>
          <a:ln>
            <a:solidFill>
              <a:srgbClr val="4E72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200" dirty="0">
                <a:solidFill>
                  <a:srgbClr val="4E72BF"/>
                </a:solidFill>
                <a:latin typeface="Arial" panose="020B0604020202020204" pitchFamily="34" charset="0"/>
                <a:cs typeface="Arial" panose="020B0604020202020204" pitchFamily="34" charset="0"/>
              </a:rPr>
              <a:t>Бүтэн өнчин хүүхдийн тоо</a:t>
            </a:r>
          </a:p>
        </p:txBody>
      </p:sp>
      <p:sp>
        <p:nvSpPr>
          <p:cNvPr id="24" name="Rectangle: Rounded Corners 23">
            <a:extLst>
              <a:ext uri="{FF2B5EF4-FFF2-40B4-BE49-F238E27FC236}">
                <a16:creationId xmlns="" xmlns:a16="http://schemas.microsoft.com/office/drawing/2014/main" id="{41F78785-864A-4F32-AF0B-00AA65786249}"/>
              </a:ext>
            </a:extLst>
          </p:cNvPr>
          <p:cNvSpPr/>
          <p:nvPr/>
        </p:nvSpPr>
        <p:spPr>
          <a:xfrm>
            <a:off x="1127573" y="2244392"/>
            <a:ext cx="3600000" cy="216000"/>
          </a:xfrm>
          <a:prstGeom prst="roundRect">
            <a:avLst/>
          </a:prstGeom>
          <a:solidFill>
            <a:schemeClr val="bg1"/>
          </a:solidFill>
          <a:ln>
            <a:solidFill>
              <a:srgbClr val="82C0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200" dirty="0">
                <a:solidFill>
                  <a:srgbClr val="82C041"/>
                </a:solidFill>
                <a:latin typeface="Arial" panose="020B0604020202020204" pitchFamily="34" charset="0"/>
                <a:cs typeface="Arial" panose="020B0604020202020204" pitchFamily="34" charset="0"/>
              </a:rPr>
              <a:t>Хагас өнчин хүүхдийн тоо</a:t>
            </a:r>
          </a:p>
        </p:txBody>
      </p:sp>
      <p:sp>
        <p:nvSpPr>
          <p:cNvPr id="25" name="Rectangle: Rounded Corners 24">
            <a:extLst>
              <a:ext uri="{FF2B5EF4-FFF2-40B4-BE49-F238E27FC236}">
                <a16:creationId xmlns="" xmlns:a16="http://schemas.microsoft.com/office/drawing/2014/main" id="{DD9E70EE-0AFE-4E92-9BFB-167C2A361A3D}"/>
              </a:ext>
            </a:extLst>
          </p:cNvPr>
          <p:cNvSpPr/>
          <p:nvPr/>
        </p:nvSpPr>
        <p:spPr>
          <a:xfrm>
            <a:off x="1131575" y="2849013"/>
            <a:ext cx="3600000" cy="216000"/>
          </a:xfrm>
          <a:prstGeom prst="roundRect">
            <a:avLst/>
          </a:prstGeom>
          <a:solidFill>
            <a:schemeClr val="bg1"/>
          </a:solidFill>
          <a:ln>
            <a:solidFill>
              <a:srgbClr val="54BA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200" dirty="0">
                <a:solidFill>
                  <a:srgbClr val="54BA8B"/>
                </a:solidFill>
                <a:latin typeface="Arial" panose="020B0604020202020204" pitchFamily="34" charset="0"/>
                <a:cs typeface="Arial" panose="020B0604020202020204" pitchFamily="34" charset="0"/>
              </a:rPr>
              <a:t>Өрх үүсгэн ганц биеэр амьдардаг өндөр настан</a:t>
            </a:r>
          </a:p>
        </p:txBody>
      </p:sp>
      <p:pic>
        <p:nvPicPr>
          <p:cNvPr id="26" name="Picture 2" descr="C:\Users\khorolmaa.NSO\Desktop\info-2017.jpg">
            <a:extLst>
              <a:ext uri="{FF2B5EF4-FFF2-40B4-BE49-F238E27FC236}">
                <a16:creationId xmlns="" xmlns:a16="http://schemas.microsoft.com/office/drawing/2014/main" id="{7C3CA91B-BBDE-479A-B27D-D53AD024BB2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85" t="68566" r="83553" b="14973"/>
          <a:stretch/>
        </p:blipFill>
        <p:spPr bwMode="auto">
          <a:xfrm>
            <a:off x="562729" y="2525781"/>
            <a:ext cx="346912" cy="5760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khorolmaa.NSO\Desktop\info-2017.jpg">
            <a:extLst>
              <a:ext uri="{FF2B5EF4-FFF2-40B4-BE49-F238E27FC236}">
                <a16:creationId xmlns="" xmlns:a16="http://schemas.microsoft.com/office/drawing/2014/main" id="{4C780D44-089E-4794-98E5-3707D0A291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92" t="22059" r="81784" b="61480"/>
          <a:stretch/>
        </p:blipFill>
        <p:spPr bwMode="auto">
          <a:xfrm>
            <a:off x="537651" y="696778"/>
            <a:ext cx="432725" cy="5760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C:\Users\khorolmaa.NSO\Desktop\info-2017.jpg">
            <a:extLst>
              <a:ext uri="{FF2B5EF4-FFF2-40B4-BE49-F238E27FC236}">
                <a16:creationId xmlns="" xmlns:a16="http://schemas.microsoft.com/office/drawing/2014/main" id="{B4AC5A45-BB70-43B7-834F-008ADAB230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35" t="40215" r="82840" b="48551"/>
          <a:stretch/>
        </p:blipFill>
        <p:spPr bwMode="auto">
          <a:xfrm>
            <a:off x="471155" y="1384267"/>
            <a:ext cx="530059" cy="504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C:\Users\khorolmaa.NSO\Desktop\info-2017.jpg">
            <a:extLst>
              <a:ext uri="{FF2B5EF4-FFF2-40B4-BE49-F238E27FC236}">
                <a16:creationId xmlns="" xmlns:a16="http://schemas.microsoft.com/office/drawing/2014/main" id="{B38361C0-8449-4D65-B612-5347DE6BC8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35" t="52715" r="80899" b="31715"/>
          <a:stretch/>
        </p:blipFill>
        <p:spPr bwMode="auto">
          <a:xfrm>
            <a:off x="484606" y="1934420"/>
            <a:ext cx="503245" cy="576000"/>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Rounded Corners 29">
            <a:extLst>
              <a:ext uri="{FF2B5EF4-FFF2-40B4-BE49-F238E27FC236}">
                <a16:creationId xmlns="" xmlns:a16="http://schemas.microsoft.com/office/drawing/2014/main" id="{E0CF3DDD-1CD3-4517-87A5-F0C8EFFAC411}"/>
              </a:ext>
            </a:extLst>
          </p:cNvPr>
          <p:cNvSpPr/>
          <p:nvPr/>
        </p:nvSpPr>
        <p:spPr>
          <a:xfrm rot="16200000">
            <a:off x="-884191" y="1750035"/>
            <a:ext cx="2412000" cy="216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00" dirty="0">
                <a:solidFill>
                  <a:schemeClr val="bg1"/>
                </a:solidFill>
                <a:latin typeface="Arial" panose="020B0604020202020204" pitchFamily="34" charset="0"/>
                <a:cs typeface="Arial" panose="020B0604020202020204" pitchFamily="34" charset="0"/>
              </a:rPr>
              <a:t>Нийгмийн зарим үзүүлэлт</a:t>
            </a:r>
          </a:p>
        </p:txBody>
      </p:sp>
      <p:sp>
        <p:nvSpPr>
          <p:cNvPr id="3" name="Arrow: Down 2">
            <a:extLst>
              <a:ext uri="{FF2B5EF4-FFF2-40B4-BE49-F238E27FC236}">
                <a16:creationId xmlns="" xmlns:a16="http://schemas.microsoft.com/office/drawing/2014/main" id="{C50F08CC-35B6-4A7F-956F-EE286346EAF5}"/>
              </a:ext>
            </a:extLst>
          </p:cNvPr>
          <p:cNvSpPr/>
          <p:nvPr/>
        </p:nvSpPr>
        <p:spPr>
          <a:xfrm rot="10800000">
            <a:off x="3689531" y="698185"/>
            <a:ext cx="216000" cy="2880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31" name="Arrow: Down 30">
            <a:extLst>
              <a:ext uri="{FF2B5EF4-FFF2-40B4-BE49-F238E27FC236}">
                <a16:creationId xmlns="" xmlns:a16="http://schemas.microsoft.com/office/drawing/2014/main" id="{8C820149-A50F-4F04-A4D3-B11B59CA4F86}"/>
              </a:ext>
            </a:extLst>
          </p:cNvPr>
          <p:cNvSpPr/>
          <p:nvPr/>
        </p:nvSpPr>
        <p:spPr>
          <a:xfrm>
            <a:off x="3689531" y="1313057"/>
            <a:ext cx="216000" cy="288000"/>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32" name="Arrow: Down 31">
            <a:extLst>
              <a:ext uri="{FF2B5EF4-FFF2-40B4-BE49-F238E27FC236}">
                <a16:creationId xmlns="" xmlns:a16="http://schemas.microsoft.com/office/drawing/2014/main" id="{49AF3DC9-C75D-496C-8A5C-F8F8B90F8EFC}"/>
              </a:ext>
            </a:extLst>
          </p:cNvPr>
          <p:cNvSpPr/>
          <p:nvPr/>
        </p:nvSpPr>
        <p:spPr>
          <a:xfrm>
            <a:off x="3687981" y="1902023"/>
            <a:ext cx="216000" cy="288000"/>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33" name="Arrow: Down 32">
            <a:extLst>
              <a:ext uri="{FF2B5EF4-FFF2-40B4-BE49-F238E27FC236}">
                <a16:creationId xmlns="" xmlns:a16="http://schemas.microsoft.com/office/drawing/2014/main" id="{788E68E8-E907-4193-A04E-5AAFB2E2B31D}"/>
              </a:ext>
            </a:extLst>
          </p:cNvPr>
          <p:cNvSpPr/>
          <p:nvPr/>
        </p:nvSpPr>
        <p:spPr>
          <a:xfrm rot="10800000">
            <a:off x="3689531" y="2519959"/>
            <a:ext cx="216000" cy="2880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nvGrpSpPr>
          <p:cNvPr id="41" name="Group 40">
            <a:extLst>
              <a:ext uri="{FF2B5EF4-FFF2-40B4-BE49-F238E27FC236}">
                <a16:creationId xmlns="" xmlns:a16="http://schemas.microsoft.com/office/drawing/2014/main" id="{34465BAB-A156-42F4-B598-3A219F202FE1}"/>
              </a:ext>
            </a:extLst>
          </p:cNvPr>
          <p:cNvGrpSpPr/>
          <p:nvPr/>
        </p:nvGrpSpPr>
        <p:grpSpPr>
          <a:xfrm>
            <a:off x="359227" y="69171"/>
            <a:ext cx="4520758" cy="215444"/>
            <a:chOff x="359227" y="69171"/>
            <a:chExt cx="4520758" cy="215444"/>
          </a:xfrm>
        </p:grpSpPr>
        <p:cxnSp>
          <p:nvCxnSpPr>
            <p:cNvPr id="43" name="Straight Connector 42">
              <a:extLst>
                <a:ext uri="{FF2B5EF4-FFF2-40B4-BE49-F238E27FC236}">
                  <a16:creationId xmlns="" xmlns:a16="http://schemas.microsoft.com/office/drawing/2014/main" id="{7AA00AA1-4B93-4276-B2E5-F41F73EA1685}"/>
                </a:ext>
              </a:extLst>
            </p:cNvPr>
            <p:cNvCxnSpPr>
              <a:cxnSpLocks/>
            </p:cNvCxnSpPr>
            <p:nvPr/>
          </p:nvCxnSpPr>
          <p:spPr>
            <a:xfrm flipH="1">
              <a:off x="359227" y="176893"/>
              <a:ext cx="2880000" cy="0"/>
            </a:xfrm>
            <a:prstGeom prst="line">
              <a:avLst/>
            </a:prstGeom>
            <a:ln>
              <a:solidFill>
                <a:schemeClr val="accent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 xmlns:a16="http://schemas.microsoft.com/office/drawing/2014/main" id="{A39705EF-A8BD-4F3A-8409-48270D2E5B9F}"/>
                </a:ext>
              </a:extLst>
            </p:cNvPr>
            <p:cNvSpPr txBox="1"/>
            <p:nvPr/>
          </p:nvSpPr>
          <p:spPr>
            <a:xfrm>
              <a:off x="3201718" y="69171"/>
              <a:ext cx="1678267" cy="215444"/>
            </a:xfrm>
            <a:prstGeom prst="rect">
              <a:avLst/>
            </a:prstGeom>
            <a:noFill/>
          </p:spPr>
          <p:txBody>
            <a:bodyPr wrap="square" rtlCol="0">
              <a:spAutoFit/>
            </a:bodyPr>
            <a:lstStyle/>
            <a:p>
              <a:r>
                <a:rPr lang="mn-MN" sz="800" dirty="0">
                  <a:solidFill>
                    <a:schemeClr val="accent2">
                      <a:lumMod val="75000"/>
                    </a:schemeClr>
                  </a:solidFill>
                  <a:latin typeface="Arial" panose="020B0604020202020204" pitchFamily="34" charset="0"/>
                  <a:cs typeface="Arial" panose="020B0604020202020204" pitchFamily="34" charset="0"/>
                </a:rPr>
                <a:t>НИЙГМИЙН ЗАРИМ ҮЗҮҮЛЭЛТ</a:t>
              </a:r>
            </a:p>
          </p:txBody>
        </p:sp>
      </p:grpSp>
      <p:grpSp>
        <p:nvGrpSpPr>
          <p:cNvPr id="45" name="Group 44">
            <a:extLst>
              <a:ext uri="{FF2B5EF4-FFF2-40B4-BE49-F238E27FC236}">
                <a16:creationId xmlns="" xmlns:a16="http://schemas.microsoft.com/office/drawing/2014/main" id="{19D75934-A058-4D76-9D41-8BFBBCAC3659}"/>
              </a:ext>
            </a:extLst>
          </p:cNvPr>
          <p:cNvGrpSpPr/>
          <p:nvPr/>
        </p:nvGrpSpPr>
        <p:grpSpPr>
          <a:xfrm>
            <a:off x="159171" y="3181417"/>
            <a:ext cx="4778477" cy="180000"/>
            <a:chOff x="159171" y="3181417"/>
            <a:chExt cx="4778477" cy="180000"/>
          </a:xfrm>
        </p:grpSpPr>
        <p:sp>
          <p:nvSpPr>
            <p:cNvPr id="46" name="Rectangle: Rounded Corners 45">
              <a:extLst>
                <a:ext uri="{FF2B5EF4-FFF2-40B4-BE49-F238E27FC236}">
                  <a16:creationId xmlns="" xmlns:a16="http://schemas.microsoft.com/office/drawing/2014/main" id="{57A7458D-AF5D-4830-BA8A-529EC1990BC9}"/>
                </a:ext>
              </a:extLst>
            </p:cNvPr>
            <p:cNvSpPr/>
            <p:nvPr/>
          </p:nvSpPr>
          <p:spPr>
            <a:xfrm>
              <a:off x="4311361" y="3181417"/>
              <a:ext cx="360000" cy="180000"/>
            </a:xfrm>
            <a:prstGeom prst="roundRect">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900" dirty="0">
                  <a:solidFill>
                    <a:schemeClr val="accent2">
                      <a:lumMod val="75000"/>
                    </a:schemeClr>
                  </a:solidFill>
                  <a:latin typeface="Arial" panose="020B0604020202020204" pitchFamily="34" charset="0"/>
                  <a:cs typeface="Arial" panose="020B0604020202020204" pitchFamily="34" charset="0"/>
                </a:rPr>
                <a:t>31</a:t>
              </a:r>
            </a:p>
          </p:txBody>
        </p:sp>
        <p:cxnSp>
          <p:nvCxnSpPr>
            <p:cNvPr id="47" name="Straight Connector 46">
              <a:extLst>
                <a:ext uri="{FF2B5EF4-FFF2-40B4-BE49-F238E27FC236}">
                  <a16:creationId xmlns="" xmlns:a16="http://schemas.microsoft.com/office/drawing/2014/main" id="{E9988FCA-EE5A-4E28-8459-41EAC493CF74}"/>
                </a:ext>
              </a:extLst>
            </p:cNvPr>
            <p:cNvCxnSpPr>
              <a:cxnSpLocks/>
            </p:cNvCxnSpPr>
            <p:nvPr/>
          </p:nvCxnSpPr>
          <p:spPr>
            <a:xfrm flipV="1">
              <a:off x="159171" y="3271417"/>
              <a:ext cx="4140000" cy="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 xmlns:a16="http://schemas.microsoft.com/office/drawing/2014/main" id="{AB8D970A-7AD5-4F4F-8090-43D948F0A8EF}"/>
                </a:ext>
              </a:extLst>
            </p:cNvPr>
            <p:cNvCxnSpPr>
              <a:cxnSpLocks/>
            </p:cNvCxnSpPr>
            <p:nvPr/>
          </p:nvCxnSpPr>
          <p:spPr>
            <a:xfrm flipV="1">
              <a:off x="4685648" y="3271417"/>
              <a:ext cx="252000" cy="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Tree>
    <p:extLst>
      <p:ext uri="{BB962C8B-B14F-4D97-AF65-F5344CB8AC3E}">
        <p14:creationId xmlns:p14="http://schemas.microsoft.com/office/powerpoint/2010/main" val="19882281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3C4D6C66-4042-49C1-BDD8-50AC3BF273F4}"/>
              </a:ext>
            </a:extLst>
          </p:cNvPr>
          <p:cNvCxnSpPr>
            <a:cxnSpLocks/>
          </p:cNvCxnSpPr>
          <p:nvPr/>
        </p:nvCxnSpPr>
        <p:spPr>
          <a:xfrm flipH="1">
            <a:off x="359227" y="176893"/>
            <a:ext cx="324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 xmlns:a16="http://schemas.microsoft.com/office/drawing/2014/main" id="{98C6ECB6-45EC-493C-8C47-21AB21A72AEA}"/>
              </a:ext>
            </a:extLst>
          </p:cNvPr>
          <p:cNvSpPr txBox="1"/>
          <p:nvPr/>
        </p:nvSpPr>
        <p:spPr>
          <a:xfrm>
            <a:off x="3593206" y="69171"/>
            <a:ext cx="1283315"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ХӨДӨЛМӨР ЭРХЛЭЛТ</a:t>
            </a:r>
          </a:p>
        </p:txBody>
      </p:sp>
      <p:sp>
        <p:nvSpPr>
          <p:cNvPr id="10" name="TextBox 9">
            <a:extLst>
              <a:ext uri="{FF2B5EF4-FFF2-40B4-BE49-F238E27FC236}">
                <a16:creationId xmlns="" xmlns:a16="http://schemas.microsoft.com/office/drawing/2014/main" id="{4BAD6027-B1DB-4710-B516-D21997F6FCC7}"/>
              </a:ext>
            </a:extLst>
          </p:cNvPr>
          <p:cNvSpPr txBox="1"/>
          <p:nvPr/>
        </p:nvSpPr>
        <p:spPr>
          <a:xfrm>
            <a:off x="359227" y="225697"/>
            <a:ext cx="2449710" cy="215444"/>
          </a:xfrm>
          <a:prstGeom prst="rect">
            <a:avLst/>
          </a:prstGeom>
          <a:noFill/>
        </p:spPr>
        <p:txBody>
          <a:bodyPr wrap="none" rtlCol="0">
            <a:spAutoFit/>
          </a:bodyPr>
          <a:lstStyle/>
          <a:p>
            <a:r>
              <a:rPr lang="mn-MN" sz="800" dirty="0">
                <a:solidFill>
                  <a:srgbClr val="002060"/>
                </a:solidFill>
                <a:latin typeface="Arial" panose="020B0604020202020204" pitchFamily="34" charset="0"/>
                <a:cs typeface="Arial" panose="020B0604020202020204" pitchFamily="34" charset="0"/>
              </a:rPr>
              <a:t>Хөдөлмөр эрхлэлтийн үзүүлэлт 2013 – 2017 он</a:t>
            </a:r>
          </a:p>
        </p:txBody>
      </p:sp>
      <p:graphicFrame>
        <p:nvGraphicFramePr>
          <p:cNvPr id="11" name="Table 10">
            <a:extLst>
              <a:ext uri="{FF2B5EF4-FFF2-40B4-BE49-F238E27FC236}">
                <a16:creationId xmlns="" xmlns:a16="http://schemas.microsoft.com/office/drawing/2014/main" id="{6BDA3D49-F456-4B76-AED1-7CAA0BF135C5}"/>
              </a:ext>
            </a:extLst>
          </p:cNvPr>
          <p:cNvGraphicFramePr>
            <a:graphicFrameLocks noGrp="1"/>
          </p:cNvGraphicFramePr>
          <p:nvPr>
            <p:extLst>
              <p:ext uri="{D42A27DB-BD31-4B8C-83A1-F6EECF244321}">
                <p14:modId xmlns:p14="http://schemas.microsoft.com/office/powerpoint/2010/main" val="4125027309"/>
              </p:ext>
            </p:extLst>
          </p:nvPr>
        </p:nvGraphicFramePr>
        <p:xfrm>
          <a:off x="123852" y="470254"/>
          <a:ext cx="4705295" cy="2670825"/>
        </p:xfrm>
        <a:graphic>
          <a:graphicData uri="http://schemas.openxmlformats.org/drawingml/2006/table">
            <a:tbl>
              <a:tblPr>
                <a:tableStyleId>{2D5ABB26-0587-4C30-8999-92F81FD0307C}</a:tableStyleId>
              </a:tblPr>
              <a:tblGrid>
                <a:gridCol w="1152000">
                  <a:extLst>
                    <a:ext uri="{9D8B030D-6E8A-4147-A177-3AD203B41FA5}">
                      <a16:colId xmlns="" xmlns:a16="http://schemas.microsoft.com/office/drawing/2014/main" val="20000"/>
                    </a:ext>
                  </a:extLst>
                </a:gridCol>
                <a:gridCol w="710659">
                  <a:extLst>
                    <a:ext uri="{9D8B030D-6E8A-4147-A177-3AD203B41FA5}">
                      <a16:colId xmlns="" xmlns:a16="http://schemas.microsoft.com/office/drawing/2014/main" val="20001"/>
                    </a:ext>
                  </a:extLst>
                </a:gridCol>
                <a:gridCol w="710659">
                  <a:extLst>
                    <a:ext uri="{9D8B030D-6E8A-4147-A177-3AD203B41FA5}">
                      <a16:colId xmlns="" xmlns:a16="http://schemas.microsoft.com/office/drawing/2014/main" val="20002"/>
                    </a:ext>
                  </a:extLst>
                </a:gridCol>
                <a:gridCol w="710659">
                  <a:extLst>
                    <a:ext uri="{9D8B030D-6E8A-4147-A177-3AD203B41FA5}">
                      <a16:colId xmlns="" xmlns:a16="http://schemas.microsoft.com/office/drawing/2014/main" val="20003"/>
                    </a:ext>
                  </a:extLst>
                </a:gridCol>
                <a:gridCol w="710659">
                  <a:extLst>
                    <a:ext uri="{9D8B030D-6E8A-4147-A177-3AD203B41FA5}">
                      <a16:colId xmlns="" xmlns:a16="http://schemas.microsoft.com/office/drawing/2014/main" val="20004"/>
                    </a:ext>
                  </a:extLst>
                </a:gridCol>
                <a:gridCol w="710659">
                  <a:extLst>
                    <a:ext uri="{9D8B030D-6E8A-4147-A177-3AD203B41FA5}">
                      <a16:colId xmlns="" xmlns:a16="http://schemas.microsoft.com/office/drawing/2014/main" val="1763376583"/>
                    </a:ext>
                  </a:extLst>
                </a:gridCol>
              </a:tblGrid>
              <a:tr h="252000">
                <a:tc>
                  <a:txBody>
                    <a:bodyPr/>
                    <a:lstStyle/>
                    <a:p>
                      <a:pPr algn="ctr" fontAlgn="ctr"/>
                      <a:r>
                        <a:rPr lang="mn-MN" sz="900" b="0" u="none" strike="noStrike" dirty="0">
                          <a:solidFill>
                            <a:schemeClr val="bg1"/>
                          </a:solidFill>
                          <a:effectLst/>
                          <a:latin typeface="Arial" panose="020B0604020202020204" pitchFamily="34" charset="0"/>
                          <a:cs typeface="Arial" panose="020B0604020202020204" pitchFamily="34" charset="0"/>
                        </a:rPr>
                        <a:t>Үзүүлэлт</a:t>
                      </a:r>
                      <a:endParaRPr lang="en-US" sz="9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1"/>
                    </a:solidFill>
                  </a:tcPr>
                </a:tc>
                <a:tc>
                  <a:txBody>
                    <a:bodyPr/>
                    <a:lstStyle/>
                    <a:p>
                      <a:pPr algn="ctr" fontAlgn="ctr"/>
                      <a:r>
                        <a:rPr lang="en-US" sz="900" u="none" strike="noStrike" dirty="0">
                          <a:solidFill>
                            <a:schemeClr val="bg1"/>
                          </a:solidFill>
                          <a:effectLst/>
                          <a:latin typeface="Arial" panose="020B0604020202020204" pitchFamily="34" charset="0"/>
                          <a:cs typeface="Arial" panose="020B0604020202020204" pitchFamily="34" charset="0"/>
                        </a:rPr>
                        <a:t>2013</a:t>
                      </a:r>
                      <a:endParaRPr lang="en-US" sz="9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1"/>
                    </a:solidFill>
                  </a:tcPr>
                </a:tc>
                <a:tc>
                  <a:txBody>
                    <a:bodyPr/>
                    <a:lstStyle/>
                    <a:p>
                      <a:pPr algn="ctr" fontAlgn="ctr"/>
                      <a:r>
                        <a:rPr lang="en-US" sz="900" u="none" strike="noStrike" dirty="0">
                          <a:solidFill>
                            <a:schemeClr val="bg1"/>
                          </a:solidFill>
                          <a:effectLst/>
                          <a:latin typeface="Arial" panose="020B0604020202020204" pitchFamily="34" charset="0"/>
                          <a:cs typeface="Arial" panose="020B0604020202020204" pitchFamily="34" charset="0"/>
                        </a:rPr>
                        <a:t>2014</a:t>
                      </a:r>
                      <a:endParaRPr lang="en-US" sz="9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1"/>
                    </a:solidFill>
                  </a:tcPr>
                </a:tc>
                <a:tc>
                  <a:txBody>
                    <a:bodyPr/>
                    <a:lstStyle/>
                    <a:p>
                      <a:pPr algn="ctr" fontAlgn="ctr"/>
                      <a:r>
                        <a:rPr lang="en-US" sz="900" u="none" strike="noStrike" dirty="0">
                          <a:solidFill>
                            <a:schemeClr val="bg1"/>
                          </a:solidFill>
                          <a:effectLst/>
                          <a:latin typeface="Arial" panose="020B0604020202020204" pitchFamily="34" charset="0"/>
                          <a:cs typeface="Arial" panose="020B0604020202020204" pitchFamily="34" charset="0"/>
                        </a:rPr>
                        <a:t>2015</a:t>
                      </a:r>
                      <a:endParaRPr lang="en-US" sz="9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1"/>
                    </a:solidFill>
                  </a:tcPr>
                </a:tc>
                <a:tc>
                  <a:txBody>
                    <a:bodyPr/>
                    <a:lstStyle/>
                    <a:p>
                      <a:pPr algn="ctr" fontAlgn="ctr"/>
                      <a:r>
                        <a:rPr lang="en-US" sz="900" u="none" strike="noStrike" dirty="0">
                          <a:solidFill>
                            <a:schemeClr val="bg1"/>
                          </a:solidFill>
                          <a:effectLst/>
                          <a:latin typeface="Arial" panose="020B0604020202020204" pitchFamily="34" charset="0"/>
                          <a:cs typeface="Arial" panose="020B0604020202020204" pitchFamily="34" charset="0"/>
                        </a:rPr>
                        <a:t>2016</a:t>
                      </a:r>
                      <a:endParaRPr lang="en-US" sz="9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1"/>
                    </a:solidFill>
                  </a:tcPr>
                </a:tc>
                <a:tc>
                  <a:txBody>
                    <a:bodyPr/>
                    <a:lstStyle/>
                    <a:p>
                      <a:pPr algn="ctr" fontAlgn="ctr"/>
                      <a:r>
                        <a:rPr lang="en-US" sz="900" u="none" strike="noStrike" dirty="0">
                          <a:solidFill>
                            <a:schemeClr val="bg1"/>
                          </a:solidFill>
                          <a:effectLst/>
                          <a:latin typeface="Arial" panose="020B0604020202020204" pitchFamily="34" charset="0"/>
                          <a:cs typeface="Arial" panose="020B0604020202020204" pitchFamily="34" charset="0"/>
                        </a:rPr>
                        <a:t>2017</a:t>
                      </a:r>
                      <a:endParaRPr lang="en-US" sz="9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1"/>
                    </a:solidFill>
                  </a:tcPr>
                </a:tc>
                <a:extLst>
                  <a:ext uri="{0D108BD9-81ED-4DB2-BD59-A6C34878D82A}">
                    <a16:rowId xmlns="" xmlns:a16="http://schemas.microsoft.com/office/drawing/2014/main" val="10000"/>
                  </a:ext>
                </a:extLst>
              </a:tr>
              <a:tr h="36000">
                <a:tc>
                  <a:txBody>
                    <a:bodyPr/>
                    <a:lstStyle/>
                    <a:p>
                      <a:pPr algn="l" fontAlgn="ctr"/>
                      <a:r>
                        <a:rPr lang="mn-MN" sz="800" u="none" strike="noStrike" dirty="0">
                          <a:solidFill>
                            <a:srgbClr val="002060"/>
                          </a:solidFill>
                          <a:effectLst/>
                          <a:latin typeface="Arial" panose="020B0604020202020204" pitchFamily="34" charset="0"/>
                          <a:cs typeface="Arial" panose="020B0604020202020204" pitchFamily="34" charset="0"/>
                        </a:rPr>
                        <a:t>Хөдөлмөрийн насны хүн ам</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en-US" sz="800" b="0" i="0" u="none" strike="noStrike" dirty="0" smtClean="0">
                          <a:solidFill>
                            <a:srgbClr val="002060"/>
                          </a:solidFill>
                          <a:effectLst/>
                          <a:latin typeface="Arial" panose="020B0604020202020204" pitchFamily="34" charset="0"/>
                          <a:cs typeface="Arial" panose="020B0604020202020204" pitchFamily="34" charset="0"/>
                        </a:rPr>
                        <a:t>58779</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en-US" sz="800" b="0" i="0" u="none" strike="noStrike" dirty="0" smtClean="0">
                          <a:solidFill>
                            <a:srgbClr val="002060"/>
                          </a:solidFill>
                          <a:effectLst/>
                          <a:latin typeface="Arial" panose="020B0604020202020204" pitchFamily="34" charset="0"/>
                          <a:cs typeface="Arial" panose="020B0604020202020204" pitchFamily="34" charset="0"/>
                        </a:rPr>
                        <a:t>58557</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en-US" sz="800" b="0" i="0" u="none" strike="noStrike" dirty="0" smtClean="0">
                          <a:solidFill>
                            <a:srgbClr val="002060"/>
                          </a:solidFill>
                          <a:effectLst/>
                          <a:latin typeface="Arial" panose="020B0604020202020204" pitchFamily="34" charset="0"/>
                          <a:cs typeface="Arial" panose="020B0604020202020204" pitchFamily="34" charset="0"/>
                        </a:rPr>
                        <a:t>57409</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en-US" sz="800" b="0" i="0" u="none" strike="noStrike" dirty="0" smtClean="0">
                          <a:solidFill>
                            <a:srgbClr val="002060"/>
                          </a:solidFill>
                          <a:effectLst/>
                          <a:latin typeface="Arial" panose="020B0604020202020204" pitchFamily="34" charset="0"/>
                          <a:cs typeface="Arial" panose="020B0604020202020204" pitchFamily="34" charset="0"/>
                        </a:rPr>
                        <a:t>58234</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en-US" sz="800" b="0" i="0" u="none" strike="noStrike" dirty="0" smtClean="0">
                          <a:solidFill>
                            <a:srgbClr val="002060"/>
                          </a:solidFill>
                          <a:effectLst/>
                          <a:latin typeface="Arial" panose="020B0604020202020204" pitchFamily="34" charset="0"/>
                          <a:cs typeface="Arial" panose="020B0604020202020204" pitchFamily="34" charset="0"/>
                        </a:rPr>
                        <a:t>58859</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10001"/>
                  </a:ext>
                </a:extLst>
              </a:tr>
              <a:tr h="36000">
                <a:tc>
                  <a:txBody>
                    <a:bodyPr/>
                    <a:lstStyle/>
                    <a:p>
                      <a:pPr algn="l" fontAlgn="ctr"/>
                      <a:r>
                        <a:rPr lang="mn-MN" sz="800" u="none" strike="noStrike" dirty="0">
                          <a:solidFill>
                            <a:srgbClr val="002060"/>
                          </a:solidFill>
                          <a:effectLst/>
                          <a:latin typeface="Arial" panose="020B0604020202020204" pitchFamily="34" charset="0"/>
                          <a:cs typeface="Arial" panose="020B0604020202020204" pitchFamily="34" charset="0"/>
                        </a:rPr>
                        <a:t>Эдийн засгийн идэвхтэй хүн ам</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n-US" sz="800" u="none" strike="noStrike" dirty="0" smtClean="0">
                          <a:solidFill>
                            <a:srgbClr val="002060"/>
                          </a:solidFill>
                          <a:effectLst/>
                          <a:latin typeface="Arial" panose="020B0604020202020204" pitchFamily="34" charset="0"/>
                          <a:cs typeface="Arial" panose="020B0604020202020204" pitchFamily="34" charset="0"/>
                        </a:rPr>
                        <a:t>41294</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n-US" sz="800" b="0" i="0" u="none" strike="noStrike" dirty="0" smtClean="0">
                          <a:solidFill>
                            <a:srgbClr val="002060"/>
                          </a:solidFill>
                          <a:effectLst/>
                          <a:latin typeface="Arial" panose="020B0604020202020204" pitchFamily="34" charset="0"/>
                          <a:cs typeface="Arial" panose="020B0604020202020204" pitchFamily="34" charset="0"/>
                        </a:rPr>
                        <a:t>41739</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n-US" sz="800" b="0" i="0" u="none" strike="noStrike" dirty="0" smtClean="0">
                          <a:solidFill>
                            <a:srgbClr val="002060"/>
                          </a:solidFill>
                          <a:effectLst/>
                          <a:latin typeface="Arial" panose="020B0604020202020204" pitchFamily="34" charset="0"/>
                          <a:cs typeface="Arial" panose="020B0604020202020204" pitchFamily="34" charset="0"/>
                        </a:rPr>
                        <a:t>42133</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n-US" sz="800" u="none" strike="noStrike" dirty="0" smtClean="0">
                          <a:solidFill>
                            <a:srgbClr val="002060"/>
                          </a:solidFill>
                          <a:effectLst/>
                          <a:latin typeface="Arial" panose="020B0604020202020204" pitchFamily="34" charset="0"/>
                          <a:cs typeface="Arial" panose="020B0604020202020204" pitchFamily="34" charset="0"/>
                        </a:rPr>
                        <a:t>44875</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n-US" sz="800" b="0" i="0" u="none" strike="noStrike" dirty="0" smtClean="0">
                          <a:solidFill>
                            <a:srgbClr val="002060"/>
                          </a:solidFill>
                          <a:effectLst/>
                          <a:latin typeface="Arial" panose="020B0604020202020204" pitchFamily="34" charset="0"/>
                          <a:cs typeface="Arial" panose="020B0604020202020204" pitchFamily="34" charset="0"/>
                        </a:rPr>
                        <a:t>45205</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 xmlns:a16="http://schemas.microsoft.com/office/drawing/2014/main" val="10002"/>
                  </a:ext>
                </a:extLst>
              </a:tr>
              <a:tr h="216000">
                <a:tc>
                  <a:txBody>
                    <a:bodyPr/>
                    <a:lstStyle/>
                    <a:p>
                      <a:pPr lvl="1" algn="l" fontAlgn="ctr"/>
                      <a:r>
                        <a:rPr lang="mn-MN" sz="800" u="none" strike="noStrike" dirty="0">
                          <a:solidFill>
                            <a:srgbClr val="002060"/>
                          </a:solidFill>
                          <a:effectLst/>
                          <a:latin typeface="Arial" panose="020B0604020202020204" pitchFamily="34" charset="0"/>
                          <a:cs typeface="Arial" panose="020B0604020202020204" pitchFamily="34" charset="0"/>
                        </a:rPr>
                        <a:t>Ажиллагчид</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en-US" sz="800" b="0" i="0" u="none" strike="noStrike" dirty="0" smtClean="0">
                          <a:solidFill>
                            <a:srgbClr val="002060"/>
                          </a:solidFill>
                          <a:effectLst/>
                          <a:latin typeface="Arial" panose="020B0604020202020204" pitchFamily="34" charset="0"/>
                          <a:cs typeface="Arial" panose="020B0604020202020204" pitchFamily="34" charset="0"/>
                        </a:rPr>
                        <a:t>39831</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smtClean="0">
                          <a:solidFill>
                            <a:srgbClr val="002060"/>
                          </a:solidFill>
                          <a:effectLst/>
                          <a:latin typeface="Arial" panose="020B0604020202020204" pitchFamily="34" charset="0"/>
                          <a:cs typeface="Arial" panose="020B0604020202020204" pitchFamily="34" charset="0"/>
                        </a:rPr>
                        <a:t>40464</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smtClean="0">
                          <a:solidFill>
                            <a:srgbClr val="002060"/>
                          </a:solidFill>
                          <a:effectLst/>
                          <a:latin typeface="Arial" panose="020B0604020202020204" pitchFamily="34" charset="0"/>
                          <a:cs typeface="Arial" panose="020B0604020202020204" pitchFamily="34" charset="0"/>
                        </a:rPr>
                        <a:t>39275</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smtClean="0">
                          <a:solidFill>
                            <a:srgbClr val="002060"/>
                          </a:solidFill>
                          <a:effectLst/>
                          <a:latin typeface="Arial" panose="020B0604020202020204" pitchFamily="34" charset="0"/>
                          <a:cs typeface="Arial" panose="020B0604020202020204" pitchFamily="34" charset="0"/>
                        </a:rPr>
                        <a:t>42532</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smtClean="0">
                          <a:solidFill>
                            <a:srgbClr val="002060"/>
                          </a:solidFill>
                          <a:effectLst/>
                          <a:latin typeface="Arial" panose="020B0604020202020204" pitchFamily="34" charset="0"/>
                          <a:cs typeface="Arial" panose="020B0604020202020204" pitchFamily="34" charset="0"/>
                        </a:rPr>
                        <a:t>42753</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10003"/>
                  </a:ext>
                </a:extLst>
              </a:tr>
              <a:tr h="252000">
                <a:tc>
                  <a:txBody>
                    <a:bodyPr/>
                    <a:lstStyle/>
                    <a:p>
                      <a:pPr algn="l" fontAlgn="ctr"/>
                      <a:r>
                        <a:rPr lang="mn-MN" sz="800" u="none" strike="noStrike" dirty="0">
                          <a:solidFill>
                            <a:srgbClr val="002060"/>
                          </a:solidFill>
                          <a:effectLst/>
                          <a:latin typeface="Arial" panose="020B0604020202020204" pitchFamily="34" charset="0"/>
                          <a:cs typeface="Arial" panose="020B0604020202020204" pitchFamily="34" charset="0"/>
                        </a:rPr>
                        <a:t>Ажилгүй иргэд</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a:r>
                        <a:rPr lang="en-US" dirty="0" smtClean="0"/>
                        <a:t>2125</a:t>
                      </a:r>
                      <a:endParaRPr lang="en-US" dirty="0"/>
                    </a:p>
                  </a:txBody>
                  <a:tcPr marL="9525" marR="9525" marT="9525" marB="0" anchor="ctr"/>
                </a:tc>
                <a:tc>
                  <a:txBody>
                    <a:bodyPr/>
                    <a:lstStyle/>
                    <a:p>
                      <a:pPr algn="r"/>
                      <a:r>
                        <a:rPr lang="en-US" dirty="0" smtClean="0"/>
                        <a:t>1752</a:t>
                      </a:r>
                      <a:endParaRPr lang="en-US" dirty="0"/>
                    </a:p>
                  </a:txBody>
                  <a:tcPr marL="9525" marR="9525" marT="9525" marB="0" anchor="ctr"/>
                </a:tc>
                <a:tc>
                  <a:txBody>
                    <a:bodyPr/>
                    <a:lstStyle/>
                    <a:p>
                      <a:pPr algn="r"/>
                      <a:r>
                        <a:rPr lang="en-US" dirty="0" smtClean="0"/>
                        <a:t>2125</a:t>
                      </a:r>
                      <a:endParaRPr lang="en-US" dirty="0"/>
                    </a:p>
                  </a:txBody>
                  <a:tcPr marL="9525" marR="9525" marT="9525" marB="0" anchor="ctr"/>
                </a:tc>
                <a:tc>
                  <a:txBody>
                    <a:bodyPr/>
                    <a:lstStyle/>
                    <a:p>
                      <a:pPr algn="r"/>
                      <a:r>
                        <a:rPr lang="en-US" dirty="0" smtClean="0"/>
                        <a:t>2214</a:t>
                      </a:r>
                      <a:endParaRPr lang="en-US" dirty="0"/>
                    </a:p>
                  </a:txBody>
                  <a:tcPr marL="9525" marR="9525" marT="9525" marB="0" anchor="ctr"/>
                </a:tc>
                <a:tc>
                  <a:txBody>
                    <a:bodyPr/>
                    <a:lstStyle/>
                    <a:p>
                      <a:pPr algn="r"/>
                      <a:r>
                        <a:rPr lang="en-US" dirty="0" smtClean="0"/>
                        <a:t>2452</a:t>
                      </a:r>
                      <a:endParaRPr lang="en-US" dirty="0"/>
                    </a:p>
                  </a:txBody>
                  <a:tcPr marL="9525" marR="9525" marT="9525" marB="0" anchor="ctr"/>
                </a:tc>
                <a:extLst>
                  <a:ext uri="{0D108BD9-81ED-4DB2-BD59-A6C34878D82A}">
                    <a16:rowId xmlns="" xmlns:a16="http://schemas.microsoft.com/office/drawing/2014/main" val="10004"/>
                  </a:ext>
                </a:extLst>
              </a:tr>
              <a:tr h="216000">
                <a:tc>
                  <a:txBody>
                    <a:bodyPr/>
                    <a:lstStyle/>
                    <a:p>
                      <a:pPr lvl="1" algn="l" fontAlgn="ctr"/>
                      <a:r>
                        <a:rPr lang="mn-MN" sz="800" b="0" i="0" u="none" strike="noStrike" dirty="0">
                          <a:solidFill>
                            <a:srgbClr val="002060"/>
                          </a:solidFill>
                          <a:effectLst/>
                          <a:latin typeface="Arial" panose="020B0604020202020204" pitchFamily="34" charset="0"/>
                          <a:cs typeface="Arial" panose="020B0604020202020204" pitchFamily="34" charset="0"/>
                        </a:rPr>
                        <a:t>Эмэгтэй</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a:r>
                        <a:rPr lang="en-US" dirty="0" smtClean="0"/>
                        <a:t>4.2</a:t>
                      </a:r>
                      <a:endParaRPr lang="en-US" dirty="0"/>
                    </a:p>
                  </a:txBody>
                  <a:tcPr marL="9525" marR="9525" marT="9525" marB="0" anchor="ctr">
                    <a:solidFill>
                      <a:schemeClr val="accent1">
                        <a:lumMod val="20000"/>
                        <a:lumOff val="80000"/>
                      </a:schemeClr>
                    </a:solidFill>
                  </a:tcPr>
                </a:tc>
                <a:tc>
                  <a:txBody>
                    <a:bodyPr/>
                    <a:lstStyle/>
                    <a:p>
                      <a:pPr algn="r"/>
                      <a:r>
                        <a:rPr lang="en-US" dirty="0" smtClean="0"/>
                        <a:t>4.3</a:t>
                      </a:r>
                      <a:endParaRPr lang="en-US" dirty="0"/>
                    </a:p>
                  </a:txBody>
                  <a:tcPr marL="9525" marR="9525" marT="9525" marB="0" anchor="ctr">
                    <a:solidFill>
                      <a:schemeClr val="accent1">
                        <a:lumMod val="20000"/>
                        <a:lumOff val="80000"/>
                      </a:schemeClr>
                    </a:solidFill>
                  </a:tcPr>
                </a:tc>
                <a:tc>
                  <a:txBody>
                    <a:bodyPr/>
                    <a:lstStyle/>
                    <a:p>
                      <a:pPr algn="r"/>
                      <a:r>
                        <a:rPr lang="en-US" dirty="0" smtClean="0"/>
                        <a:t>4.6</a:t>
                      </a:r>
                      <a:endParaRPr lang="en-US" dirty="0"/>
                    </a:p>
                  </a:txBody>
                  <a:tcPr marL="9525" marR="9525" marT="9525" marB="0" anchor="ctr">
                    <a:solidFill>
                      <a:schemeClr val="accent1">
                        <a:lumMod val="20000"/>
                        <a:lumOff val="80000"/>
                      </a:schemeClr>
                    </a:solidFill>
                  </a:tcPr>
                </a:tc>
                <a:tc>
                  <a:txBody>
                    <a:bodyPr/>
                    <a:lstStyle/>
                    <a:p>
                      <a:pPr algn="r"/>
                      <a:r>
                        <a:rPr lang="en-US" dirty="0" smtClean="0"/>
                        <a:t>4</a:t>
                      </a:r>
                      <a:endParaRPr lang="en-US" dirty="0"/>
                    </a:p>
                  </a:txBody>
                  <a:tcPr marL="9525" marR="9525" marT="9525" marB="0" anchor="ctr">
                    <a:solidFill>
                      <a:schemeClr val="accent1">
                        <a:lumMod val="20000"/>
                        <a:lumOff val="80000"/>
                      </a:schemeClr>
                    </a:solidFill>
                  </a:tcPr>
                </a:tc>
                <a:tc>
                  <a:txBody>
                    <a:bodyPr/>
                    <a:lstStyle/>
                    <a:p>
                      <a:pPr algn="r"/>
                      <a:r>
                        <a:rPr lang="en-US" dirty="0" smtClean="0"/>
                        <a:t>5.4</a:t>
                      </a:r>
                      <a:endParaRPr lang="en-US" dirty="0"/>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3032370991"/>
                  </a:ext>
                </a:extLst>
              </a:tr>
              <a:tr h="36000">
                <a:tc>
                  <a:txBody>
                    <a:bodyPr/>
                    <a:lstStyle/>
                    <a:p>
                      <a:pPr lvl="0" algn="l" fontAlgn="ctr"/>
                      <a:r>
                        <a:rPr lang="mn-MN" sz="800" b="0" i="0" u="none" strike="noStrike" dirty="0">
                          <a:solidFill>
                            <a:srgbClr val="002060"/>
                          </a:solidFill>
                          <a:effectLst/>
                          <a:latin typeface="Arial" panose="020B0604020202020204" pitchFamily="34" charset="0"/>
                          <a:cs typeface="Arial" panose="020B0604020202020204" pitchFamily="34" charset="0"/>
                        </a:rPr>
                        <a:t>Бүртгэлтэй ажилгүй иргэд</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fontAlgn="ctr"/>
                      <a:r>
                        <a:rPr lang="en-US" sz="800" u="none" strike="noStrike" dirty="0" smtClean="0">
                          <a:solidFill>
                            <a:srgbClr val="002060"/>
                          </a:solidFill>
                          <a:effectLst/>
                          <a:latin typeface="Arial" panose="020B0604020202020204" pitchFamily="34" charset="0"/>
                          <a:cs typeface="Arial" panose="020B0604020202020204" pitchFamily="34" charset="0"/>
                        </a:rPr>
                        <a:t>1463</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fontAlgn="ctr"/>
                      <a:r>
                        <a:rPr lang="en-US" sz="800" u="none" strike="noStrike" dirty="0" smtClean="0">
                          <a:solidFill>
                            <a:srgbClr val="002060"/>
                          </a:solidFill>
                          <a:effectLst/>
                          <a:latin typeface="Arial" panose="020B0604020202020204" pitchFamily="34" charset="0"/>
                          <a:cs typeface="Arial" panose="020B0604020202020204" pitchFamily="34" charset="0"/>
                        </a:rPr>
                        <a:t>1249</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fontAlgn="ctr"/>
                      <a:r>
                        <a:rPr lang="en-US" sz="800" u="none" strike="noStrike" dirty="0" smtClean="0">
                          <a:solidFill>
                            <a:srgbClr val="002060"/>
                          </a:solidFill>
                          <a:effectLst/>
                          <a:latin typeface="Arial" panose="020B0604020202020204" pitchFamily="34" charset="0"/>
                          <a:cs typeface="Arial" panose="020B0604020202020204" pitchFamily="34" charset="0"/>
                        </a:rPr>
                        <a:t>1152</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fontAlgn="ctr"/>
                      <a:r>
                        <a:rPr lang="en-US" sz="800" u="none" strike="noStrike" dirty="0" smtClean="0">
                          <a:solidFill>
                            <a:srgbClr val="002060"/>
                          </a:solidFill>
                          <a:effectLst/>
                          <a:latin typeface="Arial" panose="020B0604020202020204" pitchFamily="34" charset="0"/>
                          <a:cs typeface="Arial" panose="020B0604020202020204" pitchFamily="34" charset="0"/>
                        </a:rPr>
                        <a:t>2042</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fontAlgn="ctr"/>
                      <a:r>
                        <a:rPr lang="en-US" sz="800" u="none" strike="noStrike" dirty="0" smtClean="0">
                          <a:solidFill>
                            <a:srgbClr val="002060"/>
                          </a:solidFill>
                          <a:effectLst/>
                          <a:latin typeface="Arial" panose="020B0604020202020204" pitchFamily="34" charset="0"/>
                          <a:cs typeface="Arial" panose="020B0604020202020204" pitchFamily="34" charset="0"/>
                        </a:rPr>
                        <a:t>1617</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extLst>
                  <a:ext uri="{0D108BD9-81ED-4DB2-BD59-A6C34878D82A}">
                    <a16:rowId xmlns="" xmlns:a16="http://schemas.microsoft.com/office/drawing/2014/main" val="1481985813"/>
                  </a:ext>
                </a:extLst>
              </a:tr>
              <a:tr h="216000">
                <a:tc>
                  <a:txBody>
                    <a:bodyPr/>
                    <a:lstStyle/>
                    <a:p>
                      <a:pPr marL="228691" marR="0" lvl="1" indent="0" algn="l" defTabSz="457383" rtl="0" eaLnBrk="1" fontAlgn="ctr" latinLnBrk="0" hangingPunct="1">
                        <a:lnSpc>
                          <a:spcPct val="100000"/>
                        </a:lnSpc>
                        <a:spcBef>
                          <a:spcPts val="0"/>
                        </a:spcBef>
                        <a:spcAft>
                          <a:spcPts val="0"/>
                        </a:spcAft>
                        <a:buClrTx/>
                        <a:buSzTx/>
                        <a:buFontTx/>
                        <a:buNone/>
                        <a:tabLst/>
                        <a:defRPr/>
                      </a:pPr>
                      <a:r>
                        <a:rPr lang="mn-MN" sz="800" b="0" i="0" u="none" strike="noStrike" dirty="0">
                          <a:solidFill>
                            <a:srgbClr val="002060"/>
                          </a:solidFill>
                          <a:effectLst/>
                          <a:latin typeface="Arial" panose="020B0604020202020204" pitchFamily="34" charset="0"/>
                          <a:cs typeface="Arial" panose="020B0604020202020204" pitchFamily="34" charset="0"/>
                        </a:rPr>
                        <a:t>Эмэгтэй</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en-US" sz="800" b="0" i="0" u="none" strike="noStrike" dirty="0" smtClean="0">
                          <a:solidFill>
                            <a:srgbClr val="002060"/>
                          </a:solidFill>
                          <a:effectLst/>
                          <a:latin typeface="Arial" panose="020B0604020202020204" pitchFamily="34" charset="0"/>
                          <a:cs typeface="Arial" panose="020B0604020202020204" pitchFamily="34" charset="0"/>
                        </a:rPr>
                        <a:t>678</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en-US" sz="800" b="0" i="0" u="none" strike="noStrike" dirty="0" smtClean="0">
                          <a:solidFill>
                            <a:srgbClr val="002060"/>
                          </a:solidFill>
                          <a:effectLst/>
                          <a:latin typeface="Arial" panose="020B0604020202020204" pitchFamily="34" charset="0"/>
                          <a:cs typeface="Arial" panose="020B0604020202020204" pitchFamily="34" charset="0"/>
                        </a:rPr>
                        <a:t>722</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en-US" sz="800" b="0" i="0" u="none" strike="noStrike" dirty="0" smtClean="0">
                          <a:solidFill>
                            <a:srgbClr val="002060"/>
                          </a:solidFill>
                          <a:effectLst/>
                          <a:latin typeface="Arial" panose="020B0604020202020204" pitchFamily="34" charset="0"/>
                          <a:cs typeface="Arial" panose="020B0604020202020204" pitchFamily="34" charset="0"/>
                        </a:rPr>
                        <a:t>560</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en-US" sz="800" b="0" i="0" u="none" strike="noStrike" dirty="0" smtClean="0">
                          <a:solidFill>
                            <a:srgbClr val="002060"/>
                          </a:solidFill>
                          <a:effectLst/>
                          <a:latin typeface="Arial" panose="020B0604020202020204" pitchFamily="34" charset="0"/>
                          <a:cs typeface="Arial" panose="020B0604020202020204" pitchFamily="34" charset="0"/>
                        </a:rPr>
                        <a:t>968</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en-US" sz="800" b="0" i="0" u="none" strike="noStrike" dirty="0" smtClean="0">
                          <a:solidFill>
                            <a:srgbClr val="002060"/>
                          </a:solidFill>
                          <a:effectLst/>
                          <a:latin typeface="Arial" panose="020B0604020202020204" pitchFamily="34" charset="0"/>
                          <a:cs typeface="Arial" panose="020B0604020202020204" pitchFamily="34" charset="0"/>
                        </a:rPr>
                        <a:t>794</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882852069"/>
                  </a:ext>
                </a:extLst>
              </a:tr>
              <a:tr h="36000">
                <a:tc>
                  <a:txBody>
                    <a:bodyPr/>
                    <a:lstStyle/>
                    <a:p>
                      <a:pPr algn="l" fontAlgn="ctr"/>
                      <a:r>
                        <a:rPr lang="mn-MN" sz="800" u="none" strike="noStrike" dirty="0">
                          <a:solidFill>
                            <a:srgbClr val="002060"/>
                          </a:solidFill>
                          <a:effectLst/>
                          <a:latin typeface="Arial" panose="020B0604020202020204" pitchFamily="34" charset="0"/>
                          <a:cs typeface="Arial" panose="020B0604020202020204" pitchFamily="34" charset="0"/>
                        </a:rPr>
                        <a:t>Ажиллах хүчний оролцооны түвшин</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fontAlgn="ctr"/>
                      <a:r>
                        <a:rPr lang="en-US" sz="800" b="0" i="0" u="none" strike="noStrike" dirty="0" smtClean="0">
                          <a:solidFill>
                            <a:srgbClr val="002060"/>
                          </a:solidFill>
                          <a:effectLst/>
                          <a:latin typeface="Arial" panose="020B0604020202020204" pitchFamily="34" charset="0"/>
                          <a:cs typeface="Arial" panose="020B0604020202020204" pitchFamily="34" charset="0"/>
                        </a:rPr>
                        <a:t>70.25</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fontAlgn="ctr"/>
                      <a:r>
                        <a:rPr lang="en-US" sz="800" u="none" strike="noStrike" dirty="0" smtClean="0">
                          <a:solidFill>
                            <a:srgbClr val="002060"/>
                          </a:solidFill>
                          <a:effectLst/>
                          <a:latin typeface="Arial" panose="020B0604020202020204" pitchFamily="34" charset="0"/>
                          <a:cs typeface="Arial" panose="020B0604020202020204" pitchFamily="34" charset="0"/>
                        </a:rPr>
                        <a:t>71.28</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fontAlgn="ctr"/>
                      <a:r>
                        <a:rPr lang="en-US" sz="800" b="0" i="0" u="none" strike="noStrike" dirty="0" smtClean="0">
                          <a:solidFill>
                            <a:srgbClr val="002060"/>
                          </a:solidFill>
                          <a:effectLst/>
                          <a:latin typeface="Arial" panose="020B0604020202020204" pitchFamily="34" charset="0"/>
                          <a:cs typeface="Arial" panose="020B0604020202020204" pitchFamily="34" charset="0"/>
                        </a:rPr>
                        <a:t>73.4</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fontAlgn="ctr"/>
                      <a:r>
                        <a:rPr lang="en-US" sz="800" b="0" i="0" u="none" strike="noStrike" dirty="0" smtClean="0">
                          <a:solidFill>
                            <a:srgbClr val="002060"/>
                          </a:solidFill>
                          <a:effectLst/>
                          <a:latin typeface="Arial" panose="020B0604020202020204" pitchFamily="34" charset="0"/>
                          <a:cs typeface="Arial" panose="020B0604020202020204" pitchFamily="34" charset="0"/>
                        </a:rPr>
                        <a:t>74</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fontAlgn="ctr"/>
                      <a:r>
                        <a:rPr lang="en-US" sz="800" b="0" i="0" u="none" strike="noStrike" dirty="0" smtClean="0">
                          <a:solidFill>
                            <a:srgbClr val="002060"/>
                          </a:solidFill>
                          <a:effectLst/>
                          <a:latin typeface="Arial" panose="020B0604020202020204" pitchFamily="34" charset="0"/>
                          <a:cs typeface="Arial" panose="020B0604020202020204" pitchFamily="34" charset="0"/>
                        </a:rPr>
                        <a:t>76.4</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extLst>
                  <a:ext uri="{0D108BD9-81ED-4DB2-BD59-A6C34878D82A}">
                    <a16:rowId xmlns="" xmlns:a16="http://schemas.microsoft.com/office/drawing/2014/main" val="10005"/>
                  </a:ext>
                </a:extLst>
              </a:tr>
              <a:tr h="36000">
                <a:tc>
                  <a:txBody>
                    <a:bodyPr/>
                    <a:lstStyle/>
                    <a:p>
                      <a:pPr algn="l" fontAlgn="ctr"/>
                      <a:r>
                        <a:rPr lang="mn-MN" sz="800" u="none" strike="noStrike" dirty="0">
                          <a:solidFill>
                            <a:srgbClr val="002060"/>
                          </a:solidFill>
                          <a:effectLst/>
                          <a:latin typeface="Arial" panose="020B0604020202020204" pitchFamily="34" charset="0"/>
                          <a:cs typeface="Arial" panose="020B0604020202020204" pitchFamily="34" charset="0"/>
                        </a:rPr>
                        <a:t>Ажил эрхлэлтийн түвшин</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en-US" sz="800" b="0" i="0" u="none" strike="noStrike" dirty="0" smtClean="0">
                          <a:solidFill>
                            <a:srgbClr val="002060"/>
                          </a:solidFill>
                          <a:effectLst/>
                          <a:latin typeface="Arial" panose="020B0604020202020204" pitchFamily="34" charset="0"/>
                          <a:cs typeface="Arial" panose="020B0604020202020204" pitchFamily="34" charset="0"/>
                        </a:rPr>
                        <a:t>67.76</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en-US" sz="800" b="0" i="0" u="none" strike="noStrike" dirty="0" smtClean="0">
                          <a:solidFill>
                            <a:srgbClr val="002060"/>
                          </a:solidFill>
                          <a:effectLst/>
                          <a:latin typeface="Arial" panose="020B0604020202020204" pitchFamily="34" charset="0"/>
                          <a:cs typeface="Arial" panose="020B0604020202020204" pitchFamily="34" charset="0"/>
                        </a:rPr>
                        <a:t>69.1</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smtClean="0">
                          <a:solidFill>
                            <a:srgbClr val="002060"/>
                          </a:solidFill>
                          <a:effectLst/>
                          <a:latin typeface="Arial" panose="020B0604020202020204" pitchFamily="34" charset="0"/>
                          <a:cs typeface="Arial" panose="020B0604020202020204" pitchFamily="34" charset="0"/>
                        </a:rPr>
                        <a:t>68.4</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en-US" sz="800" b="0" i="0" u="none" strike="noStrike" dirty="0" smtClean="0">
                          <a:solidFill>
                            <a:srgbClr val="002060"/>
                          </a:solidFill>
                          <a:effectLst/>
                          <a:latin typeface="Arial" panose="020B0604020202020204" pitchFamily="34" charset="0"/>
                          <a:cs typeface="Arial" panose="020B0604020202020204" pitchFamily="34" charset="0"/>
                        </a:rPr>
                        <a:t>70.2</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en-US" sz="800" b="0" i="0" u="none" strike="noStrike" dirty="0" smtClean="0">
                          <a:solidFill>
                            <a:srgbClr val="002060"/>
                          </a:solidFill>
                          <a:effectLst/>
                          <a:latin typeface="Arial" panose="020B0604020202020204" pitchFamily="34" charset="0"/>
                          <a:cs typeface="Arial" panose="020B0604020202020204" pitchFamily="34" charset="0"/>
                        </a:rPr>
                        <a:t>74.7</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10006"/>
                  </a:ext>
                </a:extLst>
              </a:tr>
              <a:tr h="252000">
                <a:tc>
                  <a:txBody>
                    <a:bodyPr/>
                    <a:lstStyle/>
                    <a:p>
                      <a:pPr algn="l" fontAlgn="ctr"/>
                      <a:r>
                        <a:rPr lang="mn-MN" sz="800" u="none" strike="noStrike" dirty="0">
                          <a:solidFill>
                            <a:srgbClr val="002060"/>
                          </a:solidFill>
                          <a:effectLst/>
                          <a:latin typeface="Arial" panose="020B0604020202020204" pitchFamily="34" charset="0"/>
                          <a:cs typeface="Arial" panose="020B0604020202020204" pitchFamily="34" charset="0"/>
                        </a:rPr>
                        <a:t>Ажилгүйдлийн түвшин                  </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a:r>
                        <a:rPr lang="en-US" dirty="0" smtClean="0"/>
                        <a:t>4.4</a:t>
                      </a:r>
                      <a:endParaRPr lang="en-US" dirty="0"/>
                    </a:p>
                  </a:txBody>
                  <a:tcPr marL="9525" marR="9525" marT="9525" marB="0" anchor="ctr">
                    <a:solidFill>
                      <a:schemeClr val="bg1"/>
                    </a:solidFill>
                  </a:tcPr>
                </a:tc>
                <a:tc>
                  <a:txBody>
                    <a:bodyPr/>
                    <a:lstStyle/>
                    <a:p>
                      <a:pPr algn="r"/>
                      <a:r>
                        <a:rPr lang="en-US" dirty="0" smtClean="0"/>
                        <a:t>3.9</a:t>
                      </a:r>
                      <a:endParaRPr lang="en-US" dirty="0"/>
                    </a:p>
                  </a:txBody>
                  <a:tcPr marL="9525" marR="9525" marT="9525" marB="0" anchor="ctr">
                    <a:solidFill>
                      <a:schemeClr val="bg1"/>
                    </a:solidFill>
                  </a:tcPr>
                </a:tc>
                <a:tc>
                  <a:txBody>
                    <a:bodyPr/>
                    <a:lstStyle/>
                    <a:p>
                      <a:pPr algn="r"/>
                      <a:r>
                        <a:rPr lang="en-US" dirty="0" smtClean="0"/>
                        <a:t>5</a:t>
                      </a:r>
                      <a:endParaRPr lang="en-US" dirty="0"/>
                    </a:p>
                  </a:txBody>
                  <a:tcPr marL="9525" marR="9525" marT="9525" marB="0" anchor="ctr">
                    <a:solidFill>
                      <a:schemeClr val="bg1"/>
                    </a:solidFill>
                  </a:tcPr>
                </a:tc>
                <a:tc>
                  <a:txBody>
                    <a:bodyPr/>
                    <a:lstStyle/>
                    <a:p>
                      <a:pPr algn="r"/>
                      <a:r>
                        <a:rPr lang="en-US" dirty="0" smtClean="0"/>
                        <a:t>5</a:t>
                      </a:r>
                      <a:endParaRPr lang="en-US" dirty="0"/>
                    </a:p>
                  </a:txBody>
                  <a:tcPr marL="9525" marR="9525" marT="9525" marB="0" anchor="ctr">
                    <a:solidFill>
                      <a:schemeClr val="bg1"/>
                    </a:solidFill>
                  </a:tcPr>
                </a:tc>
                <a:tc>
                  <a:txBody>
                    <a:bodyPr/>
                    <a:lstStyle/>
                    <a:p>
                      <a:pPr algn="r"/>
                      <a:r>
                        <a:rPr lang="en-US" dirty="0" smtClean="0"/>
                        <a:t>5.4</a:t>
                      </a:r>
                      <a:endParaRPr lang="en-US" dirty="0"/>
                    </a:p>
                  </a:txBody>
                  <a:tcPr marL="9525" marR="9525" marT="9525" marB="0" anchor="ctr">
                    <a:solidFill>
                      <a:schemeClr val="bg1"/>
                    </a:solidFill>
                  </a:tcPr>
                </a:tc>
                <a:extLst>
                  <a:ext uri="{0D108BD9-81ED-4DB2-BD59-A6C34878D82A}">
                    <a16:rowId xmlns="" xmlns:a16="http://schemas.microsoft.com/office/drawing/2014/main" val="10007"/>
                  </a:ext>
                </a:extLst>
              </a:tr>
            </a:tbl>
          </a:graphicData>
        </a:graphic>
      </p:graphicFrame>
      <p:grpSp>
        <p:nvGrpSpPr>
          <p:cNvPr id="8" name="Group 7">
            <a:extLst>
              <a:ext uri="{FF2B5EF4-FFF2-40B4-BE49-F238E27FC236}">
                <a16:creationId xmlns="" xmlns:a16="http://schemas.microsoft.com/office/drawing/2014/main" id="{F0977C99-0ED4-4639-84F3-631C792A4CC0}"/>
              </a:ext>
            </a:extLst>
          </p:cNvPr>
          <p:cNvGrpSpPr/>
          <p:nvPr/>
        </p:nvGrpSpPr>
        <p:grpSpPr>
          <a:xfrm>
            <a:off x="159171" y="3181417"/>
            <a:ext cx="4778477" cy="180000"/>
            <a:chOff x="159171" y="3181417"/>
            <a:chExt cx="4778477" cy="180000"/>
          </a:xfrm>
        </p:grpSpPr>
        <p:sp>
          <p:nvSpPr>
            <p:cNvPr id="9" name="Rectangle: Rounded Corners 8">
              <a:extLst>
                <a:ext uri="{FF2B5EF4-FFF2-40B4-BE49-F238E27FC236}">
                  <a16:creationId xmlns="" xmlns:a16="http://schemas.microsoft.com/office/drawing/2014/main" id="{34036670-A07B-47A1-A7B8-593072FA103E}"/>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32</a:t>
              </a:r>
              <a:endParaRPr lang="mn-MN" sz="900" dirty="0">
                <a:solidFill>
                  <a:srgbClr val="002060"/>
                </a:solidFill>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 xmlns:a16="http://schemas.microsoft.com/office/drawing/2014/main" id="{66BADD8B-F2B5-4FB0-AD3F-BEE25AE61B9B}"/>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E5CBB7B6-C2FA-4837-B7AE-600AFB38C252}"/>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Tree>
    <p:extLst>
      <p:ext uri="{BB962C8B-B14F-4D97-AF65-F5344CB8AC3E}">
        <p14:creationId xmlns:p14="http://schemas.microsoft.com/office/powerpoint/2010/main" val="33251095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 xmlns:a16="http://schemas.microsoft.com/office/drawing/2014/main" id="{632C3F95-26F4-4253-BDF5-4CFE73140EB1}"/>
              </a:ext>
            </a:extLst>
          </p:cNvPr>
          <p:cNvCxnSpPr>
            <a:cxnSpLocks/>
          </p:cNvCxnSpPr>
          <p:nvPr/>
        </p:nvCxnSpPr>
        <p:spPr>
          <a:xfrm flipH="1">
            <a:off x="359227" y="176893"/>
            <a:ext cx="324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 xmlns:a16="http://schemas.microsoft.com/office/drawing/2014/main" id="{5F79067C-610D-4C36-B916-864CFF7795A2}"/>
              </a:ext>
            </a:extLst>
          </p:cNvPr>
          <p:cNvSpPr txBox="1"/>
          <p:nvPr/>
        </p:nvSpPr>
        <p:spPr>
          <a:xfrm>
            <a:off x="3593206" y="69171"/>
            <a:ext cx="1283315"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ХӨДӨЛМӨР ЭРХЛЭЛТ</a:t>
            </a:r>
          </a:p>
        </p:txBody>
      </p:sp>
      <p:grpSp>
        <p:nvGrpSpPr>
          <p:cNvPr id="11" name="Group 10">
            <a:extLst>
              <a:ext uri="{FF2B5EF4-FFF2-40B4-BE49-F238E27FC236}">
                <a16:creationId xmlns="" xmlns:a16="http://schemas.microsoft.com/office/drawing/2014/main" id="{6BA58F52-6D08-4189-9B68-8AABFA546157}"/>
              </a:ext>
            </a:extLst>
          </p:cNvPr>
          <p:cNvGrpSpPr/>
          <p:nvPr/>
        </p:nvGrpSpPr>
        <p:grpSpPr>
          <a:xfrm>
            <a:off x="159171" y="3181417"/>
            <a:ext cx="4778477" cy="180000"/>
            <a:chOff x="159171" y="3181417"/>
            <a:chExt cx="4778477" cy="180000"/>
          </a:xfrm>
        </p:grpSpPr>
        <p:sp>
          <p:nvSpPr>
            <p:cNvPr id="20" name="Rectangle: Rounded Corners 19">
              <a:extLst>
                <a:ext uri="{FF2B5EF4-FFF2-40B4-BE49-F238E27FC236}">
                  <a16:creationId xmlns="" xmlns:a16="http://schemas.microsoft.com/office/drawing/2014/main" id="{947789C4-BB06-462B-9088-038A6DA3D9F4}"/>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33</a:t>
              </a:r>
              <a:endParaRPr lang="mn-MN" sz="900" dirty="0">
                <a:solidFill>
                  <a:srgbClr val="002060"/>
                </a:solidFill>
                <a:latin typeface="Arial" panose="020B0604020202020204" pitchFamily="34" charset="0"/>
                <a:cs typeface="Arial" panose="020B0604020202020204" pitchFamily="34" charset="0"/>
              </a:endParaRPr>
            </a:p>
          </p:txBody>
        </p:sp>
        <p:cxnSp>
          <p:nvCxnSpPr>
            <p:cNvPr id="21" name="Straight Connector 20">
              <a:extLst>
                <a:ext uri="{FF2B5EF4-FFF2-40B4-BE49-F238E27FC236}">
                  <a16:creationId xmlns="" xmlns:a16="http://schemas.microsoft.com/office/drawing/2014/main" id="{5C43B513-C7CD-42CA-8DCC-A75928B6FA8B}"/>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 xmlns:a16="http://schemas.microsoft.com/office/drawing/2014/main" id="{176A1C20-949E-4A73-8713-B87C3BA017A3}"/>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23" name="Chart 22">
            <a:extLst>
              <a:ext uri="{FF2B5EF4-FFF2-40B4-BE49-F238E27FC236}">
                <a16:creationId xmlns:a16="http://schemas.microsoft.com/office/drawing/2014/main" xmlns="" id="{A4B858A7-8191-4E17-8B24-0907D4C07718}"/>
              </a:ext>
            </a:extLst>
          </p:cNvPr>
          <p:cNvGraphicFramePr/>
          <p:nvPr>
            <p:extLst>
              <p:ext uri="{D42A27DB-BD31-4B8C-83A1-F6EECF244321}">
                <p14:modId xmlns:p14="http://schemas.microsoft.com/office/powerpoint/2010/main" val="2283649745"/>
              </p:ext>
            </p:extLst>
          </p:nvPr>
        </p:nvGraphicFramePr>
        <p:xfrm>
          <a:off x="0" y="377834"/>
          <a:ext cx="4876521" cy="2983583"/>
        </p:xfrm>
        <a:graphic>
          <a:graphicData uri="http://schemas.openxmlformats.org/drawingml/2006/chart">
            <c:chart xmlns:c="http://schemas.openxmlformats.org/drawingml/2006/chart" xmlns:r="http://schemas.openxmlformats.org/officeDocument/2006/relationships" r:id="rId2"/>
          </a:graphicData>
        </a:graphic>
      </p:graphicFrame>
      <p:grpSp>
        <p:nvGrpSpPr>
          <p:cNvPr id="24" name="Group 23"/>
          <p:cNvGrpSpPr/>
          <p:nvPr/>
        </p:nvGrpSpPr>
        <p:grpSpPr>
          <a:xfrm>
            <a:off x="2246639" y="358028"/>
            <a:ext cx="2549200" cy="2823389"/>
            <a:chOff x="2246639" y="358028"/>
            <a:chExt cx="2549200" cy="2823389"/>
          </a:xfrm>
        </p:grpSpPr>
        <p:graphicFrame>
          <p:nvGraphicFramePr>
            <p:cNvPr id="25" name="Chart 24">
              <a:extLst>
                <a:ext uri="{FF2B5EF4-FFF2-40B4-BE49-F238E27FC236}">
                  <a16:creationId xmlns:a16="http://schemas.microsoft.com/office/drawing/2014/main" xmlns="" id="{67DF961D-9D89-440A-8C56-0999BB95CA63}"/>
                </a:ext>
              </a:extLst>
            </p:cNvPr>
            <p:cNvGraphicFramePr/>
            <p:nvPr>
              <p:extLst>
                <p:ext uri="{D42A27DB-BD31-4B8C-83A1-F6EECF244321}">
                  <p14:modId xmlns:p14="http://schemas.microsoft.com/office/powerpoint/2010/main" val="3673673685"/>
                </p:ext>
              </p:extLst>
            </p:nvPr>
          </p:nvGraphicFramePr>
          <p:xfrm>
            <a:off x="2246639" y="942975"/>
            <a:ext cx="2549200" cy="2238442"/>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xmlns="" id="{6E267513-4DE0-4595-A2FA-911E1F4A050C}"/>
                </a:ext>
              </a:extLst>
            </p:cNvPr>
            <p:cNvSpPr txBox="1"/>
            <p:nvPr/>
          </p:nvSpPr>
          <p:spPr>
            <a:xfrm>
              <a:off x="2818606" y="358028"/>
              <a:ext cx="1245589" cy="369332"/>
            </a:xfrm>
            <a:prstGeom prst="rect">
              <a:avLst/>
            </a:prstGeom>
            <a:noFill/>
          </p:spPr>
          <p:txBody>
            <a:bodyPr wrap="square" rtlCol="0">
              <a:spAutoFit/>
            </a:bodyPr>
            <a:lstStyle/>
            <a:p>
              <a:pPr algn="ctr"/>
              <a:r>
                <a:rPr lang="mn-MN" sz="900" dirty="0">
                  <a:solidFill>
                    <a:schemeClr val="bg2">
                      <a:lumMod val="25000"/>
                    </a:schemeClr>
                  </a:solidFill>
                  <a:latin typeface="Arial" panose="020B0604020202020204" pitchFamily="34" charset="0"/>
                  <a:cs typeface="Arial" panose="020B0604020202020204" pitchFamily="34" charset="0"/>
                </a:rPr>
                <a:t>Ажилгүйдлийн түвшин</a:t>
              </a:r>
            </a:p>
          </p:txBody>
        </p:sp>
      </p:grpSp>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Tree>
    <p:extLst>
      <p:ext uri="{BB962C8B-B14F-4D97-AF65-F5344CB8AC3E}">
        <p14:creationId xmlns:p14="http://schemas.microsoft.com/office/powerpoint/2010/main" val="1475793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3C4D6C66-4042-49C1-BDD8-50AC3BF273F4}"/>
              </a:ext>
            </a:extLst>
          </p:cNvPr>
          <p:cNvCxnSpPr>
            <a:cxnSpLocks/>
          </p:cNvCxnSpPr>
          <p:nvPr/>
        </p:nvCxnSpPr>
        <p:spPr>
          <a:xfrm flipH="1">
            <a:off x="359227" y="176893"/>
            <a:ext cx="252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 xmlns:a16="http://schemas.microsoft.com/office/drawing/2014/main" id="{98C6ECB6-45EC-493C-8C47-21AB21A72AEA}"/>
              </a:ext>
            </a:extLst>
          </p:cNvPr>
          <p:cNvSpPr txBox="1"/>
          <p:nvPr/>
        </p:nvSpPr>
        <p:spPr>
          <a:xfrm>
            <a:off x="2856303" y="69171"/>
            <a:ext cx="2096697"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ЗАСАГ ДАРГЫН МӨРИЙН ХӨТӨЛБӨР</a:t>
            </a:r>
          </a:p>
        </p:txBody>
      </p:sp>
      <p:grpSp>
        <p:nvGrpSpPr>
          <p:cNvPr id="34" name="Group 33">
            <a:extLst>
              <a:ext uri="{FF2B5EF4-FFF2-40B4-BE49-F238E27FC236}">
                <a16:creationId xmlns="" xmlns:a16="http://schemas.microsoft.com/office/drawing/2014/main" id="{93C6C8D3-C676-4390-8735-77BB543BC98B}"/>
              </a:ext>
            </a:extLst>
          </p:cNvPr>
          <p:cNvGrpSpPr/>
          <p:nvPr/>
        </p:nvGrpSpPr>
        <p:grpSpPr>
          <a:xfrm>
            <a:off x="159171" y="3181417"/>
            <a:ext cx="4778477" cy="180000"/>
            <a:chOff x="159171" y="3181417"/>
            <a:chExt cx="4778477" cy="180000"/>
          </a:xfrm>
        </p:grpSpPr>
        <p:sp>
          <p:nvSpPr>
            <p:cNvPr id="35" name="Rectangle: Rounded Corners 34">
              <a:extLst>
                <a:ext uri="{FF2B5EF4-FFF2-40B4-BE49-F238E27FC236}">
                  <a16:creationId xmlns="" xmlns:a16="http://schemas.microsoft.com/office/drawing/2014/main" id="{B8CB3EC8-F303-4AC9-A7C4-8C459C671C9A}"/>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34</a:t>
              </a:r>
              <a:endParaRPr lang="mn-MN" sz="900" dirty="0">
                <a:solidFill>
                  <a:srgbClr val="002060"/>
                </a:solidFill>
                <a:latin typeface="Arial" panose="020B0604020202020204" pitchFamily="34" charset="0"/>
                <a:cs typeface="Arial" panose="020B0604020202020204" pitchFamily="34" charset="0"/>
              </a:endParaRPr>
            </a:p>
          </p:txBody>
        </p:sp>
        <p:cxnSp>
          <p:nvCxnSpPr>
            <p:cNvPr id="36" name="Straight Connector 35">
              <a:extLst>
                <a:ext uri="{FF2B5EF4-FFF2-40B4-BE49-F238E27FC236}">
                  <a16:creationId xmlns="" xmlns:a16="http://schemas.microsoft.com/office/drawing/2014/main" id="{8ED6348B-2229-4F87-B811-28904578E7CE}"/>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 xmlns:a16="http://schemas.microsoft.com/office/drawing/2014/main" id="{63C13409-187B-441D-B651-EEE330645875}"/>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xmlns="" id="{E816A811-B230-4F35-85F1-9602F2235844}"/>
              </a:ext>
            </a:extLst>
          </p:cNvPr>
          <p:cNvGrpSpPr/>
          <p:nvPr/>
        </p:nvGrpSpPr>
        <p:grpSpPr>
          <a:xfrm>
            <a:off x="222527" y="357233"/>
            <a:ext cx="4507945" cy="2752311"/>
            <a:chOff x="247188" y="590924"/>
            <a:chExt cx="4507945" cy="2752311"/>
          </a:xfrm>
        </p:grpSpPr>
        <p:sp>
          <p:nvSpPr>
            <p:cNvPr id="39" name="Arrow: Down 12">
              <a:extLst>
                <a:ext uri="{FF2B5EF4-FFF2-40B4-BE49-F238E27FC236}">
                  <a16:creationId xmlns:a16="http://schemas.microsoft.com/office/drawing/2014/main" xmlns="" id="{C0DCE8D1-7611-4A8C-A919-B874EE00D81D}"/>
                </a:ext>
              </a:extLst>
            </p:cNvPr>
            <p:cNvSpPr/>
            <p:nvPr/>
          </p:nvSpPr>
          <p:spPr>
            <a:xfrm>
              <a:off x="2995994" y="924009"/>
              <a:ext cx="180000" cy="180000"/>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latin typeface="Arial" panose="020B0604020202020204" pitchFamily="34" charset="0"/>
                <a:cs typeface="Arial" panose="020B0604020202020204" pitchFamily="34" charset="0"/>
              </a:endParaRPr>
            </a:p>
          </p:txBody>
        </p:sp>
        <p:sp>
          <p:nvSpPr>
            <p:cNvPr id="40" name="Arrow: Down 13">
              <a:extLst>
                <a:ext uri="{FF2B5EF4-FFF2-40B4-BE49-F238E27FC236}">
                  <a16:creationId xmlns:a16="http://schemas.microsoft.com/office/drawing/2014/main" xmlns="" id="{CC3BD2F2-F64D-461A-81E3-B781DC0015DF}"/>
                </a:ext>
              </a:extLst>
            </p:cNvPr>
            <p:cNvSpPr/>
            <p:nvPr/>
          </p:nvSpPr>
          <p:spPr>
            <a:xfrm>
              <a:off x="1830855" y="928047"/>
              <a:ext cx="180000" cy="180000"/>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latin typeface="Arial" panose="020B0604020202020204" pitchFamily="34" charset="0"/>
                <a:cs typeface="Arial" panose="020B0604020202020204" pitchFamily="34" charset="0"/>
              </a:endParaRPr>
            </a:p>
          </p:txBody>
        </p:sp>
        <p:sp>
          <p:nvSpPr>
            <p:cNvPr id="41" name="Arrow: Down 14">
              <a:extLst>
                <a:ext uri="{FF2B5EF4-FFF2-40B4-BE49-F238E27FC236}">
                  <a16:creationId xmlns:a16="http://schemas.microsoft.com/office/drawing/2014/main" xmlns="" id="{D49F4E47-44BF-470E-93EA-8CD8C0C30D89}"/>
                </a:ext>
              </a:extLst>
            </p:cNvPr>
            <p:cNvSpPr/>
            <p:nvPr/>
          </p:nvSpPr>
          <p:spPr>
            <a:xfrm rot="2522307">
              <a:off x="1165188" y="664756"/>
              <a:ext cx="180000" cy="432000"/>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dirty="0">
                <a:solidFill>
                  <a:srgbClr val="00B050"/>
                </a:solidFill>
                <a:latin typeface="Arial" panose="020B0604020202020204" pitchFamily="34" charset="0"/>
                <a:cs typeface="Arial" panose="020B0604020202020204" pitchFamily="34" charset="0"/>
              </a:endParaRPr>
            </a:p>
          </p:txBody>
        </p:sp>
        <p:sp>
          <p:nvSpPr>
            <p:cNvPr id="42" name="Arrow: Down 15">
              <a:extLst>
                <a:ext uri="{FF2B5EF4-FFF2-40B4-BE49-F238E27FC236}">
                  <a16:creationId xmlns:a16="http://schemas.microsoft.com/office/drawing/2014/main" xmlns="" id="{9B7D041E-64D2-46DB-B0BB-FEA712B5CA71}"/>
                </a:ext>
              </a:extLst>
            </p:cNvPr>
            <p:cNvSpPr/>
            <p:nvPr/>
          </p:nvSpPr>
          <p:spPr>
            <a:xfrm rot="19241383">
              <a:off x="3751993" y="664255"/>
              <a:ext cx="180000" cy="432000"/>
            </a:xfrm>
            <a:prstGeom prst="down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latin typeface="Arial" panose="020B0604020202020204" pitchFamily="34" charset="0"/>
                <a:cs typeface="Arial" panose="020B0604020202020204" pitchFamily="34" charset="0"/>
              </a:endParaRPr>
            </a:p>
          </p:txBody>
        </p:sp>
        <p:sp>
          <p:nvSpPr>
            <p:cNvPr id="43" name="Rectangle: Rounded Corners 16">
              <a:extLst>
                <a:ext uri="{FF2B5EF4-FFF2-40B4-BE49-F238E27FC236}">
                  <a16:creationId xmlns:a16="http://schemas.microsoft.com/office/drawing/2014/main" xmlns="" id="{EA37EF22-E904-4A8B-BB91-3A08F066B75D}"/>
                </a:ext>
              </a:extLst>
            </p:cNvPr>
            <p:cNvSpPr/>
            <p:nvPr/>
          </p:nvSpPr>
          <p:spPr>
            <a:xfrm>
              <a:off x="1321994" y="590924"/>
              <a:ext cx="2520000" cy="3600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800" dirty="0" smtClean="0">
                  <a:solidFill>
                    <a:schemeClr val="bg1"/>
                  </a:solidFill>
                  <a:latin typeface="Arial" panose="020B0604020202020204" pitchFamily="34" charset="0"/>
                  <a:cs typeface="Arial" panose="020B0604020202020204" pitchFamily="34" charset="0"/>
                </a:rPr>
                <a:t>Архангай аймгийн Засаг даргын 2016-2020 оны үйл ажиллагааны хөтөлбөр</a:t>
              </a:r>
              <a:endParaRPr lang="mn-MN" sz="800" dirty="0">
                <a:solidFill>
                  <a:schemeClr val="bg1"/>
                </a:solidFill>
                <a:latin typeface="Arial" panose="020B0604020202020204" pitchFamily="34" charset="0"/>
                <a:cs typeface="Arial" panose="020B0604020202020204" pitchFamily="34" charset="0"/>
              </a:endParaRPr>
            </a:p>
          </p:txBody>
        </p:sp>
        <p:sp>
          <p:nvSpPr>
            <p:cNvPr id="44" name="Rectangle: Rounded Corners 17">
              <a:extLst>
                <a:ext uri="{FF2B5EF4-FFF2-40B4-BE49-F238E27FC236}">
                  <a16:creationId xmlns:a16="http://schemas.microsoft.com/office/drawing/2014/main" xmlns="" id="{2EC4AEA4-1ABE-4FFE-8115-DC9B9E15FEAC}"/>
                </a:ext>
              </a:extLst>
            </p:cNvPr>
            <p:cNvSpPr/>
            <p:nvPr/>
          </p:nvSpPr>
          <p:spPr>
            <a:xfrm>
              <a:off x="251716" y="1124760"/>
              <a:ext cx="1008000" cy="360000"/>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600" dirty="0" smtClean="0">
                  <a:solidFill>
                    <a:schemeClr val="accent1"/>
                  </a:solidFill>
                  <a:latin typeface="Arial" panose="020B0604020202020204" pitchFamily="34" charset="0"/>
                  <a:cs typeface="Arial" panose="020B0604020202020204" pitchFamily="34" charset="0"/>
                </a:rPr>
                <a:t>Тогтвортой эдийн засгийн хөгжил</a:t>
              </a:r>
              <a:endParaRPr lang="mn-MN" sz="600" dirty="0">
                <a:solidFill>
                  <a:schemeClr val="accent1"/>
                </a:solidFill>
                <a:latin typeface="Arial" panose="020B0604020202020204" pitchFamily="34" charset="0"/>
                <a:cs typeface="Arial" panose="020B0604020202020204" pitchFamily="34" charset="0"/>
              </a:endParaRPr>
            </a:p>
          </p:txBody>
        </p:sp>
        <p:sp>
          <p:nvSpPr>
            <p:cNvPr id="45" name="Rectangle: Rounded Corners 18">
              <a:extLst>
                <a:ext uri="{FF2B5EF4-FFF2-40B4-BE49-F238E27FC236}">
                  <a16:creationId xmlns:a16="http://schemas.microsoft.com/office/drawing/2014/main" xmlns="" id="{537802D5-2A2B-4EDC-A025-E35CD4C9B527}"/>
                </a:ext>
              </a:extLst>
            </p:cNvPr>
            <p:cNvSpPr/>
            <p:nvPr/>
          </p:nvSpPr>
          <p:spPr>
            <a:xfrm>
              <a:off x="247188" y="1579503"/>
              <a:ext cx="1008000" cy="360000"/>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600" dirty="0" smtClean="0">
                  <a:solidFill>
                    <a:schemeClr val="accent1"/>
                  </a:solidFill>
                  <a:latin typeface="Arial" panose="020B0604020202020204" pitchFamily="34" charset="0"/>
                  <a:cs typeface="Arial" panose="020B0604020202020204" pitchFamily="34" charset="0"/>
                </a:rPr>
                <a:t>Хэрэглэгчээс-үйлдвэрлэгч аймаг болох</a:t>
              </a:r>
              <a:endParaRPr lang="mn-MN" sz="600" dirty="0">
                <a:solidFill>
                  <a:schemeClr val="accent1"/>
                </a:solidFill>
                <a:latin typeface="Arial" panose="020B0604020202020204" pitchFamily="34" charset="0"/>
                <a:cs typeface="Arial" panose="020B0604020202020204" pitchFamily="34" charset="0"/>
              </a:endParaRPr>
            </a:p>
          </p:txBody>
        </p:sp>
        <p:sp>
          <p:nvSpPr>
            <p:cNvPr id="46" name="Rectangle: Rounded Corners 19">
              <a:extLst>
                <a:ext uri="{FF2B5EF4-FFF2-40B4-BE49-F238E27FC236}">
                  <a16:creationId xmlns:a16="http://schemas.microsoft.com/office/drawing/2014/main" xmlns="" id="{A40A3DEF-2E7E-413F-85C5-4F4E2FE0B3D2}"/>
                </a:ext>
              </a:extLst>
            </p:cNvPr>
            <p:cNvSpPr/>
            <p:nvPr/>
          </p:nvSpPr>
          <p:spPr>
            <a:xfrm>
              <a:off x="247188" y="2054291"/>
              <a:ext cx="1008000" cy="360000"/>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600" dirty="0" smtClean="0">
                  <a:solidFill>
                    <a:schemeClr val="accent1"/>
                  </a:solidFill>
                  <a:latin typeface="Arial" panose="020B0604020202020204" pitchFamily="34" charset="0"/>
                  <a:cs typeface="Arial" panose="020B0604020202020204" pitchFamily="34" charset="0"/>
                </a:rPr>
                <a:t>ХАА-н үйлдвэрлэл - эдийн засгийн үндсэн салбар</a:t>
              </a:r>
              <a:endParaRPr lang="mn-MN" sz="600" dirty="0">
                <a:solidFill>
                  <a:schemeClr val="accent1"/>
                </a:solidFill>
                <a:latin typeface="Arial" panose="020B0604020202020204" pitchFamily="34" charset="0"/>
                <a:cs typeface="Arial" panose="020B0604020202020204" pitchFamily="34" charset="0"/>
              </a:endParaRPr>
            </a:p>
          </p:txBody>
        </p:sp>
        <p:sp>
          <p:nvSpPr>
            <p:cNvPr id="47" name="Rectangle: Rounded Corners 20">
              <a:extLst>
                <a:ext uri="{FF2B5EF4-FFF2-40B4-BE49-F238E27FC236}">
                  <a16:creationId xmlns:a16="http://schemas.microsoft.com/office/drawing/2014/main" xmlns="" id="{42B92FFE-C390-43A6-9FC1-E43CB38FA5DA}"/>
                </a:ext>
              </a:extLst>
            </p:cNvPr>
            <p:cNvSpPr/>
            <p:nvPr/>
          </p:nvSpPr>
          <p:spPr>
            <a:xfrm>
              <a:off x="247188" y="2520227"/>
              <a:ext cx="1008000" cy="360000"/>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600" dirty="0" smtClean="0">
                  <a:solidFill>
                    <a:schemeClr val="accent1"/>
                  </a:solidFill>
                  <a:latin typeface="Arial" panose="020B0604020202020204" pitchFamily="34" charset="0"/>
                  <a:cs typeface="Arial" panose="020B0604020202020204" pitchFamily="34" charset="0"/>
                </a:rPr>
                <a:t>Дэд бүтцийн хөгжил – Тохилог орчин амьдралын сайн нөхцөл</a:t>
              </a:r>
              <a:endParaRPr lang="mn-MN" sz="600" dirty="0">
                <a:solidFill>
                  <a:schemeClr val="accent1"/>
                </a:solidFill>
                <a:latin typeface="Arial" panose="020B0604020202020204" pitchFamily="34" charset="0"/>
                <a:cs typeface="Arial" panose="020B0604020202020204" pitchFamily="34" charset="0"/>
              </a:endParaRPr>
            </a:p>
          </p:txBody>
        </p:sp>
        <p:sp>
          <p:nvSpPr>
            <p:cNvPr id="48" name="Rectangle: Rounded Corners 21">
              <a:extLst>
                <a:ext uri="{FF2B5EF4-FFF2-40B4-BE49-F238E27FC236}">
                  <a16:creationId xmlns:a16="http://schemas.microsoft.com/office/drawing/2014/main" xmlns="" id="{B0DBBD02-5478-4078-AE9F-0314E717E849}"/>
                </a:ext>
              </a:extLst>
            </p:cNvPr>
            <p:cNvSpPr/>
            <p:nvPr/>
          </p:nvSpPr>
          <p:spPr>
            <a:xfrm>
              <a:off x="1416855" y="1124760"/>
              <a:ext cx="1008000" cy="36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600" dirty="0" smtClean="0">
                  <a:solidFill>
                    <a:schemeClr val="accent1"/>
                  </a:solidFill>
                  <a:latin typeface="Arial" panose="020B0604020202020204" pitchFamily="34" charset="0"/>
                  <a:cs typeface="Arial" panose="020B0604020202020204" pitchFamily="34" charset="0"/>
                </a:rPr>
                <a:t>Тогтвортой нийгмийн хөгжил</a:t>
              </a:r>
              <a:endParaRPr lang="mn-MN" sz="600" dirty="0">
                <a:solidFill>
                  <a:schemeClr val="accent1"/>
                </a:solidFill>
                <a:latin typeface="Arial" panose="020B0604020202020204" pitchFamily="34" charset="0"/>
                <a:cs typeface="Arial" panose="020B0604020202020204" pitchFamily="34" charset="0"/>
              </a:endParaRPr>
            </a:p>
          </p:txBody>
        </p:sp>
        <p:sp>
          <p:nvSpPr>
            <p:cNvPr id="49" name="Rectangle: Rounded Corners 22">
              <a:extLst>
                <a:ext uri="{FF2B5EF4-FFF2-40B4-BE49-F238E27FC236}">
                  <a16:creationId xmlns:a16="http://schemas.microsoft.com/office/drawing/2014/main" xmlns="" id="{96EDFEAA-C49E-4876-BFBE-71066B93C584}"/>
                </a:ext>
              </a:extLst>
            </p:cNvPr>
            <p:cNvSpPr/>
            <p:nvPr/>
          </p:nvSpPr>
          <p:spPr>
            <a:xfrm>
              <a:off x="1416855" y="1589620"/>
              <a:ext cx="1008000" cy="36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600" dirty="0" smtClean="0">
                  <a:solidFill>
                    <a:schemeClr val="accent1"/>
                  </a:solidFill>
                  <a:latin typeface="Arial" panose="020B0604020202020204" pitchFamily="34" charset="0"/>
                  <a:cs typeface="Arial" panose="020B0604020202020204" pitchFamily="34" charset="0"/>
                </a:rPr>
                <a:t>Эрүүл мэндийн үйлчилгээ</a:t>
              </a:r>
              <a:endParaRPr lang="mn-MN" sz="600" dirty="0">
                <a:solidFill>
                  <a:schemeClr val="accent1"/>
                </a:solidFill>
                <a:latin typeface="Arial" panose="020B0604020202020204" pitchFamily="34" charset="0"/>
                <a:cs typeface="Arial" panose="020B0604020202020204" pitchFamily="34" charset="0"/>
              </a:endParaRPr>
            </a:p>
          </p:txBody>
        </p:sp>
        <p:sp>
          <p:nvSpPr>
            <p:cNvPr id="50" name="Rectangle: Rounded Corners 23">
              <a:extLst>
                <a:ext uri="{FF2B5EF4-FFF2-40B4-BE49-F238E27FC236}">
                  <a16:creationId xmlns:a16="http://schemas.microsoft.com/office/drawing/2014/main" xmlns="" id="{3D907D6B-9173-4C7A-A760-322D1D78FCD5}"/>
                </a:ext>
              </a:extLst>
            </p:cNvPr>
            <p:cNvSpPr/>
            <p:nvPr/>
          </p:nvSpPr>
          <p:spPr>
            <a:xfrm>
              <a:off x="1416855" y="2054291"/>
              <a:ext cx="1008000" cy="36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600" dirty="0" smtClean="0">
                  <a:solidFill>
                    <a:schemeClr val="accent1"/>
                  </a:solidFill>
                  <a:latin typeface="Arial" panose="020B0604020202020204" pitchFamily="34" charset="0"/>
                  <a:cs typeface="Arial" panose="020B0604020202020204" pitchFamily="34" charset="0"/>
                </a:rPr>
                <a:t>Боловсрол, гэр бүл, хүүхдийн байгууллагуудын хөгжих орчин</a:t>
              </a:r>
              <a:endParaRPr lang="mn-MN" sz="600" dirty="0">
                <a:solidFill>
                  <a:schemeClr val="accent1"/>
                </a:solidFill>
                <a:latin typeface="Arial" panose="020B0604020202020204" pitchFamily="34" charset="0"/>
                <a:cs typeface="Arial" panose="020B0604020202020204" pitchFamily="34" charset="0"/>
              </a:endParaRPr>
            </a:p>
          </p:txBody>
        </p:sp>
        <p:sp>
          <p:nvSpPr>
            <p:cNvPr id="51" name="Rectangle: Rounded Corners 24">
              <a:extLst>
                <a:ext uri="{FF2B5EF4-FFF2-40B4-BE49-F238E27FC236}">
                  <a16:creationId xmlns:a16="http://schemas.microsoft.com/office/drawing/2014/main" xmlns="" id="{3C7CECF6-DE60-48D0-A2B1-EA62639AA068}"/>
                </a:ext>
              </a:extLst>
            </p:cNvPr>
            <p:cNvSpPr/>
            <p:nvPr/>
          </p:nvSpPr>
          <p:spPr>
            <a:xfrm>
              <a:off x="1416855" y="2983235"/>
              <a:ext cx="1008000" cy="36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600" dirty="0" smtClean="0">
                  <a:solidFill>
                    <a:schemeClr val="accent1"/>
                  </a:solidFill>
                  <a:latin typeface="Arial" panose="020B0604020202020204" pitchFamily="34" charset="0"/>
                  <a:cs typeface="Arial" panose="020B0604020202020204" pitchFamily="34" charset="0"/>
                </a:rPr>
                <a:t>Хүн амын хөдөлмөр эрхлэлт, нийгмийн хамгаалал</a:t>
              </a:r>
              <a:endParaRPr lang="mn-MN" sz="600" dirty="0">
                <a:solidFill>
                  <a:schemeClr val="accent1"/>
                </a:solidFill>
                <a:latin typeface="Arial" panose="020B0604020202020204" pitchFamily="34" charset="0"/>
                <a:cs typeface="Arial" panose="020B0604020202020204" pitchFamily="34" charset="0"/>
              </a:endParaRPr>
            </a:p>
          </p:txBody>
        </p:sp>
        <p:sp>
          <p:nvSpPr>
            <p:cNvPr id="52" name="Rectangle: Rounded Corners 25">
              <a:extLst>
                <a:ext uri="{FF2B5EF4-FFF2-40B4-BE49-F238E27FC236}">
                  <a16:creationId xmlns:a16="http://schemas.microsoft.com/office/drawing/2014/main" xmlns="" id="{B7750BC2-8BBB-40C1-8BFC-924D7A113271}"/>
                </a:ext>
              </a:extLst>
            </p:cNvPr>
            <p:cNvSpPr/>
            <p:nvPr/>
          </p:nvSpPr>
          <p:spPr>
            <a:xfrm>
              <a:off x="2581994" y="1120438"/>
              <a:ext cx="1008000" cy="360000"/>
            </a:xfrm>
            <a:prstGeom prst="round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600" dirty="0" smtClean="0">
                  <a:solidFill>
                    <a:schemeClr val="accent1"/>
                  </a:solidFill>
                  <a:latin typeface="Arial" panose="020B0604020202020204" pitchFamily="34" charset="0"/>
                  <a:cs typeface="Arial" panose="020B0604020202020204" pitchFamily="34" charset="0"/>
                </a:rPr>
                <a:t>Тогтвортой ногоон хөгжил</a:t>
              </a:r>
              <a:endParaRPr lang="mn-MN" sz="600" dirty="0">
                <a:solidFill>
                  <a:schemeClr val="accent1"/>
                </a:solidFill>
                <a:latin typeface="Arial" panose="020B0604020202020204" pitchFamily="34" charset="0"/>
                <a:cs typeface="Arial" panose="020B0604020202020204" pitchFamily="34" charset="0"/>
              </a:endParaRPr>
            </a:p>
          </p:txBody>
        </p:sp>
        <p:sp>
          <p:nvSpPr>
            <p:cNvPr id="53" name="Rectangle: Rounded Corners 26">
              <a:extLst>
                <a:ext uri="{FF2B5EF4-FFF2-40B4-BE49-F238E27FC236}">
                  <a16:creationId xmlns:a16="http://schemas.microsoft.com/office/drawing/2014/main" xmlns="" id="{564F4EA4-35B9-4D7F-8DE4-E7E4795BCB3D}"/>
                </a:ext>
              </a:extLst>
            </p:cNvPr>
            <p:cNvSpPr/>
            <p:nvPr/>
          </p:nvSpPr>
          <p:spPr>
            <a:xfrm>
              <a:off x="2586522" y="1589620"/>
              <a:ext cx="1008000" cy="360000"/>
            </a:xfrm>
            <a:prstGeom prst="round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600" dirty="0" smtClean="0">
                  <a:solidFill>
                    <a:schemeClr val="accent1"/>
                  </a:solidFill>
                  <a:latin typeface="Arial" panose="020B0604020202020204" pitchFamily="34" charset="0"/>
                  <a:cs typeface="Arial" panose="020B0604020202020204" pitchFamily="34" charset="0"/>
                </a:rPr>
                <a:t>Байгаль орчны унаган төрх, эко системийн тэнцвэрийг хадгалах</a:t>
              </a:r>
              <a:endParaRPr lang="mn-MN" sz="600" dirty="0">
                <a:solidFill>
                  <a:schemeClr val="accent1"/>
                </a:solidFill>
                <a:latin typeface="Arial" panose="020B0604020202020204" pitchFamily="34" charset="0"/>
                <a:cs typeface="Arial" panose="020B0604020202020204" pitchFamily="34" charset="0"/>
              </a:endParaRPr>
            </a:p>
          </p:txBody>
        </p:sp>
        <p:sp>
          <p:nvSpPr>
            <p:cNvPr id="54" name="Rectangle: Rounded Corners 27">
              <a:extLst>
                <a:ext uri="{FF2B5EF4-FFF2-40B4-BE49-F238E27FC236}">
                  <a16:creationId xmlns:a16="http://schemas.microsoft.com/office/drawing/2014/main" xmlns="" id="{CAB390D0-A83F-45AE-93EF-32E4B0B89E41}"/>
                </a:ext>
              </a:extLst>
            </p:cNvPr>
            <p:cNvSpPr/>
            <p:nvPr/>
          </p:nvSpPr>
          <p:spPr>
            <a:xfrm>
              <a:off x="3747133" y="1127537"/>
              <a:ext cx="1008000" cy="3600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600" dirty="0" smtClean="0">
                  <a:solidFill>
                    <a:schemeClr val="accent1"/>
                  </a:solidFill>
                  <a:latin typeface="Arial" panose="020B0604020202020204" pitchFamily="34" charset="0"/>
                  <a:cs typeface="Arial" panose="020B0604020202020204" pitchFamily="34" charset="0"/>
                </a:rPr>
                <a:t>Тогтвортой засаглал</a:t>
              </a:r>
              <a:endParaRPr lang="mn-MN" sz="600" dirty="0">
                <a:solidFill>
                  <a:schemeClr val="accent1"/>
                </a:solidFill>
                <a:latin typeface="Arial" panose="020B0604020202020204" pitchFamily="34" charset="0"/>
                <a:cs typeface="Arial" panose="020B0604020202020204" pitchFamily="34" charset="0"/>
              </a:endParaRPr>
            </a:p>
          </p:txBody>
        </p:sp>
        <p:sp>
          <p:nvSpPr>
            <p:cNvPr id="55" name="Rectangle: Rounded Corners 28">
              <a:extLst>
                <a:ext uri="{FF2B5EF4-FFF2-40B4-BE49-F238E27FC236}">
                  <a16:creationId xmlns:a16="http://schemas.microsoft.com/office/drawing/2014/main" xmlns="" id="{DB06C671-331D-4EBC-9ED1-DB23B011B6EE}"/>
                </a:ext>
              </a:extLst>
            </p:cNvPr>
            <p:cNvSpPr/>
            <p:nvPr/>
          </p:nvSpPr>
          <p:spPr>
            <a:xfrm>
              <a:off x="3747133" y="1579502"/>
              <a:ext cx="1008000" cy="440851"/>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600" dirty="0" smtClean="0">
                  <a:solidFill>
                    <a:schemeClr val="accent1"/>
                  </a:solidFill>
                  <a:latin typeface="Arial" panose="020B0604020202020204" pitchFamily="34" charset="0"/>
                  <a:cs typeface="Arial" panose="020B0604020202020204" pitchFamily="34" charset="0"/>
                </a:rPr>
                <a:t>Төрийн үйлчилгээ – Хариуцлага, сахилга, ажлын чадвар, ухаалаг үйлчилгээг төлөвшүүлнэ</a:t>
              </a:r>
              <a:endParaRPr lang="mn-MN" sz="600" dirty="0">
                <a:solidFill>
                  <a:schemeClr val="accent1"/>
                </a:solidFill>
                <a:latin typeface="Arial" panose="020B0604020202020204" pitchFamily="34" charset="0"/>
                <a:cs typeface="Arial" panose="020B0604020202020204" pitchFamily="34" charset="0"/>
              </a:endParaRPr>
            </a:p>
          </p:txBody>
        </p:sp>
        <p:sp>
          <p:nvSpPr>
            <p:cNvPr id="56" name="Rectangle: Rounded Corners 29">
              <a:extLst>
                <a:ext uri="{FF2B5EF4-FFF2-40B4-BE49-F238E27FC236}">
                  <a16:creationId xmlns:a16="http://schemas.microsoft.com/office/drawing/2014/main" xmlns="" id="{A91E7754-10CC-4CF9-A9D1-818484E632BD}"/>
                </a:ext>
              </a:extLst>
            </p:cNvPr>
            <p:cNvSpPr/>
            <p:nvPr/>
          </p:nvSpPr>
          <p:spPr>
            <a:xfrm>
              <a:off x="3747133" y="2077413"/>
              <a:ext cx="1008000" cy="3600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600" dirty="0" smtClean="0">
                  <a:solidFill>
                    <a:schemeClr val="accent1"/>
                  </a:solidFill>
                  <a:latin typeface="Arial" panose="020B0604020202020204" pitchFamily="34" charset="0"/>
                  <a:cs typeface="Arial" panose="020B0604020202020204" pitchFamily="34" charset="0"/>
                </a:rPr>
                <a:t>Эрүүл аюулгүй орчин бүрдүүлнэ</a:t>
              </a:r>
              <a:endParaRPr lang="mn-MN" sz="600" dirty="0">
                <a:solidFill>
                  <a:schemeClr val="accent1"/>
                </a:solidFill>
                <a:latin typeface="Arial" panose="020B0604020202020204" pitchFamily="34" charset="0"/>
                <a:cs typeface="Arial" panose="020B0604020202020204" pitchFamily="34" charset="0"/>
              </a:endParaRPr>
            </a:p>
          </p:txBody>
        </p:sp>
        <p:sp>
          <p:nvSpPr>
            <p:cNvPr id="57" name="Rectangle: Rounded Corners 30">
              <a:extLst>
                <a:ext uri="{FF2B5EF4-FFF2-40B4-BE49-F238E27FC236}">
                  <a16:creationId xmlns:a16="http://schemas.microsoft.com/office/drawing/2014/main" xmlns="" id="{0358195B-CE61-4AA5-AEEA-6CE384D6891C}"/>
                </a:ext>
              </a:extLst>
            </p:cNvPr>
            <p:cNvSpPr/>
            <p:nvPr/>
          </p:nvSpPr>
          <p:spPr>
            <a:xfrm>
              <a:off x="3747133" y="2525734"/>
              <a:ext cx="1008000" cy="3600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600" dirty="0" smtClean="0">
                  <a:solidFill>
                    <a:schemeClr val="accent1"/>
                  </a:solidFill>
                  <a:latin typeface="Arial" panose="020B0604020202020204" pitchFamily="34" charset="0"/>
                  <a:cs typeface="Arial" panose="020B0604020202020204" pitchFamily="34" charset="0"/>
                </a:rPr>
                <a:t>Батлан хамгаалах бодлого – бэлэн байдал</a:t>
              </a:r>
              <a:endParaRPr lang="mn-MN" sz="600" dirty="0">
                <a:solidFill>
                  <a:schemeClr val="accent1"/>
                </a:solidFill>
                <a:latin typeface="Arial" panose="020B0604020202020204" pitchFamily="34" charset="0"/>
                <a:cs typeface="Arial" panose="020B0604020202020204" pitchFamily="34" charset="0"/>
              </a:endParaRPr>
            </a:p>
          </p:txBody>
        </p:sp>
        <p:sp>
          <p:nvSpPr>
            <p:cNvPr id="58" name="Rectangle: Rounded Corners 31">
              <a:extLst>
                <a:ext uri="{FF2B5EF4-FFF2-40B4-BE49-F238E27FC236}">
                  <a16:creationId xmlns:a16="http://schemas.microsoft.com/office/drawing/2014/main" xmlns="" id="{DE8F2028-F9BC-4986-9A08-23710E634EFA}"/>
                </a:ext>
              </a:extLst>
            </p:cNvPr>
            <p:cNvSpPr/>
            <p:nvPr/>
          </p:nvSpPr>
          <p:spPr>
            <a:xfrm>
              <a:off x="1416855" y="2518763"/>
              <a:ext cx="1008000" cy="36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600" dirty="0" smtClean="0">
                  <a:solidFill>
                    <a:schemeClr val="accent1"/>
                  </a:solidFill>
                  <a:latin typeface="Arial" panose="020B0604020202020204" pitchFamily="34" charset="0"/>
                  <a:cs typeface="Arial" panose="020B0604020202020204" pitchFamily="34" charset="0"/>
                </a:rPr>
                <a:t>Хүн амын соёл, урлаг спортын үйлчилгээ</a:t>
              </a:r>
              <a:endParaRPr lang="mn-MN" sz="600" dirty="0">
                <a:solidFill>
                  <a:schemeClr val="accent1"/>
                </a:solidFill>
                <a:latin typeface="Arial" panose="020B0604020202020204" pitchFamily="34" charset="0"/>
                <a:cs typeface="Arial" panose="020B0604020202020204" pitchFamily="34" charset="0"/>
              </a:endParaRPr>
            </a:p>
          </p:txBody>
        </p:sp>
        <p:sp>
          <p:nvSpPr>
            <p:cNvPr id="59" name="Rectangle: Rounded Corners 32">
              <a:extLst>
                <a:ext uri="{FF2B5EF4-FFF2-40B4-BE49-F238E27FC236}">
                  <a16:creationId xmlns:a16="http://schemas.microsoft.com/office/drawing/2014/main" xmlns="" id="{E3513CF7-24CD-41BA-8CA8-34A3439DDE54}"/>
                </a:ext>
              </a:extLst>
            </p:cNvPr>
            <p:cNvSpPr/>
            <p:nvPr/>
          </p:nvSpPr>
          <p:spPr>
            <a:xfrm>
              <a:off x="3747133" y="2983235"/>
              <a:ext cx="1008000" cy="3600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600" smtClean="0">
                  <a:solidFill>
                    <a:schemeClr val="accent1"/>
                  </a:solidFill>
                  <a:latin typeface="Arial" panose="020B0604020202020204" pitchFamily="34" charset="0"/>
                  <a:cs typeface="Arial" panose="020B0604020202020204" pitchFamily="34" charset="0"/>
                </a:rPr>
                <a:t>Гадаад харилцаа – сайн түншлэл</a:t>
              </a:r>
              <a:endParaRPr lang="mn-MN" sz="600" dirty="0">
                <a:solidFill>
                  <a:schemeClr val="accent1"/>
                </a:solidFill>
                <a:latin typeface="Arial" panose="020B0604020202020204" pitchFamily="34" charset="0"/>
                <a:cs typeface="Arial" panose="020B0604020202020204" pitchFamily="34" charset="0"/>
              </a:endParaRPr>
            </a:p>
          </p:txBody>
        </p:sp>
      </p:grpSp>
      <p:pic>
        <p:nvPicPr>
          <p:cNvPr id="60" name="Picture 5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Tree>
    <p:extLst>
      <p:ext uri="{BB962C8B-B14F-4D97-AF65-F5344CB8AC3E}">
        <p14:creationId xmlns:p14="http://schemas.microsoft.com/office/powerpoint/2010/main" val="38913900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3C4D6C66-4042-49C1-BDD8-50AC3BF273F4}"/>
              </a:ext>
            </a:extLst>
          </p:cNvPr>
          <p:cNvCxnSpPr>
            <a:cxnSpLocks/>
          </p:cNvCxnSpPr>
          <p:nvPr/>
        </p:nvCxnSpPr>
        <p:spPr>
          <a:xfrm flipH="1">
            <a:off x="359227" y="176893"/>
            <a:ext cx="3708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 xmlns:a16="http://schemas.microsoft.com/office/drawing/2014/main" id="{98C6ECB6-45EC-493C-8C47-21AB21A72AEA}"/>
              </a:ext>
            </a:extLst>
          </p:cNvPr>
          <p:cNvSpPr txBox="1"/>
          <p:nvPr/>
        </p:nvSpPr>
        <p:spPr>
          <a:xfrm>
            <a:off x="4035380" y="69171"/>
            <a:ext cx="841141"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БОЛОВСРОЛ</a:t>
            </a:r>
          </a:p>
        </p:txBody>
      </p:sp>
      <p:sp>
        <p:nvSpPr>
          <p:cNvPr id="10" name="TextBox 9">
            <a:extLst>
              <a:ext uri="{FF2B5EF4-FFF2-40B4-BE49-F238E27FC236}">
                <a16:creationId xmlns="" xmlns:a16="http://schemas.microsoft.com/office/drawing/2014/main" id="{4BAD6027-B1DB-4710-B516-D21997F6FCC7}"/>
              </a:ext>
            </a:extLst>
          </p:cNvPr>
          <p:cNvSpPr txBox="1"/>
          <p:nvPr/>
        </p:nvSpPr>
        <p:spPr>
          <a:xfrm>
            <a:off x="359227" y="225697"/>
            <a:ext cx="1284326" cy="215444"/>
          </a:xfrm>
          <a:prstGeom prst="rect">
            <a:avLst/>
          </a:prstGeom>
          <a:noFill/>
        </p:spPr>
        <p:txBody>
          <a:bodyPr wrap="none" rtlCol="0">
            <a:spAutoFit/>
          </a:bodyPr>
          <a:lstStyle/>
          <a:p>
            <a:r>
              <a:rPr lang="mn-MN" sz="800" dirty="0">
                <a:solidFill>
                  <a:srgbClr val="002060"/>
                </a:solidFill>
                <a:latin typeface="Arial" panose="020B0604020202020204" pitchFamily="34" charset="0"/>
                <a:cs typeface="Arial" panose="020B0604020202020204" pitchFamily="34" charset="0"/>
              </a:rPr>
              <a:t>Боловсролын үзүүлэлт</a:t>
            </a:r>
          </a:p>
        </p:txBody>
      </p:sp>
      <p:graphicFrame>
        <p:nvGraphicFramePr>
          <p:cNvPr id="9" name="Table 8">
            <a:extLst>
              <a:ext uri="{FF2B5EF4-FFF2-40B4-BE49-F238E27FC236}">
                <a16:creationId xmlns="" xmlns:a16="http://schemas.microsoft.com/office/drawing/2014/main" id="{685E09B2-FD07-4CEA-990D-DC4C663ADA02}"/>
              </a:ext>
            </a:extLst>
          </p:cNvPr>
          <p:cNvGraphicFramePr>
            <a:graphicFrameLocks noGrp="1"/>
          </p:cNvGraphicFramePr>
          <p:nvPr>
            <p:extLst>
              <p:ext uri="{D42A27DB-BD31-4B8C-83A1-F6EECF244321}">
                <p14:modId xmlns:p14="http://schemas.microsoft.com/office/powerpoint/2010/main" val="677281971"/>
              </p:ext>
            </p:extLst>
          </p:nvPr>
        </p:nvGraphicFramePr>
        <p:xfrm>
          <a:off x="166598" y="545405"/>
          <a:ext cx="4619803" cy="2505238"/>
        </p:xfrm>
        <a:graphic>
          <a:graphicData uri="http://schemas.openxmlformats.org/drawingml/2006/table">
            <a:tbl>
              <a:tblPr>
                <a:tableStyleId>{2D5ABB26-0587-4C30-8999-92F81FD0307C}</a:tableStyleId>
              </a:tblPr>
              <a:tblGrid>
                <a:gridCol w="1421478">
                  <a:extLst>
                    <a:ext uri="{9D8B030D-6E8A-4147-A177-3AD203B41FA5}">
                      <a16:colId xmlns="" xmlns:a16="http://schemas.microsoft.com/office/drawing/2014/main" val="20000"/>
                    </a:ext>
                  </a:extLst>
                </a:gridCol>
                <a:gridCol w="639665">
                  <a:extLst>
                    <a:ext uri="{9D8B030D-6E8A-4147-A177-3AD203B41FA5}">
                      <a16:colId xmlns="" xmlns:a16="http://schemas.microsoft.com/office/drawing/2014/main" val="20001"/>
                    </a:ext>
                  </a:extLst>
                </a:gridCol>
                <a:gridCol w="639665">
                  <a:extLst>
                    <a:ext uri="{9D8B030D-6E8A-4147-A177-3AD203B41FA5}">
                      <a16:colId xmlns="" xmlns:a16="http://schemas.microsoft.com/office/drawing/2014/main" val="20002"/>
                    </a:ext>
                  </a:extLst>
                </a:gridCol>
                <a:gridCol w="639665">
                  <a:extLst>
                    <a:ext uri="{9D8B030D-6E8A-4147-A177-3AD203B41FA5}">
                      <a16:colId xmlns="" xmlns:a16="http://schemas.microsoft.com/office/drawing/2014/main" val="20003"/>
                    </a:ext>
                  </a:extLst>
                </a:gridCol>
                <a:gridCol w="639665">
                  <a:extLst>
                    <a:ext uri="{9D8B030D-6E8A-4147-A177-3AD203B41FA5}">
                      <a16:colId xmlns="" xmlns:a16="http://schemas.microsoft.com/office/drawing/2014/main" val="20004"/>
                    </a:ext>
                  </a:extLst>
                </a:gridCol>
                <a:gridCol w="639665">
                  <a:extLst>
                    <a:ext uri="{9D8B030D-6E8A-4147-A177-3AD203B41FA5}">
                      <a16:colId xmlns="" xmlns:a16="http://schemas.microsoft.com/office/drawing/2014/main" val="1763376583"/>
                    </a:ext>
                  </a:extLst>
                </a:gridCol>
              </a:tblGrid>
              <a:tr h="343183">
                <a:tc>
                  <a:txBody>
                    <a:bodyPr/>
                    <a:lstStyle/>
                    <a:p>
                      <a:pPr algn="ctr" fontAlgn="ctr"/>
                      <a:r>
                        <a:rPr lang="mn-MN" sz="1050" b="0" u="none" strike="noStrike" dirty="0">
                          <a:solidFill>
                            <a:schemeClr val="bg1"/>
                          </a:solidFill>
                          <a:effectLst/>
                          <a:latin typeface="Arial" panose="020B0604020202020204" pitchFamily="34" charset="0"/>
                          <a:cs typeface="Arial" panose="020B0604020202020204" pitchFamily="34" charset="0"/>
                        </a:rPr>
                        <a:t>Үзүүлэлт</a:t>
                      </a:r>
                      <a:endParaRPr lang="en-US" sz="105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1"/>
                    </a:solidFill>
                  </a:tcPr>
                </a:tc>
                <a:tc>
                  <a:txBody>
                    <a:bodyPr/>
                    <a:lstStyle/>
                    <a:p>
                      <a:pPr algn="ctr" rtl="0" fontAlgn="ctr"/>
                      <a:r>
                        <a:rPr lang="en-US" sz="900" b="0" u="none" strike="noStrike" dirty="0">
                          <a:solidFill>
                            <a:schemeClr val="bg1"/>
                          </a:solidFill>
                          <a:effectLst/>
                          <a:latin typeface="Arial" panose="020B0604020202020204" pitchFamily="34" charset="0"/>
                          <a:cs typeface="Arial" panose="020B0604020202020204" pitchFamily="34" charset="0"/>
                        </a:rPr>
                        <a:t>2005/2006</a:t>
                      </a:r>
                      <a:endParaRPr lang="en-US" sz="900" b="0" i="0" u="none" strike="noStrike" dirty="0">
                        <a:solidFill>
                          <a:schemeClr val="bg1"/>
                        </a:solidFill>
                        <a:effectLst/>
                        <a:latin typeface="Arial" panose="020B0604020202020204" pitchFamily="34" charset="0"/>
                        <a:cs typeface="Arial" panose="020B0604020202020204" pitchFamily="34" charset="0"/>
                      </a:endParaRPr>
                    </a:p>
                  </a:txBody>
                  <a:tcPr marL="6894" marR="6894" marT="6894" marB="0" anchor="ctr">
                    <a:solidFill>
                      <a:schemeClr val="accent1"/>
                    </a:solidFill>
                  </a:tcPr>
                </a:tc>
                <a:tc>
                  <a:txBody>
                    <a:bodyPr/>
                    <a:lstStyle/>
                    <a:p>
                      <a:pPr algn="ctr" rtl="0" fontAlgn="ctr"/>
                      <a:r>
                        <a:rPr lang="en-US" sz="900" b="0" u="none" strike="noStrike" dirty="0">
                          <a:solidFill>
                            <a:schemeClr val="bg1"/>
                          </a:solidFill>
                          <a:effectLst/>
                          <a:latin typeface="Arial" panose="020B0604020202020204" pitchFamily="34" charset="0"/>
                          <a:cs typeface="Arial" panose="020B0604020202020204" pitchFamily="34" charset="0"/>
                        </a:rPr>
                        <a:t>2010/2011</a:t>
                      </a:r>
                      <a:endParaRPr lang="en-US" sz="900" b="0" i="0" u="none" strike="noStrike" dirty="0">
                        <a:solidFill>
                          <a:schemeClr val="bg1"/>
                        </a:solidFill>
                        <a:effectLst/>
                        <a:latin typeface="Arial" panose="020B0604020202020204" pitchFamily="34" charset="0"/>
                        <a:cs typeface="Arial" panose="020B0604020202020204" pitchFamily="34" charset="0"/>
                      </a:endParaRPr>
                    </a:p>
                  </a:txBody>
                  <a:tcPr marL="6894" marR="6894" marT="6894" marB="0" anchor="ctr">
                    <a:solidFill>
                      <a:schemeClr val="accent1"/>
                    </a:solidFill>
                  </a:tcPr>
                </a:tc>
                <a:tc>
                  <a:txBody>
                    <a:bodyPr/>
                    <a:lstStyle/>
                    <a:p>
                      <a:pPr algn="ctr" rtl="0" fontAlgn="ctr"/>
                      <a:r>
                        <a:rPr lang="en-US" sz="900" b="0" u="none" strike="noStrike" dirty="0">
                          <a:solidFill>
                            <a:schemeClr val="bg1"/>
                          </a:solidFill>
                          <a:effectLst/>
                          <a:latin typeface="Arial" panose="020B0604020202020204" pitchFamily="34" charset="0"/>
                          <a:cs typeface="Arial" panose="020B0604020202020204" pitchFamily="34" charset="0"/>
                        </a:rPr>
                        <a:t>2015/2016</a:t>
                      </a:r>
                      <a:endParaRPr lang="en-US" sz="900" b="0" i="0" u="none" strike="noStrike" dirty="0">
                        <a:solidFill>
                          <a:schemeClr val="bg1"/>
                        </a:solidFill>
                        <a:effectLst/>
                        <a:latin typeface="Arial" panose="020B0604020202020204" pitchFamily="34" charset="0"/>
                        <a:cs typeface="Arial" panose="020B0604020202020204" pitchFamily="34" charset="0"/>
                      </a:endParaRPr>
                    </a:p>
                  </a:txBody>
                  <a:tcPr marL="6894" marR="6894" marT="6894" marB="0" anchor="ctr">
                    <a:solidFill>
                      <a:schemeClr val="accent1"/>
                    </a:solidFill>
                  </a:tcPr>
                </a:tc>
                <a:tc>
                  <a:txBody>
                    <a:bodyPr/>
                    <a:lstStyle/>
                    <a:p>
                      <a:pPr algn="ctr" rtl="0" fontAlgn="ctr"/>
                      <a:r>
                        <a:rPr lang="en-US" sz="900" b="0" u="none" strike="noStrike" dirty="0">
                          <a:solidFill>
                            <a:schemeClr val="bg1"/>
                          </a:solidFill>
                          <a:effectLst/>
                          <a:latin typeface="Arial" panose="020B0604020202020204" pitchFamily="34" charset="0"/>
                          <a:cs typeface="Arial" panose="020B0604020202020204" pitchFamily="34" charset="0"/>
                        </a:rPr>
                        <a:t>2016/2017</a:t>
                      </a:r>
                      <a:endParaRPr lang="en-US" sz="900" b="0" i="0" u="none" strike="noStrike" dirty="0">
                        <a:solidFill>
                          <a:schemeClr val="bg1"/>
                        </a:solidFill>
                        <a:effectLst/>
                        <a:latin typeface="Arial" panose="020B0604020202020204" pitchFamily="34" charset="0"/>
                        <a:cs typeface="Arial" panose="020B0604020202020204" pitchFamily="34" charset="0"/>
                      </a:endParaRPr>
                    </a:p>
                  </a:txBody>
                  <a:tcPr marL="6894" marR="6894" marT="6894" marB="0" anchor="ctr">
                    <a:solidFill>
                      <a:schemeClr val="accent1"/>
                    </a:solidFill>
                  </a:tcPr>
                </a:tc>
                <a:tc>
                  <a:txBody>
                    <a:bodyPr/>
                    <a:lstStyle/>
                    <a:p>
                      <a:pPr algn="ctr" rtl="0" fontAlgn="ctr"/>
                      <a:r>
                        <a:rPr lang="en-US" sz="900" b="0" u="none" strike="noStrike" dirty="0">
                          <a:solidFill>
                            <a:schemeClr val="bg1"/>
                          </a:solidFill>
                          <a:effectLst/>
                          <a:latin typeface="Arial" panose="020B0604020202020204" pitchFamily="34" charset="0"/>
                          <a:cs typeface="Arial" panose="020B0604020202020204" pitchFamily="34" charset="0"/>
                        </a:rPr>
                        <a:t>2017/2018</a:t>
                      </a:r>
                      <a:endParaRPr lang="en-US" sz="900" b="0" i="0" u="none" strike="noStrike" dirty="0">
                        <a:solidFill>
                          <a:schemeClr val="bg1"/>
                        </a:solidFill>
                        <a:effectLst/>
                        <a:latin typeface="Arial" panose="020B0604020202020204" pitchFamily="34" charset="0"/>
                        <a:cs typeface="Arial" panose="020B0604020202020204" pitchFamily="34" charset="0"/>
                      </a:endParaRPr>
                    </a:p>
                  </a:txBody>
                  <a:tcPr marL="6894" marR="6894" marT="6894" marB="0" anchor="ctr">
                    <a:solidFill>
                      <a:schemeClr val="accent1"/>
                    </a:solidFill>
                  </a:tcPr>
                </a:tc>
                <a:extLst>
                  <a:ext uri="{0D108BD9-81ED-4DB2-BD59-A6C34878D82A}">
                    <a16:rowId xmlns="" xmlns:a16="http://schemas.microsoft.com/office/drawing/2014/main" val="10000"/>
                  </a:ext>
                </a:extLst>
              </a:tr>
              <a:tr h="308865">
                <a:tc>
                  <a:txBody>
                    <a:bodyPr/>
                    <a:lstStyle/>
                    <a:p>
                      <a:pPr algn="l" rtl="0" fontAlgn="ctr"/>
                      <a:r>
                        <a:rPr lang="mn-MN" sz="800" b="0" u="none" strike="noStrike" dirty="0">
                          <a:solidFill>
                            <a:srgbClr val="002060"/>
                          </a:solidFill>
                          <a:effectLst/>
                          <a:latin typeface="Arial" panose="020B0604020202020204" pitchFamily="34" charset="0"/>
                          <a:cs typeface="Arial" panose="020B0604020202020204" pitchFamily="34" charset="0"/>
                        </a:rPr>
                        <a:t>ЕБСургуулийн тоо</a:t>
                      </a:r>
                      <a:endParaRPr lang="mn-MN" sz="800" b="0" i="0" u="none" strike="noStrike" dirty="0">
                        <a:solidFill>
                          <a:srgbClr val="002060"/>
                        </a:solidFill>
                        <a:effectLst/>
                        <a:latin typeface="Arial" panose="020B0604020202020204" pitchFamily="34" charset="0"/>
                        <a:cs typeface="Arial" panose="020B0604020202020204" pitchFamily="34" charset="0"/>
                      </a:endParaRPr>
                    </a:p>
                  </a:txBody>
                  <a:tcPr marL="6894" marR="6894" marT="6894" marB="0" anchor="ctr">
                    <a:solidFill>
                      <a:schemeClr val="accent1">
                        <a:lumMod val="20000"/>
                        <a:lumOff val="80000"/>
                      </a:schemeClr>
                    </a:solidFill>
                  </a:tcPr>
                </a:tc>
                <a:tc>
                  <a:txBody>
                    <a:bodyPr/>
                    <a:lstStyle/>
                    <a:p>
                      <a:pPr algn="r" rtl="0" fontAlgn="ctr"/>
                      <a:r>
                        <a:rPr lang="en-US" sz="1000" b="0" i="0" u="none" strike="noStrike" dirty="0" smtClean="0">
                          <a:solidFill>
                            <a:srgbClr val="002060"/>
                          </a:solidFill>
                          <a:effectLst/>
                          <a:latin typeface="Arial" panose="020B0604020202020204" pitchFamily="34" charset="0"/>
                          <a:cs typeface="Arial" panose="020B0604020202020204" pitchFamily="34" charset="0"/>
                        </a:rPr>
                        <a:t>36</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rtl="0" fontAlgn="ctr"/>
                      <a:r>
                        <a:rPr lang="en-US" sz="1000" b="0" i="0" u="none" strike="noStrike" dirty="0" smtClean="0">
                          <a:solidFill>
                            <a:srgbClr val="002060"/>
                          </a:solidFill>
                          <a:effectLst/>
                          <a:latin typeface="Arial" panose="020B0604020202020204" pitchFamily="34" charset="0"/>
                          <a:cs typeface="Arial" panose="020B0604020202020204" pitchFamily="34" charset="0"/>
                        </a:rPr>
                        <a:t>34</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rtl="0" fontAlgn="ctr"/>
                      <a:r>
                        <a:rPr lang="en-US" sz="1000" b="0" i="0" u="none" strike="noStrike" dirty="0" smtClean="0">
                          <a:solidFill>
                            <a:srgbClr val="002060"/>
                          </a:solidFill>
                          <a:effectLst/>
                          <a:latin typeface="Arial" panose="020B0604020202020204" pitchFamily="34" charset="0"/>
                          <a:cs typeface="Arial" panose="020B0604020202020204" pitchFamily="34" charset="0"/>
                        </a:rPr>
                        <a:t>34</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rtl="0" fontAlgn="ctr"/>
                      <a:r>
                        <a:rPr lang="en-US" sz="1000" b="0" i="0" u="none" strike="noStrike" dirty="0" smtClean="0">
                          <a:solidFill>
                            <a:srgbClr val="002060"/>
                          </a:solidFill>
                          <a:effectLst/>
                          <a:latin typeface="Arial" panose="020B0604020202020204" pitchFamily="34" charset="0"/>
                          <a:cs typeface="Arial" panose="020B0604020202020204" pitchFamily="34" charset="0"/>
                        </a:rPr>
                        <a:t>33</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rtl="0" fontAlgn="ctr"/>
                      <a:r>
                        <a:rPr lang="en-US" sz="1000" b="0" i="0" u="none" strike="noStrike" dirty="0" smtClean="0">
                          <a:solidFill>
                            <a:srgbClr val="002060"/>
                          </a:solidFill>
                          <a:effectLst/>
                          <a:latin typeface="Arial" panose="020B0604020202020204" pitchFamily="34" charset="0"/>
                          <a:cs typeface="Arial" panose="020B0604020202020204" pitchFamily="34" charset="0"/>
                        </a:rPr>
                        <a:t>33</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10001"/>
                  </a:ext>
                </a:extLst>
              </a:tr>
              <a:tr h="308865">
                <a:tc>
                  <a:txBody>
                    <a:bodyPr/>
                    <a:lstStyle/>
                    <a:p>
                      <a:pPr algn="l" rtl="0" fontAlgn="ctr"/>
                      <a:r>
                        <a:rPr lang="mn-MN" sz="800" b="0" u="none" strike="noStrike" dirty="0">
                          <a:solidFill>
                            <a:srgbClr val="002060"/>
                          </a:solidFill>
                          <a:effectLst/>
                          <a:latin typeface="Arial" panose="020B0604020202020204" pitchFamily="34" charset="0"/>
                          <a:cs typeface="Arial" panose="020B0604020202020204" pitchFamily="34" charset="0"/>
                        </a:rPr>
                        <a:t>ЕБС-д өдрийн ангид суралцагчдын тоо (1000 хүн)</a:t>
                      </a:r>
                      <a:endParaRPr lang="mn-MN" sz="800" b="0" i="0" u="none" strike="noStrike" dirty="0">
                        <a:solidFill>
                          <a:srgbClr val="002060"/>
                        </a:solidFill>
                        <a:effectLst/>
                        <a:latin typeface="Arial" panose="020B0604020202020204" pitchFamily="34" charset="0"/>
                        <a:cs typeface="Arial" panose="020B0604020202020204" pitchFamily="34" charset="0"/>
                      </a:endParaRPr>
                    </a:p>
                  </a:txBody>
                  <a:tcPr marL="6894" marR="6894" marT="6894" marB="0" anchor="ctr"/>
                </a:tc>
                <a:tc>
                  <a:txBody>
                    <a:bodyPr/>
                    <a:lstStyle/>
                    <a:p>
                      <a:pPr algn="r" rtl="0" fontAlgn="ctr"/>
                      <a:r>
                        <a:rPr lang="en-US" sz="1000" b="0" i="0" u="none" strike="noStrike" dirty="0" smtClean="0">
                          <a:solidFill>
                            <a:srgbClr val="002060"/>
                          </a:solidFill>
                          <a:effectLst/>
                          <a:latin typeface="Arial" panose="020B0604020202020204" pitchFamily="34" charset="0"/>
                          <a:cs typeface="Arial" panose="020B0604020202020204" pitchFamily="34" charset="0"/>
                        </a:rPr>
                        <a:t>20.7</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ctr"/>
                      <a:r>
                        <a:rPr lang="en-US" sz="1000" b="0" i="0" u="none" strike="noStrike" dirty="0" smtClean="0">
                          <a:solidFill>
                            <a:srgbClr val="002060"/>
                          </a:solidFill>
                          <a:effectLst/>
                          <a:latin typeface="Arial" panose="020B0604020202020204" pitchFamily="34" charset="0"/>
                          <a:cs typeface="Arial" panose="020B0604020202020204" pitchFamily="34" charset="0"/>
                        </a:rPr>
                        <a:t>18.8</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ctr"/>
                      <a:r>
                        <a:rPr lang="en-US" sz="1000" b="0" i="0" u="none" strike="noStrike" dirty="0" smtClean="0">
                          <a:solidFill>
                            <a:srgbClr val="002060"/>
                          </a:solidFill>
                          <a:effectLst/>
                          <a:latin typeface="Arial" panose="020B0604020202020204" pitchFamily="34" charset="0"/>
                          <a:cs typeface="Arial" panose="020B0604020202020204" pitchFamily="34" charset="0"/>
                        </a:rPr>
                        <a:t>17.3</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ctr"/>
                      <a:r>
                        <a:rPr lang="en-US" sz="1000" b="0" i="0" u="none" strike="noStrike" dirty="0" smtClean="0">
                          <a:solidFill>
                            <a:srgbClr val="002060"/>
                          </a:solidFill>
                          <a:effectLst/>
                          <a:latin typeface="Arial" panose="020B0604020202020204" pitchFamily="34" charset="0"/>
                          <a:cs typeface="Arial" panose="020B0604020202020204" pitchFamily="34" charset="0"/>
                        </a:rPr>
                        <a:t>17.3</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ctr"/>
                      <a:r>
                        <a:rPr lang="en-US" sz="1000" b="0" i="0" u="none" strike="noStrike" dirty="0" smtClean="0">
                          <a:solidFill>
                            <a:srgbClr val="002060"/>
                          </a:solidFill>
                          <a:effectLst/>
                          <a:latin typeface="Arial" panose="020B0604020202020204" pitchFamily="34" charset="0"/>
                          <a:cs typeface="Arial" panose="020B0604020202020204" pitchFamily="34" charset="0"/>
                        </a:rPr>
                        <a:t>17.3</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 xmlns:a16="http://schemas.microsoft.com/office/drawing/2014/main" val="10002"/>
                  </a:ext>
                </a:extLst>
              </a:tr>
              <a:tr h="308865">
                <a:tc>
                  <a:txBody>
                    <a:bodyPr/>
                    <a:lstStyle/>
                    <a:p>
                      <a:pPr algn="l" rtl="0" fontAlgn="ctr"/>
                      <a:r>
                        <a:rPr lang="ru-RU" sz="800" b="0" u="none" strike="noStrike" dirty="0">
                          <a:solidFill>
                            <a:srgbClr val="002060"/>
                          </a:solidFill>
                          <a:effectLst/>
                          <a:latin typeface="Arial" panose="020B0604020202020204" pitchFamily="34" charset="0"/>
                          <a:cs typeface="Arial" panose="020B0604020202020204" pitchFamily="34" charset="0"/>
                        </a:rPr>
                        <a:t> ЕБС-ийн хамран сургалтын бохир жин (1-9 р анги)</a:t>
                      </a:r>
                      <a:endParaRPr lang="ru-RU" sz="800" b="0" i="0" u="none" strike="noStrike" dirty="0">
                        <a:solidFill>
                          <a:srgbClr val="002060"/>
                        </a:solidFill>
                        <a:effectLst/>
                        <a:latin typeface="Arial" panose="020B0604020202020204" pitchFamily="34" charset="0"/>
                        <a:cs typeface="Arial" panose="020B0604020202020204" pitchFamily="34" charset="0"/>
                      </a:endParaRPr>
                    </a:p>
                  </a:txBody>
                  <a:tcPr marL="6894" marR="6894" marT="6894" marB="0" anchor="ctr">
                    <a:solidFill>
                      <a:schemeClr val="accent1">
                        <a:lumMod val="20000"/>
                        <a:lumOff val="80000"/>
                      </a:schemeClr>
                    </a:solidFill>
                  </a:tcPr>
                </a:tc>
                <a:tc>
                  <a:txBody>
                    <a:bodyPr/>
                    <a:lstStyle/>
                    <a:p>
                      <a:pPr algn="r" rtl="0" fontAlgn="ctr"/>
                      <a:r>
                        <a:rPr lang="en-US" sz="1000" b="0" i="0" u="none" strike="noStrike" dirty="0" smtClean="0">
                          <a:solidFill>
                            <a:srgbClr val="002060"/>
                          </a:solidFill>
                          <a:effectLst/>
                          <a:latin typeface="Arial" panose="020B0604020202020204" pitchFamily="34" charset="0"/>
                          <a:cs typeface="Arial" panose="020B0604020202020204" pitchFamily="34" charset="0"/>
                        </a:rPr>
                        <a:t>95.5</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rtl="0" fontAlgn="ctr"/>
                      <a:r>
                        <a:rPr lang="en-US" sz="1000" b="0" i="0" u="none" strike="noStrike" dirty="0" smtClean="0">
                          <a:solidFill>
                            <a:srgbClr val="002060"/>
                          </a:solidFill>
                          <a:effectLst/>
                          <a:latin typeface="Arial" panose="020B0604020202020204" pitchFamily="34" charset="0"/>
                          <a:cs typeface="Arial" panose="020B0604020202020204" pitchFamily="34" charset="0"/>
                        </a:rPr>
                        <a:t>105.7</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rtl="0" fontAlgn="ctr"/>
                      <a:r>
                        <a:rPr lang="en-US" sz="1000" b="0" i="0" u="none" strike="noStrike" dirty="0" smtClean="0">
                          <a:solidFill>
                            <a:srgbClr val="002060"/>
                          </a:solidFill>
                          <a:effectLst/>
                          <a:latin typeface="Arial" panose="020B0604020202020204" pitchFamily="34" charset="0"/>
                          <a:cs typeface="Arial" panose="020B0604020202020204" pitchFamily="34" charset="0"/>
                        </a:rPr>
                        <a:t>94.1</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rtl="0" fontAlgn="ctr"/>
                      <a:r>
                        <a:rPr lang="en-US" sz="1000" b="0" i="0" u="none" strike="noStrike" dirty="0" smtClean="0">
                          <a:solidFill>
                            <a:srgbClr val="002060"/>
                          </a:solidFill>
                          <a:effectLst/>
                          <a:latin typeface="Arial" panose="020B0604020202020204" pitchFamily="34" charset="0"/>
                          <a:cs typeface="Arial" panose="020B0604020202020204" pitchFamily="34" charset="0"/>
                        </a:rPr>
                        <a:t>94.1</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rtl="0" fontAlgn="ctr"/>
                      <a:r>
                        <a:rPr lang="en-US" sz="1000" b="0" i="0" u="none" strike="noStrike" dirty="0" smtClean="0">
                          <a:solidFill>
                            <a:srgbClr val="002060"/>
                          </a:solidFill>
                          <a:effectLst/>
                          <a:latin typeface="Arial" panose="020B0604020202020204" pitchFamily="34" charset="0"/>
                          <a:cs typeface="Arial" panose="020B0604020202020204" pitchFamily="34" charset="0"/>
                        </a:rPr>
                        <a:t>93.6</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10003"/>
                  </a:ext>
                </a:extLst>
              </a:tr>
              <a:tr h="308865">
                <a:tc>
                  <a:txBody>
                    <a:bodyPr/>
                    <a:lstStyle/>
                    <a:p>
                      <a:pPr algn="l" rtl="0" fontAlgn="ctr"/>
                      <a:r>
                        <a:rPr lang="mn-MN" sz="800" b="0" u="none" strike="noStrike" dirty="0">
                          <a:solidFill>
                            <a:srgbClr val="002060"/>
                          </a:solidFill>
                          <a:effectLst/>
                          <a:latin typeface="Arial" panose="020B0604020202020204" pitchFamily="34" charset="0"/>
                          <a:cs typeface="Arial" panose="020B0604020202020204" pitchFamily="34" charset="0"/>
                        </a:rPr>
                        <a:t>ЕБС-ийн суралцагч-багшийн харьцаа</a:t>
                      </a:r>
                      <a:endParaRPr lang="mn-MN" sz="800" b="0" i="0" u="none" strike="noStrike" dirty="0">
                        <a:solidFill>
                          <a:srgbClr val="002060"/>
                        </a:solidFill>
                        <a:effectLst/>
                        <a:latin typeface="Arial" panose="020B0604020202020204" pitchFamily="34" charset="0"/>
                        <a:cs typeface="Arial" panose="020B0604020202020204" pitchFamily="34" charset="0"/>
                      </a:endParaRPr>
                    </a:p>
                  </a:txBody>
                  <a:tcPr marL="6894" marR="6894" marT="6894" marB="0" anchor="ctr"/>
                </a:tc>
                <a:tc>
                  <a:txBody>
                    <a:bodyPr/>
                    <a:lstStyle/>
                    <a:p>
                      <a:pPr algn="r" rtl="0" fontAlgn="ctr"/>
                      <a:r>
                        <a:rPr lang="en-US" sz="1000" b="0" i="0" u="none" strike="noStrike" smtClean="0">
                          <a:solidFill>
                            <a:srgbClr val="002060"/>
                          </a:solidFill>
                          <a:effectLst/>
                          <a:latin typeface="Arial" panose="020B0604020202020204" pitchFamily="34" charset="0"/>
                          <a:cs typeface="Arial" panose="020B0604020202020204" pitchFamily="34" charset="0"/>
                        </a:rPr>
                        <a:t>24.8</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ctr"/>
                      <a:r>
                        <a:rPr lang="en-US" sz="1000" b="0" i="0" u="none" strike="noStrike" dirty="0" smtClean="0">
                          <a:solidFill>
                            <a:srgbClr val="002060"/>
                          </a:solidFill>
                          <a:effectLst/>
                          <a:latin typeface="Arial" panose="020B0604020202020204" pitchFamily="34" charset="0"/>
                          <a:cs typeface="Arial" panose="020B0604020202020204" pitchFamily="34" charset="0"/>
                        </a:rPr>
                        <a:t>19.4</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ctr"/>
                      <a:r>
                        <a:rPr lang="en-US" sz="1000" b="0" i="0" u="none" strike="noStrike" dirty="0" smtClean="0">
                          <a:solidFill>
                            <a:srgbClr val="002060"/>
                          </a:solidFill>
                          <a:effectLst/>
                          <a:latin typeface="Arial" panose="020B0604020202020204" pitchFamily="34" charset="0"/>
                          <a:cs typeface="Arial" panose="020B0604020202020204" pitchFamily="34" charset="0"/>
                        </a:rPr>
                        <a:t>17.5</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ctr"/>
                      <a:r>
                        <a:rPr lang="en-US" sz="1000" b="0" i="0" u="none" strike="noStrike" dirty="0" smtClean="0">
                          <a:solidFill>
                            <a:srgbClr val="002060"/>
                          </a:solidFill>
                          <a:effectLst/>
                          <a:latin typeface="Arial" panose="020B0604020202020204" pitchFamily="34" charset="0"/>
                          <a:cs typeface="Arial" panose="020B0604020202020204" pitchFamily="34" charset="0"/>
                        </a:rPr>
                        <a:t>17.5</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ctr"/>
                      <a:r>
                        <a:rPr lang="en-US" sz="1000" b="0" i="0" u="none" strike="noStrike" dirty="0" smtClean="0">
                          <a:solidFill>
                            <a:srgbClr val="002060"/>
                          </a:solidFill>
                          <a:effectLst/>
                          <a:latin typeface="Arial" panose="020B0604020202020204" pitchFamily="34" charset="0"/>
                          <a:cs typeface="Arial" panose="020B0604020202020204" pitchFamily="34" charset="0"/>
                        </a:rPr>
                        <a:t>17.5</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 xmlns:a16="http://schemas.microsoft.com/office/drawing/2014/main" val="10004"/>
                  </a:ext>
                </a:extLst>
              </a:tr>
              <a:tr h="308865">
                <a:tc>
                  <a:txBody>
                    <a:bodyPr/>
                    <a:lstStyle/>
                    <a:p>
                      <a:pPr algn="l" rtl="0" fontAlgn="ctr"/>
                      <a:r>
                        <a:rPr lang="mn-MN" sz="800" b="0" u="none" strike="noStrike" dirty="0">
                          <a:solidFill>
                            <a:srgbClr val="002060"/>
                          </a:solidFill>
                          <a:effectLst/>
                          <a:latin typeface="Arial" panose="020B0604020202020204" pitchFamily="34" charset="0"/>
                          <a:cs typeface="Arial" panose="020B0604020202020204" pitchFamily="34" charset="0"/>
                        </a:rPr>
                        <a:t>СӨБ-ийн байгууллагын тоо</a:t>
                      </a:r>
                      <a:endParaRPr lang="mn-MN" sz="800" b="0" i="0" u="none" strike="noStrike" dirty="0">
                        <a:solidFill>
                          <a:srgbClr val="002060"/>
                        </a:solidFill>
                        <a:effectLst/>
                        <a:latin typeface="Arial" panose="020B0604020202020204" pitchFamily="34" charset="0"/>
                        <a:cs typeface="Arial" panose="020B0604020202020204" pitchFamily="34" charset="0"/>
                      </a:endParaRPr>
                    </a:p>
                  </a:txBody>
                  <a:tcPr marL="6894" marR="6894" marT="6894" marB="0" anchor="ctr">
                    <a:solidFill>
                      <a:schemeClr val="accent1">
                        <a:lumMod val="20000"/>
                        <a:lumOff val="80000"/>
                      </a:schemeClr>
                    </a:solidFill>
                  </a:tcPr>
                </a:tc>
                <a:tc>
                  <a:txBody>
                    <a:bodyPr/>
                    <a:lstStyle/>
                    <a:p>
                      <a:pPr algn="r" rtl="0" fontAlgn="ctr"/>
                      <a:r>
                        <a:rPr lang="en-US" sz="1000" b="0" i="0" u="none" strike="noStrike" dirty="0">
                          <a:solidFill>
                            <a:srgbClr val="002060"/>
                          </a:solidFill>
                          <a:effectLst/>
                          <a:latin typeface="Arial" panose="020B0604020202020204" pitchFamily="34" charset="0"/>
                          <a:cs typeface="Arial" panose="020B0604020202020204" pitchFamily="34" charset="0"/>
                        </a:rPr>
                        <a:t>18</a:t>
                      </a:r>
                    </a:p>
                  </a:txBody>
                  <a:tcPr marL="9525" marR="9525" marT="9525" marB="0" anchor="ctr">
                    <a:solidFill>
                      <a:schemeClr val="accent1">
                        <a:lumMod val="20000"/>
                        <a:lumOff val="80000"/>
                      </a:schemeClr>
                    </a:solidFill>
                  </a:tcPr>
                </a:tc>
                <a:tc>
                  <a:txBody>
                    <a:bodyPr/>
                    <a:lstStyle/>
                    <a:p>
                      <a:pPr algn="r" rtl="0" fontAlgn="ctr"/>
                      <a:r>
                        <a:rPr lang="en-US" sz="1000" b="0" i="0" u="none" strike="noStrike" dirty="0">
                          <a:solidFill>
                            <a:srgbClr val="002060"/>
                          </a:solidFill>
                          <a:effectLst/>
                          <a:latin typeface="Arial" panose="020B0604020202020204" pitchFamily="34" charset="0"/>
                          <a:cs typeface="Arial" panose="020B0604020202020204" pitchFamily="34" charset="0"/>
                        </a:rPr>
                        <a:t>18</a:t>
                      </a:r>
                    </a:p>
                  </a:txBody>
                  <a:tcPr marL="9525" marR="9525" marT="9525" marB="0" anchor="ctr">
                    <a:solidFill>
                      <a:schemeClr val="accent1">
                        <a:lumMod val="20000"/>
                        <a:lumOff val="80000"/>
                      </a:schemeClr>
                    </a:solidFill>
                  </a:tcPr>
                </a:tc>
                <a:tc>
                  <a:txBody>
                    <a:bodyPr/>
                    <a:lstStyle/>
                    <a:p>
                      <a:pPr algn="r" rtl="0" fontAlgn="ctr"/>
                      <a:r>
                        <a:rPr lang="en-US" sz="1000" b="0" i="0" u="none" strike="noStrike" dirty="0">
                          <a:solidFill>
                            <a:srgbClr val="002060"/>
                          </a:solidFill>
                          <a:effectLst/>
                          <a:latin typeface="Arial" panose="020B0604020202020204" pitchFamily="34" charset="0"/>
                          <a:cs typeface="Arial" panose="020B0604020202020204" pitchFamily="34" charset="0"/>
                        </a:rPr>
                        <a:t>27</a:t>
                      </a:r>
                    </a:p>
                  </a:txBody>
                  <a:tcPr marL="9525" marR="9525" marT="9525" marB="0" anchor="ctr">
                    <a:solidFill>
                      <a:schemeClr val="accent1">
                        <a:lumMod val="20000"/>
                        <a:lumOff val="80000"/>
                      </a:schemeClr>
                    </a:solidFill>
                  </a:tcPr>
                </a:tc>
                <a:tc>
                  <a:txBody>
                    <a:bodyPr/>
                    <a:lstStyle/>
                    <a:p>
                      <a:pPr algn="r" rtl="0" fontAlgn="ctr"/>
                      <a:r>
                        <a:rPr lang="en-US" sz="1000" b="0" i="0" u="none" strike="noStrike" dirty="0">
                          <a:solidFill>
                            <a:srgbClr val="002060"/>
                          </a:solidFill>
                          <a:effectLst/>
                          <a:latin typeface="Arial" panose="020B0604020202020204" pitchFamily="34" charset="0"/>
                          <a:cs typeface="Arial" panose="020B0604020202020204" pitchFamily="34" charset="0"/>
                        </a:rPr>
                        <a:t>27</a:t>
                      </a:r>
                    </a:p>
                  </a:txBody>
                  <a:tcPr marL="9525" marR="9525" marT="9525" marB="0" anchor="ctr">
                    <a:solidFill>
                      <a:schemeClr val="accent1">
                        <a:lumMod val="20000"/>
                        <a:lumOff val="80000"/>
                      </a:schemeClr>
                    </a:solidFill>
                  </a:tcPr>
                </a:tc>
                <a:tc>
                  <a:txBody>
                    <a:bodyPr/>
                    <a:lstStyle/>
                    <a:p>
                      <a:pPr algn="r" rtl="0" fontAlgn="ctr"/>
                      <a:r>
                        <a:rPr lang="en-US" sz="1000" b="0" i="0" u="none" strike="noStrike" dirty="0">
                          <a:solidFill>
                            <a:srgbClr val="002060"/>
                          </a:solidFill>
                          <a:effectLst/>
                          <a:latin typeface="Arial" panose="020B0604020202020204" pitchFamily="34" charset="0"/>
                          <a:cs typeface="Arial" panose="020B0604020202020204" pitchFamily="34" charset="0"/>
                        </a:rPr>
                        <a:t>28</a:t>
                      </a: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10005"/>
                  </a:ext>
                </a:extLst>
              </a:tr>
              <a:tr h="308865">
                <a:tc>
                  <a:txBody>
                    <a:bodyPr/>
                    <a:lstStyle/>
                    <a:p>
                      <a:pPr algn="l" rtl="0" fontAlgn="ctr"/>
                      <a:r>
                        <a:rPr lang="mn-MN" sz="800" b="0" u="none" strike="noStrike" dirty="0">
                          <a:solidFill>
                            <a:srgbClr val="002060"/>
                          </a:solidFill>
                          <a:effectLst/>
                          <a:latin typeface="Arial" panose="020B0604020202020204" pitchFamily="34" charset="0"/>
                          <a:cs typeface="Arial" panose="020B0604020202020204" pitchFamily="34" charset="0"/>
                        </a:rPr>
                        <a:t>СӨБ-д хамрагдсан хүүхдийн тоо (1000 хүүхэд)</a:t>
                      </a:r>
                      <a:endParaRPr lang="mn-MN" sz="800" b="0" i="0" u="none" strike="noStrike" dirty="0">
                        <a:solidFill>
                          <a:srgbClr val="002060"/>
                        </a:solidFill>
                        <a:effectLst/>
                        <a:latin typeface="Arial" panose="020B0604020202020204" pitchFamily="34" charset="0"/>
                        <a:cs typeface="Arial" panose="020B0604020202020204" pitchFamily="34" charset="0"/>
                      </a:endParaRPr>
                    </a:p>
                  </a:txBody>
                  <a:tcPr marL="6894" marR="6894" marT="6894" marB="0" anchor="ctr"/>
                </a:tc>
                <a:tc>
                  <a:txBody>
                    <a:bodyPr/>
                    <a:lstStyle/>
                    <a:p>
                      <a:pPr algn="r" rtl="0" fontAlgn="ctr"/>
                      <a:r>
                        <a:rPr lang="en-US" sz="1000" b="0" i="0" u="none" strike="noStrike" dirty="0" smtClean="0">
                          <a:solidFill>
                            <a:srgbClr val="002060"/>
                          </a:solidFill>
                          <a:effectLst/>
                          <a:latin typeface="Arial" panose="020B0604020202020204" pitchFamily="34" charset="0"/>
                          <a:cs typeface="Arial" panose="020B0604020202020204" pitchFamily="34" charset="0"/>
                        </a:rPr>
                        <a:t>2.6</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ctr"/>
                      <a:r>
                        <a:rPr lang="en-US" sz="1000" b="0" i="0" u="none" strike="noStrike" dirty="0" smtClean="0">
                          <a:solidFill>
                            <a:srgbClr val="002060"/>
                          </a:solidFill>
                          <a:effectLst/>
                          <a:latin typeface="Arial" panose="020B0604020202020204" pitchFamily="34" charset="0"/>
                          <a:cs typeface="Arial" panose="020B0604020202020204" pitchFamily="34" charset="0"/>
                        </a:rPr>
                        <a:t>3.5</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ctr"/>
                      <a:r>
                        <a:rPr lang="en-US" sz="1000" b="0" i="0" u="none" strike="noStrike" dirty="0" smtClean="0">
                          <a:solidFill>
                            <a:srgbClr val="002060"/>
                          </a:solidFill>
                          <a:effectLst/>
                          <a:latin typeface="Arial" panose="020B0604020202020204" pitchFamily="34" charset="0"/>
                          <a:cs typeface="Arial" panose="020B0604020202020204" pitchFamily="34" charset="0"/>
                        </a:rPr>
                        <a:t>7.1</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ctr"/>
                      <a:r>
                        <a:rPr lang="en-US" sz="1000" b="0" i="0" u="none" strike="noStrike" dirty="0" smtClean="0">
                          <a:solidFill>
                            <a:srgbClr val="002060"/>
                          </a:solidFill>
                          <a:effectLst/>
                          <a:latin typeface="Arial" panose="020B0604020202020204" pitchFamily="34" charset="0"/>
                          <a:cs typeface="Arial" panose="020B0604020202020204" pitchFamily="34" charset="0"/>
                        </a:rPr>
                        <a:t>7.3</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ctr"/>
                      <a:r>
                        <a:rPr lang="en-US" sz="1000" b="0" i="0" u="none" strike="noStrike" dirty="0" smtClean="0">
                          <a:solidFill>
                            <a:srgbClr val="002060"/>
                          </a:solidFill>
                          <a:effectLst/>
                          <a:latin typeface="Arial" panose="020B0604020202020204" pitchFamily="34" charset="0"/>
                          <a:cs typeface="Arial" panose="020B0604020202020204" pitchFamily="34" charset="0"/>
                        </a:rPr>
                        <a:t>7.3</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 xmlns:a16="http://schemas.microsoft.com/office/drawing/2014/main" val="10006"/>
                  </a:ext>
                </a:extLst>
              </a:tr>
              <a:tr h="308865">
                <a:tc>
                  <a:txBody>
                    <a:bodyPr/>
                    <a:lstStyle/>
                    <a:p>
                      <a:pPr algn="l" rtl="0" fontAlgn="ctr"/>
                      <a:r>
                        <a:rPr lang="mn-MN" sz="800" b="0" u="none" strike="noStrike" dirty="0">
                          <a:solidFill>
                            <a:srgbClr val="002060"/>
                          </a:solidFill>
                          <a:effectLst/>
                          <a:latin typeface="Arial" panose="020B0604020202020204" pitchFamily="34" charset="0"/>
                          <a:cs typeface="Arial" panose="020B0604020202020204" pitchFamily="34" charset="0"/>
                        </a:rPr>
                        <a:t>СӨБ-д ажиллаж байгаа нэг багшид ногдох хүүхэд</a:t>
                      </a:r>
                      <a:endParaRPr lang="mn-MN" sz="800" b="0" i="0" u="none" strike="noStrike" dirty="0">
                        <a:solidFill>
                          <a:srgbClr val="002060"/>
                        </a:solidFill>
                        <a:effectLst/>
                        <a:latin typeface="Arial" panose="020B0604020202020204" pitchFamily="34" charset="0"/>
                        <a:cs typeface="Arial" panose="020B0604020202020204" pitchFamily="34" charset="0"/>
                      </a:endParaRPr>
                    </a:p>
                  </a:txBody>
                  <a:tcPr marL="6894" marR="6894" marT="6894" marB="0" anchor="ctr">
                    <a:solidFill>
                      <a:schemeClr val="accent1">
                        <a:lumMod val="20000"/>
                        <a:lumOff val="80000"/>
                      </a:schemeClr>
                    </a:solidFill>
                  </a:tcPr>
                </a:tc>
                <a:tc>
                  <a:txBody>
                    <a:bodyPr/>
                    <a:lstStyle/>
                    <a:p>
                      <a:pPr algn="r" rtl="0" fontAlgn="ctr"/>
                      <a:r>
                        <a:rPr lang="en-US" sz="1000" b="0" i="0" u="none" strike="noStrike" dirty="0" smtClean="0">
                          <a:solidFill>
                            <a:srgbClr val="002060"/>
                          </a:solidFill>
                          <a:effectLst/>
                          <a:latin typeface="Arial" panose="020B0604020202020204" pitchFamily="34" charset="0"/>
                          <a:cs typeface="Arial" panose="020B0604020202020204" pitchFamily="34" charset="0"/>
                        </a:rPr>
                        <a:t>28.6</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rtl="0" fontAlgn="ctr"/>
                      <a:r>
                        <a:rPr lang="en-US" sz="1000" b="0" i="0" u="none" strike="noStrike" dirty="0" smtClean="0">
                          <a:solidFill>
                            <a:srgbClr val="002060"/>
                          </a:solidFill>
                          <a:effectLst/>
                          <a:latin typeface="Arial" panose="020B0604020202020204" pitchFamily="34" charset="0"/>
                          <a:cs typeface="Arial" panose="020B0604020202020204" pitchFamily="34" charset="0"/>
                        </a:rPr>
                        <a:t>36.6</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rtl="0" fontAlgn="ctr"/>
                      <a:r>
                        <a:rPr lang="en-US" sz="1000" b="0" i="0" u="none" strike="noStrike" dirty="0" smtClean="0">
                          <a:solidFill>
                            <a:srgbClr val="002060"/>
                          </a:solidFill>
                          <a:effectLst/>
                          <a:latin typeface="Arial" panose="020B0604020202020204" pitchFamily="34" charset="0"/>
                          <a:cs typeface="Arial" panose="020B0604020202020204" pitchFamily="34" charset="0"/>
                        </a:rPr>
                        <a:t>32.4</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rtl="0" fontAlgn="ctr"/>
                      <a:r>
                        <a:rPr lang="en-US" sz="1000" b="0" i="0" u="none" strike="noStrike" dirty="0" smtClean="0">
                          <a:solidFill>
                            <a:srgbClr val="002060"/>
                          </a:solidFill>
                          <a:effectLst/>
                          <a:latin typeface="Arial" panose="020B0604020202020204" pitchFamily="34" charset="0"/>
                          <a:cs typeface="Arial" panose="020B0604020202020204" pitchFamily="34" charset="0"/>
                        </a:rPr>
                        <a:t>33.2</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rtl="0" fontAlgn="ctr"/>
                      <a:r>
                        <a:rPr lang="en-US" sz="1000" b="0" i="0" u="none" strike="noStrike" dirty="0" smtClean="0">
                          <a:solidFill>
                            <a:srgbClr val="002060"/>
                          </a:solidFill>
                          <a:effectLst/>
                          <a:latin typeface="Arial" panose="020B0604020202020204" pitchFamily="34" charset="0"/>
                          <a:cs typeface="Arial" panose="020B0604020202020204" pitchFamily="34" charset="0"/>
                        </a:rPr>
                        <a:t>33.2</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10007"/>
                  </a:ext>
                </a:extLst>
              </a:tr>
            </a:tbl>
          </a:graphicData>
        </a:graphic>
      </p:graphicFrame>
      <p:grpSp>
        <p:nvGrpSpPr>
          <p:cNvPr id="8" name="Group 7">
            <a:extLst>
              <a:ext uri="{FF2B5EF4-FFF2-40B4-BE49-F238E27FC236}">
                <a16:creationId xmlns="" xmlns:a16="http://schemas.microsoft.com/office/drawing/2014/main" id="{7491C040-E574-4CD1-9213-170E08DA9118}"/>
              </a:ext>
            </a:extLst>
          </p:cNvPr>
          <p:cNvGrpSpPr/>
          <p:nvPr/>
        </p:nvGrpSpPr>
        <p:grpSpPr>
          <a:xfrm>
            <a:off x="159171" y="3181417"/>
            <a:ext cx="4778477" cy="180000"/>
            <a:chOff x="159171" y="3181417"/>
            <a:chExt cx="4778477" cy="180000"/>
          </a:xfrm>
        </p:grpSpPr>
        <p:sp>
          <p:nvSpPr>
            <p:cNvPr id="11" name="Rectangle: Rounded Corners 10">
              <a:extLst>
                <a:ext uri="{FF2B5EF4-FFF2-40B4-BE49-F238E27FC236}">
                  <a16:creationId xmlns="" xmlns:a16="http://schemas.microsoft.com/office/drawing/2014/main" id="{859B76A1-7DDE-4FBC-9CCB-D2F17E49B7A9}"/>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35</a:t>
              </a:r>
              <a:endParaRPr lang="mn-MN" sz="900" dirty="0">
                <a:solidFill>
                  <a:srgbClr val="002060"/>
                </a:solidFill>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 xmlns:a16="http://schemas.microsoft.com/office/drawing/2014/main" id="{D65E1063-E8ED-47F9-840F-4F24ED4D6663}"/>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355ABC9F-D985-4B74-922B-68B15BD90596}"/>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Tree>
    <p:extLst>
      <p:ext uri="{BB962C8B-B14F-4D97-AF65-F5344CB8AC3E}">
        <p14:creationId xmlns:p14="http://schemas.microsoft.com/office/powerpoint/2010/main" val="40700818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3C4D6C66-4042-49C1-BDD8-50AC3BF273F4}"/>
              </a:ext>
            </a:extLst>
          </p:cNvPr>
          <p:cNvCxnSpPr>
            <a:cxnSpLocks/>
          </p:cNvCxnSpPr>
          <p:nvPr/>
        </p:nvCxnSpPr>
        <p:spPr>
          <a:xfrm flipH="1">
            <a:off x="359227" y="176893"/>
            <a:ext cx="3708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 xmlns:a16="http://schemas.microsoft.com/office/drawing/2014/main" id="{98C6ECB6-45EC-493C-8C47-21AB21A72AEA}"/>
              </a:ext>
            </a:extLst>
          </p:cNvPr>
          <p:cNvSpPr txBox="1"/>
          <p:nvPr/>
        </p:nvSpPr>
        <p:spPr>
          <a:xfrm>
            <a:off x="4035380" y="69171"/>
            <a:ext cx="841141"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БОЛОВСРОЛ</a:t>
            </a:r>
          </a:p>
        </p:txBody>
      </p:sp>
      <p:pic>
        <p:nvPicPr>
          <p:cNvPr id="8" name="Picture 7">
            <a:extLst>
              <a:ext uri="{FF2B5EF4-FFF2-40B4-BE49-F238E27FC236}">
                <a16:creationId xmlns="" xmlns:a16="http://schemas.microsoft.com/office/drawing/2014/main" id="{5BBB5EA2-BE57-4F2D-9AB0-EBFFA3D5297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7048" t="64948" r="59109" b="30338"/>
          <a:stretch/>
        </p:blipFill>
        <p:spPr>
          <a:xfrm>
            <a:off x="2213227" y="870671"/>
            <a:ext cx="466513" cy="432000"/>
          </a:xfrm>
          <a:prstGeom prst="rect">
            <a:avLst/>
          </a:prstGeom>
        </p:spPr>
      </p:pic>
      <p:pic>
        <p:nvPicPr>
          <p:cNvPr id="11" name="Picture 10">
            <a:extLst>
              <a:ext uri="{FF2B5EF4-FFF2-40B4-BE49-F238E27FC236}">
                <a16:creationId xmlns="" xmlns:a16="http://schemas.microsoft.com/office/drawing/2014/main" id="{4A4AEDD8-EE99-4581-8DD2-842FFED5EA5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7081" t="56965" r="59760" b="37830"/>
          <a:stretch/>
        </p:blipFill>
        <p:spPr>
          <a:xfrm>
            <a:off x="441620" y="337367"/>
            <a:ext cx="358955" cy="360000"/>
          </a:xfrm>
          <a:prstGeom prst="rect">
            <a:avLst/>
          </a:prstGeom>
        </p:spPr>
      </p:pic>
      <p:pic>
        <p:nvPicPr>
          <p:cNvPr id="15" name="Picture 14">
            <a:extLst>
              <a:ext uri="{FF2B5EF4-FFF2-40B4-BE49-F238E27FC236}">
                <a16:creationId xmlns="" xmlns:a16="http://schemas.microsoft.com/office/drawing/2014/main" id="{D9145303-EE96-4AC5-8D50-1ED884D538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5328" y="337367"/>
            <a:ext cx="1135108" cy="828000"/>
          </a:xfrm>
          <a:prstGeom prst="rect">
            <a:avLst/>
          </a:prstGeom>
        </p:spPr>
      </p:pic>
      <p:sp>
        <p:nvSpPr>
          <p:cNvPr id="20" name="TextBox 19">
            <a:extLst>
              <a:ext uri="{FF2B5EF4-FFF2-40B4-BE49-F238E27FC236}">
                <a16:creationId xmlns="" xmlns:a16="http://schemas.microsoft.com/office/drawing/2014/main" id="{A690A178-9320-4F0C-962B-B48409144BA8}"/>
              </a:ext>
            </a:extLst>
          </p:cNvPr>
          <p:cNvSpPr txBox="1"/>
          <p:nvPr/>
        </p:nvSpPr>
        <p:spPr>
          <a:xfrm>
            <a:off x="882967" y="347223"/>
            <a:ext cx="1844499" cy="400110"/>
          </a:xfrm>
          <a:prstGeom prst="rect">
            <a:avLst/>
          </a:prstGeom>
          <a:noFill/>
        </p:spPr>
        <p:txBody>
          <a:bodyPr wrap="square" rtlCol="0">
            <a:spAutoFit/>
          </a:bodyPr>
          <a:lstStyle/>
          <a:p>
            <a:pPr algn="just"/>
            <a:r>
              <a:rPr lang="mn-MN" sz="800" dirty="0">
                <a:solidFill>
                  <a:srgbClr val="F15A29"/>
                </a:solidFill>
                <a:latin typeface="Arial" panose="020B0604020202020204" pitchFamily="34" charset="0"/>
                <a:cs typeface="Arial" panose="020B0604020202020204" pitchFamily="34" charset="0"/>
              </a:rPr>
              <a:t>Сургуулийн өмнөх боловсролын байгууллагын үндсэн багш</a:t>
            </a:r>
            <a:r>
              <a:rPr lang="mn-MN" sz="1000" dirty="0">
                <a:solidFill>
                  <a:schemeClr val="accent1"/>
                </a:solidFill>
                <a:latin typeface="Arial" panose="020B0604020202020204" pitchFamily="34" charset="0"/>
                <a:cs typeface="Arial" panose="020B0604020202020204" pitchFamily="34" charset="0"/>
              </a:rPr>
              <a:t>  </a:t>
            </a:r>
            <a:r>
              <a:rPr lang="mn-MN" sz="1200" dirty="0" smtClean="0">
                <a:solidFill>
                  <a:srgbClr val="002060"/>
                </a:solidFill>
                <a:latin typeface="Arial" panose="020B0604020202020204" pitchFamily="34" charset="0"/>
                <a:cs typeface="Arial" panose="020B0604020202020204" pitchFamily="34" charset="0"/>
              </a:rPr>
              <a:t>219</a:t>
            </a:r>
            <a:endParaRPr lang="mn-MN" sz="1400" dirty="0">
              <a:solidFill>
                <a:srgbClr val="002060"/>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 xmlns:a16="http://schemas.microsoft.com/office/drawing/2014/main" id="{0111F042-C7A1-428E-AB5A-56A63787F454}"/>
              </a:ext>
            </a:extLst>
          </p:cNvPr>
          <p:cNvSpPr txBox="1"/>
          <p:nvPr/>
        </p:nvSpPr>
        <p:spPr>
          <a:xfrm>
            <a:off x="359227" y="817467"/>
            <a:ext cx="1766153" cy="538609"/>
          </a:xfrm>
          <a:prstGeom prst="rect">
            <a:avLst/>
          </a:prstGeom>
          <a:noFill/>
        </p:spPr>
        <p:txBody>
          <a:bodyPr wrap="square" rtlCol="0">
            <a:spAutoFit/>
          </a:bodyPr>
          <a:lstStyle/>
          <a:p>
            <a:pPr algn="r"/>
            <a:r>
              <a:rPr lang="mn-MN" sz="800" dirty="0">
                <a:solidFill>
                  <a:srgbClr val="DA1AAF"/>
                </a:solidFill>
                <a:latin typeface="Arial" panose="020B0604020202020204" pitchFamily="34" charset="0"/>
                <a:cs typeface="Arial" panose="020B0604020202020204" pitchFamily="34" charset="0"/>
              </a:rPr>
              <a:t>Сургуулийн өмнөх боловсролын байгууллагад хамрагдсан хүүхэд</a:t>
            </a:r>
            <a:r>
              <a:rPr lang="mn-MN" sz="900" dirty="0">
                <a:solidFill>
                  <a:schemeClr val="accent1"/>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7284</a:t>
            </a:r>
            <a:endParaRPr lang="mn-MN" sz="1400" dirty="0">
              <a:solidFill>
                <a:srgbClr val="002060"/>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 xmlns:a16="http://schemas.microsoft.com/office/drawing/2014/main" id="{4220990D-01A5-4972-A4F0-BF21F345DA5B}"/>
              </a:ext>
            </a:extLst>
          </p:cNvPr>
          <p:cNvSpPr txBox="1"/>
          <p:nvPr/>
        </p:nvSpPr>
        <p:spPr>
          <a:xfrm>
            <a:off x="2934725" y="347223"/>
            <a:ext cx="640603" cy="830997"/>
          </a:xfrm>
          <a:prstGeom prst="rect">
            <a:avLst/>
          </a:prstGeom>
          <a:noFill/>
        </p:spPr>
        <p:txBody>
          <a:bodyPr wrap="square" rtlCol="0">
            <a:spAutoFit/>
          </a:bodyPr>
          <a:lstStyle/>
          <a:p>
            <a:pPr algn="just"/>
            <a:r>
              <a:rPr lang="mn-MN" sz="800" dirty="0">
                <a:solidFill>
                  <a:schemeClr val="accent1"/>
                </a:solidFill>
                <a:latin typeface="Arial" panose="020B0604020202020204" pitchFamily="34" charset="0"/>
                <a:cs typeface="Arial" panose="020B0604020202020204" pitchFamily="34" charset="0"/>
              </a:rPr>
              <a:t>ЕБС-ийн </a:t>
            </a:r>
            <a:r>
              <a:rPr lang="mn-MN" sz="1200" dirty="0">
                <a:solidFill>
                  <a:srgbClr val="002060"/>
                </a:solidFill>
                <a:latin typeface="Arial" panose="020B0604020202020204" pitchFamily="34" charset="0"/>
                <a:cs typeface="Arial" panose="020B0604020202020204" pitchFamily="34" charset="0"/>
              </a:rPr>
              <a:t>1</a:t>
            </a:r>
            <a:r>
              <a:rPr lang="mn-MN" sz="800" dirty="0">
                <a:solidFill>
                  <a:schemeClr val="accent1"/>
                </a:solidFill>
                <a:latin typeface="Arial" panose="020B0604020202020204" pitchFamily="34" charset="0"/>
                <a:cs typeface="Arial" panose="020B0604020202020204" pitchFamily="34" charset="0"/>
              </a:rPr>
              <a:t> дүгээр ангид элсэгчид </a:t>
            </a:r>
            <a:r>
              <a:rPr lang="en-US" sz="1200" dirty="0" smtClean="0">
                <a:solidFill>
                  <a:srgbClr val="002060"/>
                </a:solidFill>
                <a:latin typeface="Arial" panose="020B0604020202020204" pitchFamily="34" charset="0"/>
                <a:cs typeface="Arial" panose="020B0604020202020204" pitchFamily="34" charset="0"/>
              </a:rPr>
              <a:t>1945</a:t>
            </a:r>
            <a:endParaRPr lang="mn-MN" sz="1200" dirty="0">
              <a:solidFill>
                <a:srgbClr val="002060"/>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 xmlns:a16="http://schemas.microsoft.com/office/drawing/2014/main" id="{2461ADB6-3270-428B-90E1-3638DBFD1710}"/>
              </a:ext>
            </a:extLst>
          </p:cNvPr>
          <p:cNvSpPr txBox="1"/>
          <p:nvPr/>
        </p:nvSpPr>
        <p:spPr>
          <a:xfrm>
            <a:off x="1611323" y="1311529"/>
            <a:ext cx="1312025" cy="707886"/>
          </a:xfrm>
          <a:prstGeom prst="rect">
            <a:avLst/>
          </a:prstGeom>
          <a:noFill/>
        </p:spPr>
        <p:txBody>
          <a:bodyPr wrap="square" rtlCol="0">
            <a:spAutoFit/>
          </a:bodyPr>
          <a:lstStyle/>
          <a:p>
            <a:pPr algn="just"/>
            <a:r>
              <a:rPr lang="mn-MN" sz="800" dirty="0">
                <a:solidFill>
                  <a:schemeClr val="accent1"/>
                </a:solidFill>
                <a:latin typeface="Arial" panose="020B0604020202020204" pitchFamily="34" charset="0"/>
                <a:cs typeface="Arial" panose="020B0604020202020204" pitchFamily="34" charset="0"/>
              </a:rPr>
              <a:t>ЕБС-д суралцаж байгаа малчин өрхийн хүүхэд  </a:t>
            </a:r>
            <a:r>
              <a:rPr lang="en-US" sz="1200" dirty="0" smtClean="0">
                <a:solidFill>
                  <a:srgbClr val="002060"/>
                </a:solidFill>
                <a:latin typeface="Arial" panose="020B0604020202020204" pitchFamily="34" charset="0"/>
                <a:cs typeface="Arial" panose="020B0604020202020204" pitchFamily="34" charset="0"/>
              </a:rPr>
              <a:t>9701</a:t>
            </a:r>
            <a:r>
              <a:rPr lang="mn-MN" sz="800" dirty="0" smtClean="0">
                <a:solidFill>
                  <a:schemeClr val="accent1"/>
                </a:solidFill>
                <a:latin typeface="Arial" panose="020B0604020202020204" pitchFamily="34" charset="0"/>
                <a:cs typeface="Arial" panose="020B0604020202020204" pitchFamily="34" charset="0"/>
              </a:rPr>
              <a:t>    </a:t>
            </a:r>
            <a:r>
              <a:rPr lang="mn-MN" sz="800" dirty="0">
                <a:solidFill>
                  <a:schemeClr val="accent1"/>
                </a:solidFill>
                <a:latin typeface="Arial" panose="020B0604020202020204" pitchFamily="34" charset="0"/>
                <a:cs typeface="Arial" panose="020B0604020202020204" pitchFamily="34" charset="0"/>
              </a:rPr>
              <a:t>үүнээс эмэгтэй  </a:t>
            </a:r>
            <a:r>
              <a:rPr lang="en-US" sz="1200" dirty="0" smtClean="0">
                <a:solidFill>
                  <a:srgbClr val="002060"/>
                </a:solidFill>
                <a:latin typeface="Arial" panose="020B0604020202020204" pitchFamily="34" charset="0"/>
                <a:cs typeface="Arial" panose="020B0604020202020204" pitchFamily="34" charset="0"/>
              </a:rPr>
              <a:t>4892</a:t>
            </a:r>
            <a:endParaRPr lang="mn-MN" sz="1200" dirty="0">
              <a:solidFill>
                <a:srgbClr val="002060"/>
              </a:solidFill>
              <a:latin typeface="Arial" panose="020B0604020202020204" pitchFamily="34" charset="0"/>
              <a:cs typeface="Arial" panose="020B0604020202020204" pitchFamily="34" charset="0"/>
            </a:endParaRPr>
          </a:p>
        </p:txBody>
      </p:sp>
      <p:graphicFrame>
        <p:nvGraphicFramePr>
          <p:cNvPr id="30" name="Chart 29">
            <a:extLst>
              <a:ext uri="{FF2B5EF4-FFF2-40B4-BE49-F238E27FC236}">
                <a16:creationId xmlns="" xmlns:a16="http://schemas.microsoft.com/office/drawing/2014/main" id="{401938B5-F40B-42B3-A31A-96AFD80BEAB4}"/>
              </a:ext>
            </a:extLst>
          </p:cNvPr>
          <p:cNvGraphicFramePr/>
          <p:nvPr>
            <p:extLst/>
          </p:nvPr>
        </p:nvGraphicFramePr>
        <p:xfrm>
          <a:off x="246482" y="2028085"/>
          <a:ext cx="1440000" cy="135027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Chart 30">
            <a:extLst>
              <a:ext uri="{FF2B5EF4-FFF2-40B4-BE49-F238E27FC236}">
                <a16:creationId xmlns="" xmlns:a16="http://schemas.microsoft.com/office/drawing/2014/main" id="{A8E02690-09DB-41E1-98EA-D3C753E577F1}"/>
              </a:ext>
            </a:extLst>
          </p:cNvPr>
          <p:cNvGraphicFramePr/>
          <p:nvPr>
            <p:extLst/>
          </p:nvPr>
        </p:nvGraphicFramePr>
        <p:xfrm>
          <a:off x="3069382" y="1055721"/>
          <a:ext cx="1728009" cy="1332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2" name="Chart 31">
            <a:extLst>
              <a:ext uri="{FF2B5EF4-FFF2-40B4-BE49-F238E27FC236}">
                <a16:creationId xmlns="" xmlns:a16="http://schemas.microsoft.com/office/drawing/2014/main" id="{2F815F44-F066-4501-A020-A83E5CCB09FD}"/>
              </a:ext>
            </a:extLst>
          </p:cNvPr>
          <p:cNvGraphicFramePr/>
          <p:nvPr>
            <p:extLst>
              <p:ext uri="{D42A27DB-BD31-4B8C-83A1-F6EECF244321}">
                <p14:modId xmlns:p14="http://schemas.microsoft.com/office/powerpoint/2010/main" val="2053169841"/>
              </p:ext>
            </p:extLst>
          </p:nvPr>
        </p:nvGraphicFramePr>
        <p:xfrm>
          <a:off x="3044587" y="2119417"/>
          <a:ext cx="1779825" cy="1152000"/>
        </p:xfrm>
        <a:graphic>
          <a:graphicData uri="http://schemas.openxmlformats.org/drawingml/2006/chart">
            <c:chart xmlns:c="http://schemas.openxmlformats.org/drawingml/2006/chart" xmlns:r="http://schemas.openxmlformats.org/officeDocument/2006/relationships" r:id="rId6"/>
          </a:graphicData>
        </a:graphic>
      </p:graphicFrame>
      <p:pic>
        <p:nvPicPr>
          <p:cNvPr id="36" name="Picture 35">
            <a:extLst>
              <a:ext uri="{FF2B5EF4-FFF2-40B4-BE49-F238E27FC236}">
                <a16:creationId xmlns="" xmlns:a16="http://schemas.microsoft.com/office/drawing/2014/main" id="{D2C2D6D2-F04C-4060-BEE1-E86CA3F8D8D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2212" y="1350738"/>
            <a:ext cx="1078457" cy="720000"/>
          </a:xfrm>
          <a:prstGeom prst="rect">
            <a:avLst/>
          </a:prstGeom>
        </p:spPr>
      </p:pic>
      <p:grpSp>
        <p:nvGrpSpPr>
          <p:cNvPr id="40" name="Group 39">
            <a:extLst>
              <a:ext uri="{FF2B5EF4-FFF2-40B4-BE49-F238E27FC236}">
                <a16:creationId xmlns="" xmlns:a16="http://schemas.microsoft.com/office/drawing/2014/main" id="{DA61C652-97E7-4957-84B0-8264938A88CA}"/>
              </a:ext>
            </a:extLst>
          </p:cNvPr>
          <p:cNvGrpSpPr/>
          <p:nvPr/>
        </p:nvGrpSpPr>
        <p:grpSpPr>
          <a:xfrm>
            <a:off x="1827647" y="1949841"/>
            <a:ext cx="1371407" cy="1337501"/>
            <a:chOff x="1849112" y="2022822"/>
            <a:chExt cx="1371407" cy="1337501"/>
          </a:xfrm>
        </p:grpSpPr>
        <p:pic>
          <p:nvPicPr>
            <p:cNvPr id="38" name="Picture 37">
              <a:extLst>
                <a:ext uri="{FF2B5EF4-FFF2-40B4-BE49-F238E27FC236}">
                  <a16:creationId xmlns="" xmlns:a16="http://schemas.microsoft.com/office/drawing/2014/main" id="{0B3408A1-EF0B-4B82-A6B2-6C361B451264}"/>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6638" b="86436" l="6462" r="93538">
                          <a14:foregroundMark x1="52000" y1="49062" x2="52000" y2="49062"/>
                        </a14:backgroundRemoval>
                      </a14:imgEffect>
                    </a14:imgLayer>
                  </a14:imgProps>
                </a:ext>
                <a:ext uri="{28A0092B-C50C-407E-A947-70E740481C1C}">
                  <a14:useLocalDpi xmlns:a14="http://schemas.microsoft.com/office/drawing/2010/main" val="0"/>
                </a:ext>
              </a:extLst>
            </a:blip>
            <a:srcRect l="7190" t="7008" r="6490" b="14031"/>
            <a:stretch/>
          </p:blipFill>
          <p:spPr>
            <a:xfrm>
              <a:off x="1849112" y="2022822"/>
              <a:ext cx="1371407" cy="1337501"/>
            </a:xfrm>
            <a:prstGeom prst="rect">
              <a:avLst/>
            </a:prstGeom>
          </p:spPr>
        </p:pic>
        <p:sp>
          <p:nvSpPr>
            <p:cNvPr id="39" name="TextBox 38">
              <a:extLst>
                <a:ext uri="{FF2B5EF4-FFF2-40B4-BE49-F238E27FC236}">
                  <a16:creationId xmlns="" xmlns:a16="http://schemas.microsoft.com/office/drawing/2014/main" id="{0FF508BE-B15C-4904-8E44-962A3339E338}"/>
                </a:ext>
              </a:extLst>
            </p:cNvPr>
            <p:cNvSpPr txBox="1"/>
            <p:nvPr/>
          </p:nvSpPr>
          <p:spPr>
            <a:xfrm>
              <a:off x="1928533" y="2306045"/>
              <a:ext cx="569387" cy="369332"/>
            </a:xfrm>
            <a:prstGeom prst="rect">
              <a:avLst/>
            </a:prstGeom>
            <a:noFill/>
          </p:spPr>
          <p:txBody>
            <a:bodyPr wrap="none" rtlCol="0">
              <a:spAutoFit/>
            </a:bodyPr>
            <a:lstStyle/>
            <a:p>
              <a:r>
                <a:rPr lang="en-US" dirty="0" smtClean="0">
                  <a:solidFill>
                    <a:schemeClr val="bg1"/>
                  </a:solidFill>
                  <a:latin typeface="Arial" panose="020B0604020202020204" pitchFamily="34" charset="0"/>
                  <a:cs typeface="Arial" panose="020B0604020202020204" pitchFamily="34" charset="0"/>
                </a:rPr>
                <a:t>982</a:t>
              </a:r>
              <a:endParaRPr lang="mn-MN" dirty="0">
                <a:solidFill>
                  <a:schemeClr val="bg1"/>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 xmlns:a16="http://schemas.microsoft.com/office/drawing/2014/main" id="{2CC810C0-2D23-40C9-9E46-82ED325A0A52}"/>
                </a:ext>
              </a:extLst>
            </p:cNvPr>
            <p:cNvSpPr txBox="1"/>
            <p:nvPr/>
          </p:nvSpPr>
          <p:spPr>
            <a:xfrm>
              <a:off x="1916908" y="2832823"/>
              <a:ext cx="1093493" cy="400110"/>
            </a:xfrm>
            <a:prstGeom prst="rect">
              <a:avLst/>
            </a:prstGeom>
            <a:noFill/>
          </p:spPr>
          <p:txBody>
            <a:bodyPr wrap="square" rtlCol="0">
              <a:spAutoFit/>
            </a:bodyPr>
            <a:lstStyle/>
            <a:p>
              <a:pPr algn="just"/>
              <a:r>
                <a:rPr lang="mn-MN" sz="1000" dirty="0">
                  <a:solidFill>
                    <a:schemeClr val="accent1"/>
                  </a:solidFill>
                  <a:latin typeface="Arial" panose="020B0604020202020204" pitchFamily="34" charset="0"/>
                  <a:cs typeface="Arial" panose="020B0604020202020204" pitchFamily="34" charset="0"/>
                </a:rPr>
                <a:t>ЕБС-ийн үндсэн багш</a:t>
              </a:r>
              <a:endParaRPr lang="mn-MN" sz="1000" dirty="0">
                <a:solidFill>
                  <a:srgbClr val="002060"/>
                </a:solidFill>
                <a:latin typeface="Arial" panose="020B0604020202020204" pitchFamily="34" charset="0"/>
                <a:cs typeface="Arial" panose="020B0604020202020204" pitchFamily="34" charset="0"/>
              </a:endParaRPr>
            </a:p>
          </p:txBody>
        </p:sp>
      </p:grpSp>
      <p:grpSp>
        <p:nvGrpSpPr>
          <p:cNvPr id="24" name="Group 23">
            <a:extLst>
              <a:ext uri="{FF2B5EF4-FFF2-40B4-BE49-F238E27FC236}">
                <a16:creationId xmlns="" xmlns:a16="http://schemas.microsoft.com/office/drawing/2014/main" id="{78CA7188-3289-4980-BEA3-2FCAC6EE4080}"/>
              </a:ext>
            </a:extLst>
          </p:cNvPr>
          <p:cNvGrpSpPr/>
          <p:nvPr/>
        </p:nvGrpSpPr>
        <p:grpSpPr>
          <a:xfrm>
            <a:off x="159171" y="3181417"/>
            <a:ext cx="4778477" cy="180000"/>
            <a:chOff x="159171" y="3181417"/>
            <a:chExt cx="4778477" cy="180000"/>
          </a:xfrm>
        </p:grpSpPr>
        <p:sp>
          <p:nvSpPr>
            <p:cNvPr id="25" name="Rectangle: Rounded Corners 24">
              <a:extLst>
                <a:ext uri="{FF2B5EF4-FFF2-40B4-BE49-F238E27FC236}">
                  <a16:creationId xmlns="" xmlns:a16="http://schemas.microsoft.com/office/drawing/2014/main" id="{EE36F2F1-AAC7-4A3B-8E41-770D6300D99C}"/>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36</a:t>
              </a:r>
              <a:endParaRPr lang="mn-MN" sz="900" dirty="0">
                <a:solidFill>
                  <a:srgbClr val="002060"/>
                </a:solidFill>
                <a:latin typeface="Arial" panose="020B0604020202020204" pitchFamily="34" charset="0"/>
                <a:cs typeface="Arial" panose="020B0604020202020204" pitchFamily="34" charset="0"/>
              </a:endParaRPr>
            </a:p>
          </p:txBody>
        </p:sp>
        <p:cxnSp>
          <p:nvCxnSpPr>
            <p:cNvPr id="26" name="Straight Connector 25">
              <a:extLst>
                <a:ext uri="{FF2B5EF4-FFF2-40B4-BE49-F238E27FC236}">
                  <a16:creationId xmlns="" xmlns:a16="http://schemas.microsoft.com/office/drawing/2014/main" id="{2B35330D-950A-40B4-841C-45AED5EE0BBB}"/>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 xmlns:a16="http://schemas.microsoft.com/office/drawing/2014/main" id="{E513EA57-F275-4E5E-B0EF-73E0AFF9D496}"/>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28" name="Picture 2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Tree>
    <p:extLst>
      <p:ext uri="{BB962C8B-B14F-4D97-AF65-F5344CB8AC3E}">
        <p14:creationId xmlns:p14="http://schemas.microsoft.com/office/powerpoint/2010/main" val="20167271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 xmlns:a16="http://schemas.microsoft.com/office/drawing/2014/main" id="{4BAD6027-B1DB-4710-B516-D21997F6FCC7}"/>
              </a:ext>
            </a:extLst>
          </p:cNvPr>
          <p:cNvSpPr txBox="1"/>
          <p:nvPr/>
        </p:nvSpPr>
        <p:spPr>
          <a:xfrm>
            <a:off x="359227" y="225697"/>
            <a:ext cx="3568606" cy="215444"/>
          </a:xfrm>
          <a:prstGeom prst="rect">
            <a:avLst/>
          </a:prstGeom>
          <a:noFill/>
        </p:spPr>
        <p:txBody>
          <a:bodyPr wrap="none" rtlCol="0">
            <a:spAutoFit/>
          </a:bodyPr>
          <a:lstStyle/>
          <a:p>
            <a:r>
              <a:rPr lang="mn-MN" sz="800" dirty="0">
                <a:solidFill>
                  <a:srgbClr val="002060"/>
                </a:solidFill>
                <a:latin typeface="Arial" panose="020B0604020202020204" pitchFamily="34" charset="0"/>
                <a:cs typeface="Arial" panose="020B0604020202020204" pitchFamily="34" charset="0"/>
              </a:rPr>
              <a:t>ЕБС, СӨБ-ийн байгууллагын тоо, сумдаар, 2017/2018 хичээлийн жилд</a:t>
            </a:r>
          </a:p>
        </p:txBody>
      </p:sp>
      <p:graphicFrame>
        <p:nvGraphicFramePr>
          <p:cNvPr id="11" name="Chart 10">
            <a:extLst>
              <a:ext uri="{FF2B5EF4-FFF2-40B4-BE49-F238E27FC236}">
                <a16:creationId xmlns="" xmlns:a16="http://schemas.microsoft.com/office/drawing/2014/main" id="{CDF2EBE9-FEFB-4241-A6D8-F6D185BBFF30}"/>
              </a:ext>
            </a:extLst>
          </p:cNvPr>
          <p:cNvGraphicFramePr/>
          <p:nvPr>
            <p:extLst/>
          </p:nvPr>
        </p:nvGraphicFramePr>
        <p:xfrm>
          <a:off x="13551" y="450801"/>
          <a:ext cx="4925897" cy="2622895"/>
        </p:xfrm>
        <a:graphic>
          <a:graphicData uri="http://schemas.openxmlformats.org/drawingml/2006/chart">
            <c:chart xmlns:c="http://schemas.openxmlformats.org/drawingml/2006/chart" xmlns:r="http://schemas.openxmlformats.org/officeDocument/2006/relationships" r:id="rId2"/>
          </a:graphicData>
        </a:graphic>
      </p:graphicFrame>
      <p:pic>
        <p:nvPicPr>
          <p:cNvPr id="9" name="Picture 6" descr="http://ekhoron21.mn/uploads/aimag_logos/umnugobi.jpg">
            <a:extLst>
              <a:ext uri="{FF2B5EF4-FFF2-40B4-BE49-F238E27FC236}">
                <a16:creationId xmlns="" xmlns:a16="http://schemas.microsoft.com/office/drawing/2014/main" id="{314CB493-627D-4B7E-976D-CF3B428462D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a:extLst>
              <a:ext uri="{FF2B5EF4-FFF2-40B4-BE49-F238E27FC236}">
                <a16:creationId xmlns="" xmlns:a16="http://schemas.microsoft.com/office/drawing/2014/main" id="{0EFF6599-C539-4D79-BE4F-64D043AAB9D6}"/>
              </a:ext>
            </a:extLst>
          </p:cNvPr>
          <p:cNvCxnSpPr>
            <a:cxnSpLocks/>
          </p:cNvCxnSpPr>
          <p:nvPr/>
        </p:nvCxnSpPr>
        <p:spPr>
          <a:xfrm flipH="1">
            <a:off x="359227" y="176893"/>
            <a:ext cx="3708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 xmlns:a16="http://schemas.microsoft.com/office/drawing/2014/main" id="{DF902521-7543-4433-81FE-508E269F29DF}"/>
              </a:ext>
            </a:extLst>
          </p:cNvPr>
          <p:cNvSpPr txBox="1"/>
          <p:nvPr/>
        </p:nvSpPr>
        <p:spPr>
          <a:xfrm>
            <a:off x="4035380" y="69171"/>
            <a:ext cx="841141"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БОЛОВСРОЛ</a:t>
            </a:r>
          </a:p>
        </p:txBody>
      </p:sp>
      <p:grpSp>
        <p:nvGrpSpPr>
          <p:cNvPr id="8" name="Group 7">
            <a:extLst>
              <a:ext uri="{FF2B5EF4-FFF2-40B4-BE49-F238E27FC236}">
                <a16:creationId xmlns="" xmlns:a16="http://schemas.microsoft.com/office/drawing/2014/main" id="{CBF7A12E-E1D0-4414-B4CB-1AC484F95798}"/>
              </a:ext>
            </a:extLst>
          </p:cNvPr>
          <p:cNvGrpSpPr/>
          <p:nvPr/>
        </p:nvGrpSpPr>
        <p:grpSpPr>
          <a:xfrm>
            <a:off x="159171" y="3181417"/>
            <a:ext cx="4778477" cy="180000"/>
            <a:chOff x="159171" y="3181417"/>
            <a:chExt cx="4778477" cy="180000"/>
          </a:xfrm>
        </p:grpSpPr>
        <p:sp>
          <p:nvSpPr>
            <p:cNvPr id="15" name="Rectangle: Rounded Corners 14">
              <a:extLst>
                <a:ext uri="{FF2B5EF4-FFF2-40B4-BE49-F238E27FC236}">
                  <a16:creationId xmlns="" xmlns:a16="http://schemas.microsoft.com/office/drawing/2014/main" id="{41F4526D-3EC5-4A97-8BD6-17A479E33D10}"/>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37</a:t>
              </a:r>
              <a:endParaRPr lang="mn-MN" sz="900" dirty="0">
                <a:solidFill>
                  <a:srgbClr val="002060"/>
                </a:solidFill>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 xmlns:a16="http://schemas.microsoft.com/office/drawing/2014/main" id="{37CF3BA1-27CC-4A6C-AEF0-3A7176DDFDD8}"/>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 xmlns:a16="http://schemas.microsoft.com/office/drawing/2014/main" id="{00660A2C-8CD9-483E-AA77-0422A195E562}"/>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573212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3C4D6C66-4042-49C1-BDD8-50AC3BF273F4}"/>
              </a:ext>
            </a:extLst>
          </p:cNvPr>
          <p:cNvCxnSpPr>
            <a:cxnSpLocks/>
          </p:cNvCxnSpPr>
          <p:nvPr/>
        </p:nvCxnSpPr>
        <p:spPr>
          <a:xfrm flipH="1">
            <a:off x="359227" y="176893"/>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 xmlns:a16="http://schemas.microsoft.com/office/drawing/2014/main" id="{98C6ECB6-45EC-493C-8C47-21AB21A72AEA}"/>
              </a:ext>
            </a:extLst>
          </p:cNvPr>
          <p:cNvSpPr txBox="1"/>
          <p:nvPr/>
        </p:nvSpPr>
        <p:spPr>
          <a:xfrm>
            <a:off x="3816439"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sp>
        <p:nvSpPr>
          <p:cNvPr id="10" name="TextBox 9">
            <a:extLst>
              <a:ext uri="{FF2B5EF4-FFF2-40B4-BE49-F238E27FC236}">
                <a16:creationId xmlns="" xmlns:a16="http://schemas.microsoft.com/office/drawing/2014/main" id="{4BAD6027-B1DB-4710-B516-D21997F6FCC7}"/>
              </a:ext>
            </a:extLst>
          </p:cNvPr>
          <p:cNvSpPr txBox="1"/>
          <p:nvPr/>
        </p:nvSpPr>
        <p:spPr>
          <a:xfrm>
            <a:off x="359227" y="225697"/>
            <a:ext cx="707245" cy="215444"/>
          </a:xfrm>
          <a:prstGeom prst="rect">
            <a:avLst/>
          </a:prstGeom>
          <a:noFill/>
        </p:spPr>
        <p:txBody>
          <a:bodyPr wrap="none" rtlCol="0">
            <a:spAutoFit/>
          </a:bodyPr>
          <a:lstStyle/>
          <a:p>
            <a:r>
              <a:rPr lang="mn-MN" sz="800" dirty="0">
                <a:solidFill>
                  <a:srgbClr val="002060"/>
                </a:solidFill>
                <a:latin typeface="Arial" panose="020B0604020202020204" pitchFamily="34" charset="0"/>
                <a:cs typeface="Arial" panose="020B0604020202020204" pitchFamily="34" charset="0"/>
              </a:rPr>
              <a:t>Малын тоо</a:t>
            </a:r>
          </a:p>
        </p:txBody>
      </p:sp>
      <p:graphicFrame>
        <p:nvGraphicFramePr>
          <p:cNvPr id="11" name="Table 10">
            <a:extLst>
              <a:ext uri="{FF2B5EF4-FFF2-40B4-BE49-F238E27FC236}">
                <a16:creationId xmlns="" xmlns:a16="http://schemas.microsoft.com/office/drawing/2014/main" id="{94C2D838-0A3E-4BDF-A339-4672B5831319}"/>
              </a:ext>
            </a:extLst>
          </p:cNvPr>
          <p:cNvGraphicFramePr>
            <a:graphicFrameLocks noGrp="1"/>
          </p:cNvGraphicFramePr>
          <p:nvPr>
            <p:extLst>
              <p:ext uri="{D42A27DB-BD31-4B8C-83A1-F6EECF244321}">
                <p14:modId xmlns:p14="http://schemas.microsoft.com/office/powerpoint/2010/main" val="3948089798"/>
              </p:ext>
            </p:extLst>
          </p:nvPr>
        </p:nvGraphicFramePr>
        <p:xfrm>
          <a:off x="28500" y="458600"/>
          <a:ext cx="4896000" cy="1864416"/>
        </p:xfrm>
        <a:graphic>
          <a:graphicData uri="http://schemas.openxmlformats.org/drawingml/2006/table">
            <a:tbl>
              <a:tblPr>
                <a:tableStyleId>{2D5ABB26-0587-4C30-8999-92F81FD0307C}</a:tableStyleId>
              </a:tblPr>
              <a:tblGrid>
                <a:gridCol w="576000">
                  <a:extLst>
                    <a:ext uri="{9D8B030D-6E8A-4147-A177-3AD203B41FA5}">
                      <a16:colId xmlns="" xmlns:a16="http://schemas.microsoft.com/office/drawing/2014/main" val="20000"/>
                    </a:ext>
                  </a:extLst>
                </a:gridCol>
                <a:gridCol w="540000">
                  <a:extLst>
                    <a:ext uri="{9D8B030D-6E8A-4147-A177-3AD203B41FA5}">
                      <a16:colId xmlns="" xmlns:a16="http://schemas.microsoft.com/office/drawing/2014/main" val="20001"/>
                    </a:ext>
                  </a:extLst>
                </a:gridCol>
                <a:gridCol w="540000">
                  <a:extLst>
                    <a:ext uri="{9D8B030D-6E8A-4147-A177-3AD203B41FA5}">
                      <a16:colId xmlns="" xmlns:a16="http://schemas.microsoft.com/office/drawing/2014/main" val="20002"/>
                    </a:ext>
                  </a:extLst>
                </a:gridCol>
                <a:gridCol w="540000">
                  <a:extLst>
                    <a:ext uri="{9D8B030D-6E8A-4147-A177-3AD203B41FA5}">
                      <a16:colId xmlns="" xmlns:a16="http://schemas.microsoft.com/office/drawing/2014/main" val="20003"/>
                    </a:ext>
                  </a:extLst>
                </a:gridCol>
                <a:gridCol w="540000">
                  <a:extLst>
                    <a:ext uri="{9D8B030D-6E8A-4147-A177-3AD203B41FA5}">
                      <a16:colId xmlns="" xmlns:a16="http://schemas.microsoft.com/office/drawing/2014/main" val="20004"/>
                    </a:ext>
                  </a:extLst>
                </a:gridCol>
                <a:gridCol w="540000">
                  <a:extLst>
                    <a:ext uri="{9D8B030D-6E8A-4147-A177-3AD203B41FA5}">
                      <a16:colId xmlns="" xmlns:a16="http://schemas.microsoft.com/office/drawing/2014/main" val="1763376583"/>
                    </a:ext>
                  </a:extLst>
                </a:gridCol>
                <a:gridCol w="540000">
                  <a:extLst>
                    <a:ext uri="{9D8B030D-6E8A-4147-A177-3AD203B41FA5}">
                      <a16:colId xmlns="" xmlns:a16="http://schemas.microsoft.com/office/drawing/2014/main" val="2653333851"/>
                    </a:ext>
                  </a:extLst>
                </a:gridCol>
                <a:gridCol w="540000">
                  <a:extLst>
                    <a:ext uri="{9D8B030D-6E8A-4147-A177-3AD203B41FA5}">
                      <a16:colId xmlns="" xmlns:a16="http://schemas.microsoft.com/office/drawing/2014/main" val="2109369792"/>
                    </a:ext>
                  </a:extLst>
                </a:gridCol>
                <a:gridCol w="540000">
                  <a:extLst>
                    <a:ext uri="{9D8B030D-6E8A-4147-A177-3AD203B41FA5}">
                      <a16:colId xmlns="" xmlns:a16="http://schemas.microsoft.com/office/drawing/2014/main" val="3791581438"/>
                    </a:ext>
                  </a:extLst>
                </a:gridCol>
              </a:tblGrid>
              <a:tr h="288000">
                <a:tc>
                  <a:txBody>
                    <a:bodyPr/>
                    <a:lstStyle/>
                    <a:p>
                      <a:pPr algn="ctr" fontAlgn="ctr"/>
                      <a:r>
                        <a:rPr lang="mn-MN" sz="1000" b="0" i="0" u="none" strike="noStrike" dirty="0">
                          <a:solidFill>
                            <a:schemeClr val="bg1"/>
                          </a:solidFill>
                          <a:latin typeface="Arial" pitchFamily="34" charset="0"/>
                          <a:cs typeface="Arial" pitchFamily="34" charset="0"/>
                        </a:rPr>
                        <a:t>Төрөл</a:t>
                      </a:r>
                      <a:endParaRPr lang="en-US" sz="10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fontAlgn="ctr"/>
                      <a:r>
                        <a:rPr lang="en-US" sz="1000" u="none" strike="noStrike" dirty="0">
                          <a:solidFill>
                            <a:schemeClr val="bg1"/>
                          </a:solidFill>
                          <a:latin typeface="Arial" pitchFamily="34" charset="0"/>
                          <a:cs typeface="Arial" pitchFamily="34" charset="0"/>
                        </a:rPr>
                        <a:t>2010</a:t>
                      </a:r>
                      <a:endParaRPr lang="en-US" sz="10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fontAlgn="ctr"/>
                      <a:r>
                        <a:rPr lang="en-US" sz="1000" b="0" i="0" u="none" strike="noStrike" dirty="0">
                          <a:solidFill>
                            <a:schemeClr val="bg1"/>
                          </a:solidFill>
                          <a:latin typeface="Arial" pitchFamily="34" charset="0"/>
                          <a:cs typeface="Arial" pitchFamily="34" charset="0"/>
                        </a:rPr>
                        <a:t>2011</a:t>
                      </a:r>
                    </a:p>
                  </a:txBody>
                  <a:tcPr marL="9525" marR="9525" marT="9525" marB="0" anchor="ctr">
                    <a:solidFill>
                      <a:schemeClr val="accent1"/>
                    </a:solidFill>
                  </a:tcPr>
                </a:tc>
                <a:tc>
                  <a:txBody>
                    <a:bodyPr/>
                    <a:lstStyle/>
                    <a:p>
                      <a:pPr algn="ctr" rtl="0" fontAlgn="ctr"/>
                      <a:r>
                        <a:rPr lang="en-US" sz="1000" u="none" strike="noStrike" dirty="0">
                          <a:solidFill>
                            <a:schemeClr val="bg1"/>
                          </a:solidFill>
                          <a:latin typeface="Arial" pitchFamily="34" charset="0"/>
                          <a:cs typeface="Arial" pitchFamily="34" charset="0"/>
                        </a:rPr>
                        <a:t>2012</a:t>
                      </a:r>
                      <a:endParaRPr lang="en-US" sz="10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rtl="0" fontAlgn="ctr"/>
                      <a:r>
                        <a:rPr lang="en-US" sz="1000" u="none" strike="noStrike" dirty="0">
                          <a:solidFill>
                            <a:schemeClr val="bg1"/>
                          </a:solidFill>
                          <a:latin typeface="Arial" pitchFamily="34" charset="0"/>
                          <a:cs typeface="Arial" pitchFamily="34" charset="0"/>
                        </a:rPr>
                        <a:t>2013</a:t>
                      </a:r>
                      <a:endParaRPr lang="en-US" sz="10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rtl="0" fontAlgn="ctr"/>
                      <a:r>
                        <a:rPr lang="en-US" sz="1000" u="none" strike="noStrike" dirty="0">
                          <a:solidFill>
                            <a:schemeClr val="bg1"/>
                          </a:solidFill>
                          <a:latin typeface="Arial" pitchFamily="34" charset="0"/>
                          <a:cs typeface="Arial" pitchFamily="34" charset="0"/>
                        </a:rPr>
                        <a:t>2014</a:t>
                      </a:r>
                      <a:endParaRPr lang="en-US" sz="10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rtl="0" fontAlgn="ctr"/>
                      <a:r>
                        <a:rPr lang="en-US" sz="1000" u="none" strike="noStrike" dirty="0">
                          <a:solidFill>
                            <a:schemeClr val="bg1"/>
                          </a:solidFill>
                          <a:latin typeface="Arial" pitchFamily="34" charset="0"/>
                          <a:cs typeface="Arial" pitchFamily="34" charset="0"/>
                        </a:rPr>
                        <a:t>2015</a:t>
                      </a:r>
                      <a:endParaRPr lang="en-US" sz="10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rtl="0" fontAlgn="ctr"/>
                      <a:r>
                        <a:rPr lang="en-US" sz="1000" u="none" strike="noStrike" dirty="0">
                          <a:solidFill>
                            <a:schemeClr val="bg1"/>
                          </a:solidFill>
                          <a:latin typeface="Arial" pitchFamily="34" charset="0"/>
                          <a:cs typeface="Arial" pitchFamily="34" charset="0"/>
                        </a:rPr>
                        <a:t>2016</a:t>
                      </a:r>
                      <a:endParaRPr lang="en-US" sz="10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rtl="0" fontAlgn="ctr"/>
                      <a:r>
                        <a:rPr lang="en-US" sz="1000" b="0" i="0" u="none" strike="noStrike" dirty="0">
                          <a:solidFill>
                            <a:schemeClr val="bg1"/>
                          </a:solidFill>
                          <a:latin typeface="Arial" pitchFamily="34" charset="0"/>
                          <a:cs typeface="Arial" pitchFamily="34" charset="0"/>
                        </a:rPr>
                        <a:t>2017</a:t>
                      </a:r>
                    </a:p>
                  </a:txBody>
                  <a:tcPr marL="9525" marR="9525" marT="9525" marB="0" anchor="ctr">
                    <a:solidFill>
                      <a:schemeClr val="accent1"/>
                    </a:solidFill>
                  </a:tcPr>
                </a:tc>
                <a:extLst>
                  <a:ext uri="{0D108BD9-81ED-4DB2-BD59-A6C34878D82A}">
                    <a16:rowId xmlns="" xmlns:a16="http://schemas.microsoft.com/office/drawing/2014/main" val="10000"/>
                  </a:ext>
                </a:extLst>
              </a:tr>
              <a:tr h="216000">
                <a:tc>
                  <a:txBody>
                    <a:bodyPr/>
                    <a:lstStyle/>
                    <a:p>
                      <a:pPr algn="l">
                        <a:lnSpc>
                          <a:spcPct val="115000"/>
                        </a:lnSpc>
                        <a:spcAft>
                          <a:spcPts val="0"/>
                        </a:spcAft>
                      </a:pPr>
                      <a:r>
                        <a:rPr lang="en-US" sz="800" dirty="0" err="1">
                          <a:solidFill>
                            <a:srgbClr val="002060"/>
                          </a:solidFill>
                          <a:effectLst/>
                          <a:latin typeface="Arial" panose="020B0604020202020204" pitchFamily="34" charset="0"/>
                          <a:cs typeface="Arial" panose="020B0604020202020204" pitchFamily="34" charset="0"/>
                        </a:rPr>
                        <a:t>Бодоор</a:t>
                      </a:r>
                      <a:r>
                        <a:rPr lang="en-US" sz="800" dirty="0">
                          <a:solidFill>
                            <a:srgbClr val="002060"/>
                          </a:solidFill>
                          <a:effectLst/>
                          <a:latin typeface="Arial" panose="020B0604020202020204" pitchFamily="34" charset="0"/>
                          <a:cs typeface="Arial" panose="020B0604020202020204" pitchFamily="34" charset="0"/>
                        </a:rPr>
                        <a:t> *</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mn-MN"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826487</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mn-MN"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919888</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mn-MN"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1032237</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mn-MN" sz="80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1160192</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mn-MN"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1335888</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mn-MN"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1414106</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mn-MN"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1558855</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mn-MN"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1665580</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 xmlns:a16="http://schemas.microsoft.com/office/drawing/2014/main" val="10001"/>
                  </a:ext>
                </a:extLst>
              </a:tr>
              <a:tr h="252000">
                <a:tc>
                  <a:txBody>
                    <a:bodyPr/>
                    <a:lstStyle/>
                    <a:p>
                      <a:pPr algn="l">
                        <a:lnSpc>
                          <a:spcPct val="115000"/>
                        </a:lnSpc>
                        <a:spcAft>
                          <a:spcPts val="0"/>
                        </a:spcAft>
                      </a:pPr>
                      <a:r>
                        <a:rPr lang="en-US" sz="800" dirty="0" err="1">
                          <a:solidFill>
                            <a:srgbClr val="002060"/>
                          </a:solidFill>
                          <a:effectLst/>
                          <a:latin typeface="Arial" panose="020B0604020202020204" pitchFamily="34" charset="0"/>
                          <a:cs typeface="Arial" panose="020B0604020202020204" pitchFamily="34" charset="0"/>
                        </a:rPr>
                        <a:t>Толгойн</a:t>
                      </a:r>
                      <a:r>
                        <a:rPr lang="en-US" sz="800" dirty="0">
                          <a:solidFill>
                            <a:srgbClr val="002060"/>
                          </a:solidFill>
                          <a:effectLst/>
                          <a:latin typeface="Arial" panose="020B0604020202020204" pitchFamily="34" charset="0"/>
                          <a:cs typeface="Arial" panose="020B0604020202020204" pitchFamily="34" charset="0"/>
                        </a:rPr>
                        <a:t> </a:t>
                      </a:r>
                      <a:r>
                        <a:rPr lang="en-US" sz="800" dirty="0" err="1">
                          <a:solidFill>
                            <a:srgbClr val="002060"/>
                          </a:solidFill>
                          <a:effectLst/>
                          <a:latin typeface="Arial" panose="020B0604020202020204" pitchFamily="34" charset="0"/>
                          <a:cs typeface="Arial" panose="020B0604020202020204" pitchFamily="34" charset="0"/>
                        </a:rPr>
                        <a:t>тоо</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fontAlgn="b"/>
                      <a:r>
                        <a:rPr lang="en-US" sz="800" b="0" i="0" u="none" strike="noStrike" dirty="0">
                          <a:effectLst/>
                          <a:latin typeface="NewtonCTT"/>
                        </a:rPr>
                        <a:t>2679183</a:t>
                      </a:r>
                    </a:p>
                  </a:txBody>
                  <a:tcPr marL="0" marR="0" marT="0" marB="0" anchor="b"/>
                </a:tc>
                <a:tc>
                  <a:txBody>
                    <a:bodyPr/>
                    <a:lstStyle/>
                    <a:p>
                      <a:pPr algn="r" fontAlgn="b"/>
                      <a:r>
                        <a:rPr lang="en-US" sz="800" b="0" i="0" u="none" strike="noStrike">
                          <a:effectLst/>
                          <a:latin typeface="NewtonCTT"/>
                        </a:rPr>
                        <a:t>2984307</a:t>
                      </a:r>
                    </a:p>
                  </a:txBody>
                  <a:tcPr marL="0" marR="0" marT="0" marB="0" anchor="b"/>
                </a:tc>
                <a:tc>
                  <a:txBody>
                    <a:bodyPr/>
                    <a:lstStyle/>
                    <a:p>
                      <a:pPr algn="r" fontAlgn="b"/>
                      <a:r>
                        <a:rPr lang="en-US" sz="800" b="0" i="0" u="none" strike="noStrike" dirty="0">
                          <a:effectLst/>
                          <a:latin typeface="NewtonCTT"/>
                        </a:rPr>
                        <a:t>3403192</a:t>
                      </a:r>
                    </a:p>
                  </a:txBody>
                  <a:tcPr marL="0" marR="0" marT="0" marB="0" anchor="b"/>
                </a:tc>
                <a:tc>
                  <a:txBody>
                    <a:bodyPr/>
                    <a:lstStyle/>
                    <a:p>
                      <a:pPr algn="r" fontAlgn="b"/>
                      <a:r>
                        <a:rPr lang="en-US" sz="800" b="0" i="0" u="none" strike="noStrike" dirty="0">
                          <a:effectLst/>
                          <a:latin typeface="NewtonCTT"/>
                        </a:rPr>
                        <a:t>3772266</a:t>
                      </a:r>
                    </a:p>
                  </a:txBody>
                  <a:tcPr marL="0" marR="0" marT="0" marB="0" anchor="b"/>
                </a:tc>
                <a:tc>
                  <a:txBody>
                    <a:bodyPr/>
                    <a:lstStyle/>
                    <a:p>
                      <a:pPr algn="r" fontAlgn="b"/>
                      <a:r>
                        <a:rPr lang="en-US" sz="800" b="0" i="0" u="none" strike="noStrike" dirty="0">
                          <a:effectLst/>
                          <a:latin typeface="NewtonCTT"/>
                        </a:rPr>
                        <a:t>4293216</a:t>
                      </a:r>
                    </a:p>
                  </a:txBody>
                  <a:tcPr marL="0" marR="0" marT="0" marB="0" anchor="b"/>
                </a:tc>
                <a:tc>
                  <a:txBody>
                    <a:bodyPr/>
                    <a:lstStyle/>
                    <a:p>
                      <a:pPr algn="r" fontAlgn="b"/>
                      <a:r>
                        <a:rPr lang="en-US" sz="800" b="0" i="0" u="none" strike="noStrike" dirty="0">
                          <a:effectLst/>
                          <a:latin typeface="NewtonCTT"/>
                        </a:rPr>
                        <a:t>4457082</a:t>
                      </a:r>
                    </a:p>
                  </a:txBody>
                  <a:tcPr marL="0" marR="0" marT="0" marB="0" anchor="b"/>
                </a:tc>
                <a:tc>
                  <a:txBody>
                    <a:bodyPr/>
                    <a:lstStyle/>
                    <a:p>
                      <a:pPr algn="r" fontAlgn="b"/>
                      <a:r>
                        <a:rPr lang="en-US" sz="800" b="0" i="0" u="none" strike="noStrike">
                          <a:effectLst/>
                          <a:latin typeface="NewtonCTT"/>
                        </a:rPr>
                        <a:t>5009636</a:t>
                      </a:r>
                    </a:p>
                  </a:txBody>
                  <a:tcPr marL="0" marR="0" marT="0" marB="0" anchor="b"/>
                </a:tc>
                <a:tc>
                  <a:txBody>
                    <a:bodyPr/>
                    <a:lstStyle/>
                    <a:p>
                      <a:pPr algn="r" fontAlgn="b"/>
                      <a:r>
                        <a:rPr lang="en-US" sz="800" b="0" i="0" u="none" strike="noStrike" dirty="0">
                          <a:effectLst/>
                          <a:latin typeface="NewtonCTT"/>
                        </a:rPr>
                        <a:t>5291745</a:t>
                      </a:r>
                    </a:p>
                  </a:txBody>
                  <a:tcPr marL="0" marR="0" marT="0" marB="0" anchor="b"/>
                </a:tc>
                <a:extLst>
                  <a:ext uri="{0D108BD9-81ED-4DB2-BD59-A6C34878D82A}">
                    <a16:rowId xmlns="" xmlns:a16="http://schemas.microsoft.com/office/drawing/2014/main" val="10002"/>
                  </a:ext>
                </a:extLst>
              </a:tr>
              <a:tr h="216000">
                <a:tc>
                  <a:txBody>
                    <a:bodyPr/>
                    <a:lstStyle/>
                    <a:p>
                      <a:pPr algn="l">
                        <a:lnSpc>
                          <a:spcPct val="115000"/>
                        </a:lnSpc>
                        <a:spcAft>
                          <a:spcPts val="0"/>
                        </a:spcAft>
                      </a:pPr>
                      <a:r>
                        <a:rPr lang="en-US" sz="800" dirty="0" err="1">
                          <a:solidFill>
                            <a:srgbClr val="002060"/>
                          </a:solidFill>
                          <a:effectLst/>
                          <a:latin typeface="Arial" panose="020B0604020202020204" pitchFamily="34" charset="0"/>
                          <a:cs typeface="Arial" panose="020B0604020202020204" pitchFamily="34" charset="0"/>
                        </a:rPr>
                        <a:t>Тэмээ</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fontAlgn="b"/>
                      <a:r>
                        <a:rPr lang="en-US" sz="800" b="0" i="0" u="none" strike="noStrike" dirty="0">
                          <a:effectLst/>
                          <a:latin typeface="Arial Mon" panose="020B0500000000000000" pitchFamily="34" charset="0"/>
                        </a:rPr>
                        <a:t>905</a:t>
                      </a:r>
                    </a:p>
                  </a:txBody>
                  <a:tcPr marL="0" marR="0" marT="0" marB="0" anchor="b">
                    <a:solidFill>
                      <a:schemeClr val="accent1">
                        <a:lumMod val="20000"/>
                        <a:lumOff val="80000"/>
                      </a:schemeClr>
                    </a:solidFill>
                  </a:tcPr>
                </a:tc>
                <a:tc>
                  <a:txBody>
                    <a:bodyPr/>
                    <a:lstStyle/>
                    <a:p>
                      <a:pPr algn="r" fontAlgn="b"/>
                      <a:r>
                        <a:rPr lang="en-US" sz="800" b="0" i="0" u="none" strike="noStrike">
                          <a:effectLst/>
                          <a:latin typeface="Arial Mon" panose="020B0500000000000000" pitchFamily="34" charset="0"/>
                        </a:rPr>
                        <a:t>909</a:t>
                      </a:r>
                    </a:p>
                  </a:txBody>
                  <a:tcPr marL="0" marR="0" marT="0" marB="0" anchor="b">
                    <a:solidFill>
                      <a:schemeClr val="accent1">
                        <a:lumMod val="20000"/>
                        <a:lumOff val="80000"/>
                      </a:schemeClr>
                    </a:solidFill>
                  </a:tcPr>
                </a:tc>
                <a:tc>
                  <a:txBody>
                    <a:bodyPr/>
                    <a:lstStyle/>
                    <a:p>
                      <a:pPr algn="r" fontAlgn="b"/>
                      <a:r>
                        <a:rPr lang="en-US" sz="800" b="0" i="0" u="none" strike="noStrike">
                          <a:effectLst/>
                          <a:latin typeface="Arial Mon" panose="020B0500000000000000" pitchFamily="34" charset="0"/>
                        </a:rPr>
                        <a:t>1079</a:t>
                      </a:r>
                    </a:p>
                  </a:txBody>
                  <a:tcPr marL="0" marR="0" marT="0" marB="0" anchor="b">
                    <a:solidFill>
                      <a:schemeClr val="accent1">
                        <a:lumMod val="20000"/>
                        <a:lumOff val="80000"/>
                      </a:schemeClr>
                    </a:solidFill>
                  </a:tcPr>
                </a:tc>
                <a:tc>
                  <a:txBody>
                    <a:bodyPr/>
                    <a:lstStyle/>
                    <a:p>
                      <a:pPr algn="r" fontAlgn="b"/>
                      <a:r>
                        <a:rPr lang="en-US" sz="800" b="0" i="0" u="none" strike="noStrike">
                          <a:effectLst/>
                          <a:latin typeface="Arial Mon" panose="020B0500000000000000" pitchFamily="34" charset="0"/>
                        </a:rPr>
                        <a:t>1107</a:t>
                      </a:r>
                    </a:p>
                  </a:txBody>
                  <a:tcPr marL="0" marR="0" marT="0" marB="0" anchor="b">
                    <a:solidFill>
                      <a:schemeClr val="accent1">
                        <a:lumMod val="20000"/>
                        <a:lumOff val="80000"/>
                      </a:schemeClr>
                    </a:solidFill>
                  </a:tcPr>
                </a:tc>
                <a:tc>
                  <a:txBody>
                    <a:bodyPr/>
                    <a:lstStyle/>
                    <a:p>
                      <a:pPr algn="r" fontAlgn="b"/>
                      <a:r>
                        <a:rPr lang="en-US" sz="800" b="0" i="0" u="none" strike="noStrike">
                          <a:effectLst/>
                          <a:latin typeface="Arial Mon" panose="020B0500000000000000" pitchFamily="34" charset="0"/>
                        </a:rPr>
                        <a:t>1205</a:t>
                      </a:r>
                    </a:p>
                  </a:txBody>
                  <a:tcPr marL="0" marR="0" marT="0" marB="0" anchor="b">
                    <a:solidFill>
                      <a:schemeClr val="accent1">
                        <a:lumMod val="20000"/>
                        <a:lumOff val="80000"/>
                      </a:schemeClr>
                    </a:solidFill>
                  </a:tcPr>
                </a:tc>
                <a:tc>
                  <a:txBody>
                    <a:bodyPr/>
                    <a:lstStyle/>
                    <a:p>
                      <a:pPr algn="r" fontAlgn="b"/>
                      <a:r>
                        <a:rPr lang="en-US" sz="800" b="0" i="0" u="none" strike="noStrike" dirty="0">
                          <a:effectLst/>
                          <a:latin typeface="Arial Mon" panose="020B0500000000000000" pitchFamily="34" charset="0"/>
                        </a:rPr>
                        <a:t>1079</a:t>
                      </a:r>
                    </a:p>
                  </a:txBody>
                  <a:tcPr marL="0" marR="0" marT="0" marB="0" anchor="b">
                    <a:solidFill>
                      <a:schemeClr val="accent1">
                        <a:lumMod val="20000"/>
                        <a:lumOff val="80000"/>
                      </a:schemeClr>
                    </a:solidFill>
                  </a:tcPr>
                </a:tc>
                <a:tc>
                  <a:txBody>
                    <a:bodyPr/>
                    <a:lstStyle/>
                    <a:p>
                      <a:pPr algn="r" fontAlgn="b"/>
                      <a:r>
                        <a:rPr lang="en-US" sz="800" b="0" i="0" u="none" strike="noStrike" dirty="0">
                          <a:effectLst/>
                          <a:latin typeface="Arial Mon" panose="020B0500000000000000" pitchFamily="34" charset="0"/>
                        </a:rPr>
                        <a:t>1247</a:t>
                      </a:r>
                    </a:p>
                  </a:txBody>
                  <a:tcPr marL="0" marR="0" marT="0" marB="0" anchor="b">
                    <a:solidFill>
                      <a:schemeClr val="accent1">
                        <a:lumMod val="20000"/>
                        <a:lumOff val="80000"/>
                      </a:schemeClr>
                    </a:solidFill>
                  </a:tcPr>
                </a:tc>
                <a:tc>
                  <a:txBody>
                    <a:bodyPr/>
                    <a:lstStyle/>
                    <a:p>
                      <a:pPr algn="r" fontAlgn="b"/>
                      <a:r>
                        <a:rPr lang="en-US" sz="800" b="0" i="0" u="none" strike="noStrike" dirty="0">
                          <a:effectLst/>
                          <a:latin typeface="Arial Mon" panose="020B0500000000000000" pitchFamily="34" charset="0"/>
                        </a:rPr>
                        <a:t>1383</a:t>
                      </a:r>
                    </a:p>
                  </a:txBody>
                  <a:tcPr marL="0" marR="0" marT="0" marB="0" anchor="b">
                    <a:solidFill>
                      <a:schemeClr val="accent1">
                        <a:lumMod val="20000"/>
                        <a:lumOff val="80000"/>
                      </a:schemeClr>
                    </a:solidFill>
                  </a:tcPr>
                </a:tc>
                <a:extLst>
                  <a:ext uri="{0D108BD9-81ED-4DB2-BD59-A6C34878D82A}">
                    <a16:rowId xmlns="" xmlns:a16="http://schemas.microsoft.com/office/drawing/2014/main" val="10003"/>
                  </a:ext>
                </a:extLst>
              </a:tr>
              <a:tr h="216000">
                <a:tc>
                  <a:txBody>
                    <a:bodyPr/>
                    <a:lstStyle/>
                    <a:p>
                      <a:pPr algn="l">
                        <a:lnSpc>
                          <a:spcPct val="115000"/>
                        </a:lnSpc>
                        <a:spcAft>
                          <a:spcPts val="0"/>
                        </a:spcAft>
                      </a:pPr>
                      <a:r>
                        <a:rPr lang="en-US" sz="800" dirty="0" err="1">
                          <a:solidFill>
                            <a:srgbClr val="002060"/>
                          </a:solidFill>
                          <a:effectLst/>
                          <a:latin typeface="Arial" panose="020B0604020202020204" pitchFamily="34" charset="0"/>
                          <a:cs typeface="Arial" panose="020B0604020202020204" pitchFamily="34" charset="0"/>
                        </a:rPr>
                        <a:t>Адуу</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fontAlgn="b"/>
                      <a:r>
                        <a:rPr lang="en-US" sz="800" b="0" i="0" u="none" strike="noStrike" dirty="0">
                          <a:effectLst/>
                          <a:latin typeface="NewtonCTT"/>
                        </a:rPr>
                        <a:t>196092</a:t>
                      </a:r>
                    </a:p>
                  </a:txBody>
                  <a:tcPr marL="0" marR="0" marT="0" marB="0" anchor="b"/>
                </a:tc>
                <a:tc>
                  <a:txBody>
                    <a:bodyPr/>
                    <a:lstStyle/>
                    <a:p>
                      <a:pPr algn="r" fontAlgn="b"/>
                      <a:r>
                        <a:rPr lang="en-US" sz="800" b="0" i="0" u="none" strike="noStrike">
                          <a:effectLst/>
                          <a:latin typeface="NewtonCTT"/>
                        </a:rPr>
                        <a:t>218740</a:t>
                      </a:r>
                    </a:p>
                  </a:txBody>
                  <a:tcPr marL="0" marR="0" marT="0" marB="0" anchor="b"/>
                </a:tc>
                <a:tc>
                  <a:txBody>
                    <a:bodyPr/>
                    <a:lstStyle/>
                    <a:p>
                      <a:pPr algn="r" fontAlgn="b"/>
                      <a:r>
                        <a:rPr lang="en-US" sz="800" b="0" i="0" u="none" strike="noStrike">
                          <a:effectLst/>
                          <a:latin typeface="NewtonCTT"/>
                        </a:rPr>
                        <a:t>238616</a:t>
                      </a:r>
                    </a:p>
                  </a:txBody>
                  <a:tcPr marL="0" marR="0" marT="0" marB="0" anchor="b"/>
                </a:tc>
                <a:tc>
                  <a:txBody>
                    <a:bodyPr/>
                    <a:lstStyle/>
                    <a:p>
                      <a:pPr algn="r" fontAlgn="b"/>
                      <a:r>
                        <a:rPr lang="en-US" sz="800" b="0" i="0" u="none" strike="noStrike">
                          <a:effectLst/>
                          <a:latin typeface="NewtonCTT"/>
                        </a:rPr>
                        <a:t>268152</a:t>
                      </a:r>
                    </a:p>
                  </a:txBody>
                  <a:tcPr marL="0" marR="0" marT="0" marB="0" anchor="b"/>
                </a:tc>
                <a:tc>
                  <a:txBody>
                    <a:bodyPr/>
                    <a:lstStyle/>
                    <a:p>
                      <a:pPr algn="r" fontAlgn="b"/>
                      <a:r>
                        <a:rPr lang="en-US" sz="800" b="0" i="0" u="none" strike="noStrike">
                          <a:effectLst/>
                          <a:latin typeface="NewtonCTT"/>
                        </a:rPr>
                        <a:t>303931</a:t>
                      </a:r>
                    </a:p>
                  </a:txBody>
                  <a:tcPr marL="0" marR="0" marT="0" marB="0" anchor="b"/>
                </a:tc>
                <a:tc>
                  <a:txBody>
                    <a:bodyPr/>
                    <a:lstStyle/>
                    <a:p>
                      <a:pPr algn="r" fontAlgn="b"/>
                      <a:r>
                        <a:rPr lang="en-US" sz="800" b="0" i="0" u="none" strike="noStrike">
                          <a:effectLst/>
                          <a:latin typeface="NewtonCTT"/>
                        </a:rPr>
                        <a:t>324154</a:t>
                      </a:r>
                    </a:p>
                  </a:txBody>
                  <a:tcPr marL="0" marR="0" marT="0" marB="0" anchor="b"/>
                </a:tc>
                <a:tc>
                  <a:txBody>
                    <a:bodyPr/>
                    <a:lstStyle/>
                    <a:p>
                      <a:pPr algn="r" fontAlgn="b"/>
                      <a:r>
                        <a:rPr lang="en-US" sz="800" b="0" i="0" u="none" strike="noStrike" dirty="0">
                          <a:effectLst/>
                          <a:latin typeface="NewtonCTT"/>
                        </a:rPr>
                        <a:t>356839</a:t>
                      </a:r>
                    </a:p>
                  </a:txBody>
                  <a:tcPr marL="0" marR="0" marT="0" marB="0" anchor="b"/>
                </a:tc>
                <a:tc>
                  <a:txBody>
                    <a:bodyPr/>
                    <a:lstStyle/>
                    <a:p>
                      <a:pPr algn="r" fontAlgn="b"/>
                      <a:r>
                        <a:rPr lang="en-US" sz="800" b="0" i="0" u="none" strike="noStrike" dirty="0">
                          <a:effectLst/>
                          <a:latin typeface="NewtonCTT"/>
                        </a:rPr>
                        <a:t>381121</a:t>
                      </a:r>
                    </a:p>
                  </a:txBody>
                  <a:tcPr marL="0" marR="0" marT="0" marB="0" anchor="b"/>
                </a:tc>
                <a:extLst>
                  <a:ext uri="{0D108BD9-81ED-4DB2-BD59-A6C34878D82A}">
                    <a16:rowId xmlns="" xmlns:a16="http://schemas.microsoft.com/office/drawing/2014/main" val="10004"/>
                  </a:ext>
                </a:extLst>
              </a:tr>
              <a:tr h="216000">
                <a:tc>
                  <a:txBody>
                    <a:bodyPr/>
                    <a:lstStyle/>
                    <a:p>
                      <a:pPr algn="l">
                        <a:lnSpc>
                          <a:spcPct val="115000"/>
                        </a:lnSpc>
                        <a:spcAft>
                          <a:spcPts val="0"/>
                        </a:spcAft>
                      </a:pPr>
                      <a:r>
                        <a:rPr lang="en-US" sz="800" dirty="0" err="1">
                          <a:solidFill>
                            <a:srgbClr val="002060"/>
                          </a:solidFill>
                          <a:effectLst/>
                          <a:latin typeface="Arial" panose="020B0604020202020204" pitchFamily="34" charset="0"/>
                          <a:cs typeface="Arial" panose="020B0604020202020204" pitchFamily="34" charset="0"/>
                        </a:rPr>
                        <a:t>Үхэр</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fontAlgn="b"/>
                      <a:r>
                        <a:rPr lang="en-US" sz="800" b="0" i="0" u="none" strike="noStrike" dirty="0">
                          <a:effectLst/>
                          <a:latin typeface="Arial Mon" panose="020B0500000000000000" pitchFamily="34" charset="0"/>
                        </a:rPr>
                        <a:t>301950</a:t>
                      </a:r>
                    </a:p>
                  </a:txBody>
                  <a:tcPr marL="0" marR="0" marT="0" marB="0" anchor="b">
                    <a:solidFill>
                      <a:schemeClr val="accent1">
                        <a:lumMod val="20000"/>
                        <a:lumOff val="80000"/>
                      </a:schemeClr>
                    </a:solidFill>
                  </a:tcPr>
                </a:tc>
                <a:tc>
                  <a:txBody>
                    <a:bodyPr/>
                    <a:lstStyle/>
                    <a:p>
                      <a:pPr algn="r" fontAlgn="b"/>
                      <a:r>
                        <a:rPr lang="en-US" sz="800" b="0" i="0" u="none" strike="noStrike">
                          <a:effectLst/>
                          <a:latin typeface="Arial Mon" panose="020B0500000000000000" pitchFamily="34" charset="0"/>
                        </a:rPr>
                        <a:t>335926</a:t>
                      </a:r>
                    </a:p>
                  </a:txBody>
                  <a:tcPr marL="0" marR="0" marT="0" marB="0" anchor="b">
                    <a:solidFill>
                      <a:schemeClr val="accent1">
                        <a:lumMod val="20000"/>
                        <a:lumOff val="80000"/>
                      </a:schemeClr>
                    </a:solidFill>
                  </a:tcPr>
                </a:tc>
                <a:tc>
                  <a:txBody>
                    <a:bodyPr/>
                    <a:lstStyle/>
                    <a:p>
                      <a:pPr algn="r" fontAlgn="b"/>
                      <a:r>
                        <a:rPr lang="en-US" sz="800" b="0" i="0" u="none" strike="noStrike">
                          <a:effectLst/>
                          <a:latin typeface="Arial Mon" panose="020B0500000000000000" pitchFamily="34" charset="0"/>
                        </a:rPr>
                        <a:t>371067</a:t>
                      </a:r>
                    </a:p>
                  </a:txBody>
                  <a:tcPr marL="0" marR="0" marT="0" marB="0" anchor="b">
                    <a:solidFill>
                      <a:schemeClr val="accent1">
                        <a:lumMod val="20000"/>
                        <a:lumOff val="80000"/>
                      </a:schemeClr>
                    </a:solidFill>
                  </a:tcPr>
                </a:tc>
                <a:tc>
                  <a:txBody>
                    <a:bodyPr/>
                    <a:lstStyle/>
                    <a:p>
                      <a:pPr algn="r" fontAlgn="b"/>
                      <a:r>
                        <a:rPr lang="en-US" sz="800" b="0" i="0" u="none" strike="noStrike">
                          <a:effectLst/>
                          <a:latin typeface="Arial Mon" panose="020B0500000000000000" pitchFamily="34" charset="0"/>
                        </a:rPr>
                        <a:t>427151</a:t>
                      </a:r>
                    </a:p>
                  </a:txBody>
                  <a:tcPr marL="0" marR="0" marT="0" marB="0" anchor="b">
                    <a:solidFill>
                      <a:schemeClr val="accent1">
                        <a:lumMod val="20000"/>
                        <a:lumOff val="80000"/>
                      </a:schemeClr>
                    </a:solidFill>
                  </a:tcPr>
                </a:tc>
                <a:tc>
                  <a:txBody>
                    <a:bodyPr/>
                    <a:lstStyle/>
                    <a:p>
                      <a:pPr algn="r" fontAlgn="b"/>
                      <a:r>
                        <a:rPr lang="en-US" sz="800" b="0" i="0" u="none" strike="noStrike">
                          <a:effectLst/>
                          <a:latin typeface="Arial Mon" panose="020B0500000000000000" pitchFamily="34" charset="0"/>
                        </a:rPr>
                        <a:t>502569</a:t>
                      </a:r>
                    </a:p>
                  </a:txBody>
                  <a:tcPr marL="0" marR="0" marT="0" marB="0" anchor="b">
                    <a:solidFill>
                      <a:schemeClr val="accent1">
                        <a:lumMod val="20000"/>
                        <a:lumOff val="80000"/>
                      </a:schemeClr>
                    </a:solidFill>
                  </a:tcPr>
                </a:tc>
                <a:tc>
                  <a:txBody>
                    <a:bodyPr/>
                    <a:lstStyle/>
                    <a:p>
                      <a:pPr algn="r" fontAlgn="b"/>
                      <a:r>
                        <a:rPr lang="en-US" sz="800" b="0" i="0" u="none" strike="noStrike">
                          <a:effectLst/>
                          <a:latin typeface="Arial Mon" panose="020B0500000000000000" pitchFamily="34" charset="0"/>
                        </a:rPr>
                        <a:t>544239</a:t>
                      </a:r>
                    </a:p>
                  </a:txBody>
                  <a:tcPr marL="0" marR="0" marT="0" marB="0" anchor="b">
                    <a:solidFill>
                      <a:schemeClr val="accent1">
                        <a:lumMod val="20000"/>
                        <a:lumOff val="80000"/>
                      </a:schemeClr>
                    </a:solidFill>
                  </a:tcPr>
                </a:tc>
                <a:tc>
                  <a:txBody>
                    <a:bodyPr/>
                    <a:lstStyle/>
                    <a:p>
                      <a:pPr algn="r" fontAlgn="b"/>
                      <a:r>
                        <a:rPr lang="en-US" sz="800" b="0" i="0" u="none" strike="noStrike" dirty="0">
                          <a:effectLst/>
                          <a:latin typeface="Arial Mon" panose="020B0500000000000000" pitchFamily="34" charset="0"/>
                        </a:rPr>
                        <a:t>581226</a:t>
                      </a:r>
                    </a:p>
                  </a:txBody>
                  <a:tcPr marL="0" marR="0" marT="0" marB="0" anchor="b">
                    <a:solidFill>
                      <a:schemeClr val="accent1">
                        <a:lumMod val="20000"/>
                        <a:lumOff val="80000"/>
                      </a:schemeClr>
                    </a:solidFill>
                  </a:tcPr>
                </a:tc>
                <a:tc>
                  <a:txBody>
                    <a:bodyPr/>
                    <a:lstStyle/>
                    <a:p>
                      <a:pPr algn="r" fontAlgn="b"/>
                      <a:r>
                        <a:rPr lang="en-US" sz="800" b="0" i="0" u="none" strike="noStrike" dirty="0">
                          <a:effectLst/>
                          <a:latin typeface="Arial Mon" panose="020B0500000000000000" pitchFamily="34" charset="0"/>
                        </a:rPr>
                        <a:t>628783</a:t>
                      </a:r>
                    </a:p>
                  </a:txBody>
                  <a:tcPr marL="0" marR="0" marT="0" marB="0" anchor="b">
                    <a:solidFill>
                      <a:schemeClr val="accent1">
                        <a:lumMod val="20000"/>
                        <a:lumOff val="80000"/>
                      </a:schemeClr>
                    </a:solidFill>
                  </a:tcPr>
                </a:tc>
                <a:extLst>
                  <a:ext uri="{0D108BD9-81ED-4DB2-BD59-A6C34878D82A}">
                    <a16:rowId xmlns="" xmlns:a16="http://schemas.microsoft.com/office/drawing/2014/main" val="10005"/>
                  </a:ext>
                </a:extLst>
              </a:tr>
              <a:tr h="216000">
                <a:tc>
                  <a:txBody>
                    <a:bodyPr/>
                    <a:lstStyle/>
                    <a:p>
                      <a:pPr algn="l">
                        <a:lnSpc>
                          <a:spcPct val="115000"/>
                        </a:lnSpc>
                        <a:spcAft>
                          <a:spcPts val="0"/>
                        </a:spcAft>
                      </a:pPr>
                      <a:r>
                        <a:rPr lang="en-US" sz="800" dirty="0" err="1">
                          <a:solidFill>
                            <a:srgbClr val="002060"/>
                          </a:solidFill>
                          <a:effectLst/>
                          <a:latin typeface="Arial" panose="020B0604020202020204" pitchFamily="34" charset="0"/>
                          <a:cs typeface="Arial" panose="020B0604020202020204" pitchFamily="34" charset="0"/>
                        </a:rPr>
                        <a:t>Хонь</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fontAlgn="b"/>
                      <a:r>
                        <a:rPr lang="en-US" sz="800" b="0" i="0" u="none" strike="noStrike" dirty="0">
                          <a:effectLst/>
                          <a:latin typeface="Arial Mon" panose="020B0500000000000000" pitchFamily="34" charset="0"/>
                        </a:rPr>
                        <a:t>1327485</a:t>
                      </a:r>
                    </a:p>
                  </a:txBody>
                  <a:tcPr marL="0" marR="0" marT="0" marB="0" anchor="b"/>
                </a:tc>
                <a:tc>
                  <a:txBody>
                    <a:bodyPr/>
                    <a:lstStyle/>
                    <a:p>
                      <a:pPr algn="r" fontAlgn="b"/>
                      <a:r>
                        <a:rPr lang="en-US" sz="800" b="0" i="0" u="none" strike="noStrike">
                          <a:effectLst/>
                          <a:latin typeface="Arial Mon" panose="020B0500000000000000" pitchFamily="34" charset="0"/>
                        </a:rPr>
                        <a:t>1464576</a:t>
                      </a:r>
                    </a:p>
                  </a:txBody>
                  <a:tcPr marL="0" marR="0" marT="0" marB="0" anchor="b"/>
                </a:tc>
                <a:tc>
                  <a:txBody>
                    <a:bodyPr/>
                    <a:lstStyle/>
                    <a:p>
                      <a:pPr algn="r" fontAlgn="b"/>
                      <a:r>
                        <a:rPr lang="en-US" sz="800" b="0" i="0" u="none" strike="noStrike">
                          <a:effectLst/>
                          <a:latin typeface="Arial Mon" panose="020B0500000000000000" pitchFamily="34" charset="0"/>
                        </a:rPr>
                        <a:t>1746780</a:t>
                      </a:r>
                    </a:p>
                  </a:txBody>
                  <a:tcPr marL="0" marR="0" marT="0" marB="0" anchor="b"/>
                </a:tc>
                <a:tc>
                  <a:txBody>
                    <a:bodyPr/>
                    <a:lstStyle/>
                    <a:p>
                      <a:pPr algn="r" fontAlgn="b"/>
                      <a:r>
                        <a:rPr lang="en-US" sz="800" b="0" i="0" u="none" strike="noStrike">
                          <a:effectLst/>
                          <a:latin typeface="Arial Mon" panose="020B0500000000000000" pitchFamily="34" charset="0"/>
                        </a:rPr>
                        <a:t>1944074</a:t>
                      </a:r>
                    </a:p>
                  </a:txBody>
                  <a:tcPr marL="0" marR="0" marT="0" marB="0" anchor="b"/>
                </a:tc>
                <a:tc>
                  <a:txBody>
                    <a:bodyPr/>
                    <a:lstStyle/>
                    <a:p>
                      <a:pPr algn="r" fontAlgn="b"/>
                      <a:r>
                        <a:rPr lang="en-US" sz="800" b="0" i="0" u="none" strike="noStrike">
                          <a:effectLst/>
                          <a:latin typeface="Arial Mon" panose="020B0500000000000000" pitchFamily="34" charset="0"/>
                        </a:rPr>
                        <a:t>2229497</a:t>
                      </a:r>
                    </a:p>
                  </a:txBody>
                  <a:tcPr marL="0" marR="0" marT="0" marB="0" anchor="b"/>
                </a:tc>
                <a:tc>
                  <a:txBody>
                    <a:bodyPr/>
                    <a:lstStyle/>
                    <a:p>
                      <a:pPr algn="r" fontAlgn="b"/>
                      <a:r>
                        <a:rPr lang="en-US" sz="800" b="0" i="0" u="none" strike="noStrike">
                          <a:effectLst/>
                          <a:latin typeface="Arial Mon" panose="020B0500000000000000" pitchFamily="34" charset="0"/>
                        </a:rPr>
                        <a:t>2317021</a:t>
                      </a:r>
                    </a:p>
                  </a:txBody>
                  <a:tcPr marL="0" marR="0" marT="0" marB="0" anchor="b"/>
                </a:tc>
                <a:tc>
                  <a:txBody>
                    <a:bodyPr/>
                    <a:lstStyle/>
                    <a:p>
                      <a:pPr algn="r" fontAlgn="b"/>
                      <a:r>
                        <a:rPr lang="en-US" sz="800" b="0" i="0" u="none" strike="noStrike" dirty="0">
                          <a:effectLst/>
                          <a:latin typeface="Arial Mon" panose="020B0500000000000000" pitchFamily="34" charset="0"/>
                        </a:rPr>
                        <a:t>2668041</a:t>
                      </a:r>
                    </a:p>
                  </a:txBody>
                  <a:tcPr marL="0" marR="0" marT="0" marB="0" anchor="b"/>
                </a:tc>
                <a:tc>
                  <a:txBody>
                    <a:bodyPr/>
                    <a:lstStyle/>
                    <a:p>
                      <a:pPr algn="r" fontAlgn="b"/>
                      <a:r>
                        <a:rPr lang="en-US" sz="800" b="0" i="0" u="none" strike="noStrike" dirty="0">
                          <a:effectLst/>
                          <a:latin typeface="Arial Mon" panose="020B0500000000000000" pitchFamily="34" charset="0"/>
                        </a:rPr>
                        <a:t>2845055</a:t>
                      </a:r>
                    </a:p>
                  </a:txBody>
                  <a:tcPr marL="0" marR="0" marT="0" marB="0" anchor="b"/>
                </a:tc>
                <a:extLst>
                  <a:ext uri="{0D108BD9-81ED-4DB2-BD59-A6C34878D82A}">
                    <a16:rowId xmlns="" xmlns:a16="http://schemas.microsoft.com/office/drawing/2014/main" val="10006"/>
                  </a:ext>
                </a:extLst>
              </a:tr>
              <a:tr h="216000">
                <a:tc>
                  <a:txBody>
                    <a:bodyPr/>
                    <a:lstStyle/>
                    <a:p>
                      <a:pPr algn="l">
                        <a:lnSpc>
                          <a:spcPct val="115000"/>
                        </a:lnSpc>
                        <a:spcAft>
                          <a:spcPts val="0"/>
                        </a:spcAft>
                      </a:pPr>
                      <a:r>
                        <a:rPr lang="en-US" sz="800" dirty="0" err="1">
                          <a:solidFill>
                            <a:srgbClr val="002060"/>
                          </a:solidFill>
                          <a:effectLst/>
                          <a:latin typeface="Arial" panose="020B0604020202020204" pitchFamily="34" charset="0"/>
                          <a:cs typeface="Arial" panose="020B0604020202020204" pitchFamily="34" charset="0"/>
                        </a:rPr>
                        <a:t>Ямаа</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fontAlgn="b"/>
                      <a:r>
                        <a:rPr lang="en-US" sz="800" b="0" i="0" u="none" strike="noStrike" dirty="0">
                          <a:effectLst/>
                          <a:latin typeface="Arial Mon" panose="020B0500000000000000" pitchFamily="34" charset="0"/>
                        </a:rPr>
                        <a:t>852751</a:t>
                      </a:r>
                    </a:p>
                  </a:txBody>
                  <a:tcPr marL="0" marR="0" marT="0" marB="0" anchor="b">
                    <a:solidFill>
                      <a:schemeClr val="accent1">
                        <a:lumMod val="20000"/>
                        <a:lumOff val="80000"/>
                      </a:schemeClr>
                    </a:solidFill>
                  </a:tcPr>
                </a:tc>
                <a:tc>
                  <a:txBody>
                    <a:bodyPr/>
                    <a:lstStyle/>
                    <a:p>
                      <a:pPr algn="r" fontAlgn="b"/>
                      <a:r>
                        <a:rPr lang="en-US" sz="800" b="0" i="0" u="none" strike="noStrike">
                          <a:effectLst/>
                          <a:latin typeface="Arial Mon" panose="020B0500000000000000" pitchFamily="34" charset="0"/>
                        </a:rPr>
                        <a:t>964156</a:t>
                      </a:r>
                    </a:p>
                  </a:txBody>
                  <a:tcPr marL="0" marR="0" marT="0" marB="0" anchor="b">
                    <a:solidFill>
                      <a:schemeClr val="accent1">
                        <a:lumMod val="20000"/>
                        <a:lumOff val="80000"/>
                      </a:schemeClr>
                    </a:solidFill>
                  </a:tcPr>
                </a:tc>
                <a:tc>
                  <a:txBody>
                    <a:bodyPr/>
                    <a:lstStyle/>
                    <a:p>
                      <a:pPr algn="r" fontAlgn="b"/>
                      <a:r>
                        <a:rPr lang="en-US" sz="800" b="0" i="0" u="none" strike="noStrike">
                          <a:effectLst/>
                          <a:latin typeface="Arial Mon" panose="020B0500000000000000" pitchFamily="34" charset="0"/>
                        </a:rPr>
                        <a:t>1045650</a:t>
                      </a:r>
                    </a:p>
                  </a:txBody>
                  <a:tcPr marL="0" marR="0" marT="0" marB="0" anchor="b">
                    <a:solidFill>
                      <a:schemeClr val="accent1">
                        <a:lumMod val="20000"/>
                        <a:lumOff val="80000"/>
                      </a:schemeClr>
                    </a:solidFill>
                  </a:tcPr>
                </a:tc>
                <a:tc>
                  <a:txBody>
                    <a:bodyPr/>
                    <a:lstStyle/>
                    <a:p>
                      <a:pPr algn="r" fontAlgn="b"/>
                      <a:r>
                        <a:rPr lang="en-US" sz="800" b="0" i="0" u="none" strike="noStrike">
                          <a:effectLst/>
                          <a:latin typeface="Arial Mon" panose="020B0500000000000000" pitchFamily="34" charset="0"/>
                        </a:rPr>
                        <a:t>1131782</a:t>
                      </a:r>
                    </a:p>
                  </a:txBody>
                  <a:tcPr marL="0" marR="0" marT="0" marB="0" anchor="b">
                    <a:solidFill>
                      <a:schemeClr val="accent1">
                        <a:lumMod val="20000"/>
                        <a:lumOff val="80000"/>
                      </a:schemeClr>
                    </a:solidFill>
                  </a:tcPr>
                </a:tc>
                <a:tc>
                  <a:txBody>
                    <a:bodyPr/>
                    <a:lstStyle/>
                    <a:p>
                      <a:pPr algn="r" fontAlgn="b"/>
                      <a:r>
                        <a:rPr lang="en-US" sz="800" b="0" i="0" u="none" strike="noStrike">
                          <a:effectLst/>
                          <a:latin typeface="Arial Mon" panose="020B0500000000000000" pitchFamily="34" charset="0"/>
                        </a:rPr>
                        <a:t>1256014</a:t>
                      </a:r>
                    </a:p>
                  </a:txBody>
                  <a:tcPr marL="0" marR="0" marT="0" marB="0" anchor="b">
                    <a:solidFill>
                      <a:schemeClr val="accent1">
                        <a:lumMod val="20000"/>
                        <a:lumOff val="80000"/>
                      </a:schemeClr>
                    </a:solidFill>
                  </a:tcPr>
                </a:tc>
                <a:tc>
                  <a:txBody>
                    <a:bodyPr/>
                    <a:lstStyle/>
                    <a:p>
                      <a:pPr algn="r" fontAlgn="b"/>
                      <a:r>
                        <a:rPr lang="en-US" sz="800" b="0" i="0" u="none" strike="noStrike">
                          <a:effectLst/>
                          <a:latin typeface="Arial Mon" panose="020B0500000000000000" pitchFamily="34" charset="0"/>
                        </a:rPr>
                        <a:t>1270589</a:t>
                      </a:r>
                    </a:p>
                  </a:txBody>
                  <a:tcPr marL="0" marR="0" marT="0" marB="0" anchor="b">
                    <a:solidFill>
                      <a:schemeClr val="accent1">
                        <a:lumMod val="20000"/>
                        <a:lumOff val="80000"/>
                      </a:schemeClr>
                    </a:solidFill>
                  </a:tcPr>
                </a:tc>
                <a:tc>
                  <a:txBody>
                    <a:bodyPr/>
                    <a:lstStyle/>
                    <a:p>
                      <a:pPr algn="r" fontAlgn="b"/>
                      <a:r>
                        <a:rPr lang="en-US" sz="800" b="0" i="0" u="none" strike="noStrike">
                          <a:effectLst/>
                          <a:latin typeface="Arial Mon" panose="020B0500000000000000" pitchFamily="34" charset="0"/>
                        </a:rPr>
                        <a:t>1402283</a:t>
                      </a:r>
                    </a:p>
                  </a:txBody>
                  <a:tcPr marL="0" marR="0" marT="0" marB="0" anchor="b">
                    <a:solidFill>
                      <a:schemeClr val="accent1">
                        <a:lumMod val="20000"/>
                        <a:lumOff val="80000"/>
                      </a:schemeClr>
                    </a:solidFill>
                  </a:tcPr>
                </a:tc>
                <a:tc>
                  <a:txBody>
                    <a:bodyPr/>
                    <a:lstStyle/>
                    <a:p>
                      <a:pPr algn="r" fontAlgn="b"/>
                      <a:r>
                        <a:rPr lang="en-US" sz="800" b="0" i="0" u="none" strike="noStrike" dirty="0">
                          <a:effectLst/>
                          <a:latin typeface="Arial Mon" panose="020B0500000000000000" pitchFamily="34" charset="0"/>
                        </a:rPr>
                        <a:t>1435403</a:t>
                      </a:r>
                    </a:p>
                  </a:txBody>
                  <a:tcPr marL="0" marR="0" marT="0" marB="0" anchor="b">
                    <a:solidFill>
                      <a:schemeClr val="accent1">
                        <a:lumMod val="20000"/>
                        <a:lumOff val="80000"/>
                      </a:schemeClr>
                    </a:solidFill>
                  </a:tcPr>
                </a:tc>
                <a:extLst>
                  <a:ext uri="{0D108BD9-81ED-4DB2-BD59-A6C34878D82A}">
                    <a16:rowId xmlns="" xmlns:a16="http://schemas.microsoft.com/office/drawing/2014/main" val="10007"/>
                  </a:ext>
                </a:extLst>
              </a:tr>
            </a:tbl>
          </a:graphicData>
        </a:graphic>
      </p:graphicFrame>
      <p:grpSp>
        <p:nvGrpSpPr>
          <p:cNvPr id="9" name="Group 8">
            <a:extLst>
              <a:ext uri="{FF2B5EF4-FFF2-40B4-BE49-F238E27FC236}">
                <a16:creationId xmlns="" xmlns:a16="http://schemas.microsoft.com/office/drawing/2014/main" id="{1486FDA7-72D1-477F-8638-0915209DD953}"/>
              </a:ext>
            </a:extLst>
          </p:cNvPr>
          <p:cNvGrpSpPr/>
          <p:nvPr/>
        </p:nvGrpSpPr>
        <p:grpSpPr>
          <a:xfrm>
            <a:off x="159171" y="3181417"/>
            <a:ext cx="4778477" cy="180000"/>
            <a:chOff x="159171" y="3181417"/>
            <a:chExt cx="4778477" cy="180000"/>
          </a:xfrm>
        </p:grpSpPr>
        <p:sp>
          <p:nvSpPr>
            <p:cNvPr id="14" name="Rectangle: Rounded Corners 13">
              <a:extLst>
                <a:ext uri="{FF2B5EF4-FFF2-40B4-BE49-F238E27FC236}">
                  <a16:creationId xmlns="" xmlns:a16="http://schemas.microsoft.com/office/drawing/2014/main" id="{4AD1A1B4-9C58-47A7-A79B-89D405BFCA33}"/>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38</a:t>
              </a:r>
              <a:endParaRPr lang="mn-MN" sz="900" dirty="0">
                <a:solidFill>
                  <a:srgbClr val="002060"/>
                </a:solidFill>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 xmlns:a16="http://schemas.microsoft.com/office/drawing/2014/main" id="{BE94B3A8-8027-46FB-A460-C2CD41CA2097}"/>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E27ABED6-2714-4CC6-9E0B-89DACB2064E3}"/>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 xmlns:a16="http://schemas.microsoft.com/office/drawing/2014/main" id="{CB14F97C-6AA4-4C3A-8763-DD588CA9A103}"/>
              </a:ext>
            </a:extLst>
          </p:cNvPr>
          <p:cNvSpPr txBox="1"/>
          <p:nvPr/>
        </p:nvSpPr>
        <p:spPr>
          <a:xfrm>
            <a:off x="110500" y="2328537"/>
            <a:ext cx="4732000" cy="984885"/>
          </a:xfrm>
          <a:prstGeom prst="rect">
            <a:avLst/>
          </a:prstGeom>
          <a:noFill/>
        </p:spPr>
        <p:txBody>
          <a:bodyPr wrap="square" rtlCol="0">
            <a:spAutoFit/>
          </a:bodyPr>
          <a:lstStyle/>
          <a:p>
            <a:pPr algn="just"/>
            <a:r>
              <a:rPr lang="en-US" sz="1000" dirty="0">
                <a:solidFill>
                  <a:srgbClr val="002060"/>
                </a:solidFill>
                <a:latin typeface="Arial" panose="020B0604020202020204" pitchFamily="34" charset="0"/>
                <a:cs typeface="Arial" panose="020B0604020202020204" pitchFamily="34" charset="0"/>
              </a:rPr>
              <a:t>*</a:t>
            </a:r>
            <a:r>
              <a:rPr lang="mn-MN" sz="1000" dirty="0">
                <a:solidFill>
                  <a:srgbClr val="002060"/>
                </a:solidFill>
                <a:latin typeface="Arial" panose="020B0604020202020204" pitchFamily="34" charset="0"/>
                <a:cs typeface="Arial" panose="020B0604020202020204" pitchFamily="34" charset="0"/>
              </a:rPr>
              <a:t>Бодод шилжүүлэхдээ адуу, үхрийг </a:t>
            </a:r>
            <a:r>
              <a:rPr lang="mn-MN" sz="1200" dirty="0">
                <a:solidFill>
                  <a:srgbClr val="002060"/>
                </a:solidFill>
                <a:latin typeface="Arial" panose="020B0604020202020204" pitchFamily="34" charset="0"/>
                <a:cs typeface="Arial" panose="020B0604020202020204" pitchFamily="34" charset="0"/>
              </a:rPr>
              <a:t>1</a:t>
            </a:r>
            <a:r>
              <a:rPr lang="mn-MN" sz="1000" dirty="0">
                <a:solidFill>
                  <a:srgbClr val="002060"/>
                </a:solidFill>
                <a:latin typeface="Arial" panose="020B0604020202020204" pitchFamily="34" charset="0"/>
                <a:cs typeface="Arial" panose="020B0604020202020204" pitchFamily="34" charset="0"/>
              </a:rPr>
              <a:t> бод, тэмээг </a:t>
            </a:r>
            <a:r>
              <a:rPr lang="mn-MN" sz="1200" dirty="0">
                <a:solidFill>
                  <a:srgbClr val="002060"/>
                </a:solidFill>
                <a:latin typeface="Arial" panose="020B0604020202020204" pitchFamily="34" charset="0"/>
                <a:cs typeface="Arial" panose="020B0604020202020204" pitchFamily="34" charset="0"/>
              </a:rPr>
              <a:t>1.5</a:t>
            </a:r>
            <a:r>
              <a:rPr lang="mn-MN" sz="1000" dirty="0">
                <a:solidFill>
                  <a:srgbClr val="002060"/>
                </a:solidFill>
                <a:latin typeface="Arial" panose="020B0604020202020204" pitchFamily="34" charset="0"/>
                <a:cs typeface="Arial" panose="020B0604020202020204" pitchFamily="34" charset="0"/>
              </a:rPr>
              <a:t> бод, </a:t>
            </a:r>
            <a:r>
              <a:rPr lang="mn-MN" sz="1200" dirty="0">
                <a:solidFill>
                  <a:srgbClr val="002060"/>
                </a:solidFill>
                <a:latin typeface="Arial" panose="020B0604020202020204" pitchFamily="34" charset="0"/>
                <a:cs typeface="Arial" panose="020B0604020202020204" pitchFamily="34" charset="0"/>
              </a:rPr>
              <a:t>6</a:t>
            </a:r>
            <a:r>
              <a:rPr lang="mn-MN" sz="1000" dirty="0">
                <a:solidFill>
                  <a:srgbClr val="002060"/>
                </a:solidFill>
                <a:latin typeface="Arial" panose="020B0604020202020204" pitchFamily="34" charset="0"/>
                <a:cs typeface="Arial" panose="020B0604020202020204" pitchFamily="34" charset="0"/>
              </a:rPr>
              <a:t> хонь </a:t>
            </a:r>
            <a:r>
              <a:rPr lang="mn-MN" sz="1200" dirty="0">
                <a:solidFill>
                  <a:srgbClr val="002060"/>
                </a:solidFill>
                <a:latin typeface="Arial" panose="020B0604020202020204" pitchFamily="34" charset="0"/>
                <a:cs typeface="Arial" panose="020B0604020202020204" pitchFamily="34" charset="0"/>
              </a:rPr>
              <a:t>8</a:t>
            </a:r>
            <a:r>
              <a:rPr lang="mn-MN" sz="1000" dirty="0">
                <a:solidFill>
                  <a:srgbClr val="002060"/>
                </a:solidFill>
                <a:latin typeface="Arial" panose="020B0604020202020204" pitchFamily="34" charset="0"/>
                <a:cs typeface="Arial" panose="020B0604020202020204" pitchFamily="34" charset="0"/>
              </a:rPr>
              <a:t> ямааг тус бүр </a:t>
            </a:r>
            <a:r>
              <a:rPr lang="mn-MN" sz="1200" dirty="0">
                <a:solidFill>
                  <a:srgbClr val="002060"/>
                </a:solidFill>
                <a:latin typeface="Arial" panose="020B0604020202020204" pitchFamily="34" charset="0"/>
                <a:cs typeface="Arial" panose="020B0604020202020204" pitchFamily="34" charset="0"/>
              </a:rPr>
              <a:t>1</a:t>
            </a:r>
            <a:r>
              <a:rPr lang="mn-MN" sz="1000" dirty="0">
                <a:solidFill>
                  <a:srgbClr val="002060"/>
                </a:solidFill>
                <a:latin typeface="Arial" panose="020B0604020202020204" pitchFamily="34" charset="0"/>
                <a:cs typeface="Arial" panose="020B0604020202020204" pitchFamily="34" charset="0"/>
              </a:rPr>
              <a:t> бод гэж тооцов. </a:t>
            </a:r>
            <a:r>
              <a:rPr lang="mn-MN" sz="1200" dirty="0">
                <a:solidFill>
                  <a:srgbClr val="002060"/>
                </a:solidFill>
                <a:latin typeface="Arial" panose="020B0604020202020204" pitchFamily="34" charset="0"/>
                <a:cs typeface="Arial" panose="020B0604020202020204" pitchFamily="34" charset="0"/>
              </a:rPr>
              <a:t>2017</a:t>
            </a:r>
            <a:r>
              <a:rPr lang="mn-MN" sz="1000" dirty="0">
                <a:solidFill>
                  <a:schemeClr val="accent1"/>
                </a:solidFill>
                <a:latin typeface="Arial" panose="020B0604020202020204" pitchFamily="34" charset="0"/>
                <a:cs typeface="Arial" panose="020B0604020202020204" pitchFamily="34" charset="0"/>
              </a:rPr>
              <a:t> оны </a:t>
            </a:r>
            <a:r>
              <a:rPr lang="mn-MN" sz="1000" dirty="0">
                <a:solidFill>
                  <a:srgbClr val="002060"/>
                </a:solidFill>
                <a:latin typeface="Arial" panose="020B0604020202020204" pitchFamily="34" charset="0"/>
                <a:cs typeface="Arial" panose="020B0604020202020204" pitchFamily="34" charset="0"/>
              </a:rPr>
              <a:t>жилийн эцсийн</a:t>
            </a:r>
            <a:r>
              <a:rPr lang="mn-MN" sz="1000" dirty="0">
                <a:solidFill>
                  <a:schemeClr val="accent1"/>
                </a:solidFill>
                <a:latin typeface="Arial" panose="020B0604020202020204" pitchFamily="34" charset="0"/>
                <a:cs typeface="Arial" panose="020B0604020202020204" pitchFamily="34" charset="0"/>
              </a:rPr>
              <a:t> мал тооллогын дүнгээр </a:t>
            </a:r>
            <a:r>
              <a:rPr lang="mn-MN" sz="1000" dirty="0" smtClean="0">
                <a:solidFill>
                  <a:srgbClr val="002060"/>
                </a:solidFill>
                <a:latin typeface="Arial" panose="020B0604020202020204" pitchFamily="34" charset="0"/>
                <a:cs typeface="Arial" panose="020B0604020202020204" pitchFamily="34" charset="0"/>
              </a:rPr>
              <a:t>Архангай</a:t>
            </a:r>
            <a:r>
              <a:rPr lang="mn-MN" sz="1000" dirty="0" smtClean="0">
                <a:solidFill>
                  <a:schemeClr val="accent1"/>
                </a:solidFill>
                <a:latin typeface="Arial" panose="020B0604020202020204" pitchFamily="34" charset="0"/>
                <a:cs typeface="Arial" panose="020B0604020202020204" pitchFamily="34" charset="0"/>
              </a:rPr>
              <a:t> </a:t>
            </a:r>
            <a:r>
              <a:rPr lang="mn-MN" sz="1000" dirty="0">
                <a:solidFill>
                  <a:schemeClr val="accent1"/>
                </a:solidFill>
                <a:latin typeface="Arial" panose="020B0604020202020204" pitchFamily="34" charset="0"/>
                <a:cs typeface="Arial" panose="020B0604020202020204" pitchFamily="34" charset="0"/>
              </a:rPr>
              <a:t>аймгийн </a:t>
            </a:r>
            <a:r>
              <a:rPr lang="mn-MN" sz="1200" dirty="0" smtClean="0">
                <a:solidFill>
                  <a:srgbClr val="002060"/>
                </a:solidFill>
                <a:latin typeface="Arial" panose="020B0604020202020204" pitchFamily="34" charset="0"/>
                <a:cs typeface="Arial" panose="020B0604020202020204" pitchFamily="34" charset="0"/>
              </a:rPr>
              <a:t>19</a:t>
            </a:r>
            <a:r>
              <a:rPr lang="mn-MN" sz="1000" dirty="0" smtClean="0">
                <a:solidFill>
                  <a:schemeClr val="accent1"/>
                </a:solidFill>
                <a:latin typeface="Arial" panose="020B0604020202020204" pitchFamily="34" charset="0"/>
                <a:cs typeface="Arial" panose="020B0604020202020204" pitchFamily="34" charset="0"/>
              </a:rPr>
              <a:t> </a:t>
            </a:r>
            <a:r>
              <a:rPr lang="mn-MN" sz="1000" dirty="0">
                <a:solidFill>
                  <a:schemeClr val="accent1"/>
                </a:solidFill>
                <a:latin typeface="Arial" panose="020B0604020202020204" pitchFamily="34" charset="0"/>
                <a:cs typeface="Arial" panose="020B0604020202020204" pitchFamily="34" charset="0"/>
              </a:rPr>
              <a:t>сумын </a:t>
            </a:r>
            <a:r>
              <a:rPr lang="mn-MN" sz="1200" dirty="0" smtClean="0">
                <a:solidFill>
                  <a:srgbClr val="002060"/>
                </a:solidFill>
                <a:latin typeface="Arial" panose="020B0604020202020204" pitchFamily="34" charset="0"/>
                <a:cs typeface="Arial" panose="020B0604020202020204" pitchFamily="34" charset="0"/>
              </a:rPr>
              <a:t>101</a:t>
            </a:r>
            <a:r>
              <a:rPr lang="mn-MN" sz="1000" dirty="0" smtClean="0">
                <a:solidFill>
                  <a:schemeClr val="accent1"/>
                </a:solidFill>
                <a:latin typeface="Arial" panose="020B0604020202020204" pitchFamily="34" charset="0"/>
                <a:cs typeface="Arial" panose="020B0604020202020204" pitchFamily="34" charset="0"/>
              </a:rPr>
              <a:t> </a:t>
            </a:r>
            <a:r>
              <a:rPr lang="mn-MN" sz="1000" dirty="0">
                <a:solidFill>
                  <a:schemeClr val="accent1"/>
                </a:solidFill>
                <a:latin typeface="Arial" panose="020B0604020202020204" pitchFamily="34" charset="0"/>
                <a:cs typeface="Arial" panose="020B0604020202020204" pitchFamily="34" charset="0"/>
              </a:rPr>
              <a:t>багт </a:t>
            </a:r>
            <a:r>
              <a:rPr lang="mn-MN" sz="1200" dirty="0" smtClean="0">
                <a:solidFill>
                  <a:srgbClr val="002060"/>
                </a:solidFill>
                <a:latin typeface="Arial" panose="020B0604020202020204" pitchFamily="34" charset="0"/>
                <a:cs typeface="Arial" panose="020B0604020202020204" pitchFamily="34" charset="0"/>
              </a:rPr>
              <a:t>5291.7</a:t>
            </a:r>
            <a:r>
              <a:rPr lang="mn-MN" sz="1000" dirty="0" smtClean="0">
                <a:solidFill>
                  <a:schemeClr val="accent1"/>
                </a:solidFill>
                <a:latin typeface="Arial" panose="020B0604020202020204" pitchFamily="34" charset="0"/>
                <a:cs typeface="Arial" panose="020B0604020202020204" pitchFamily="34" charset="0"/>
              </a:rPr>
              <a:t> </a:t>
            </a:r>
            <a:r>
              <a:rPr lang="mn-MN" sz="1000" dirty="0">
                <a:solidFill>
                  <a:schemeClr val="accent1"/>
                </a:solidFill>
                <a:latin typeface="Arial" panose="020B0604020202020204" pitchFamily="34" charset="0"/>
                <a:cs typeface="Arial" panose="020B0604020202020204" pitchFamily="34" charset="0"/>
              </a:rPr>
              <a:t>сая толгой мал тоолуулж </a:t>
            </a:r>
            <a:r>
              <a:rPr lang="mn-MN" sz="1200" dirty="0">
                <a:solidFill>
                  <a:srgbClr val="002060"/>
                </a:solidFill>
                <a:latin typeface="Arial" panose="020B0604020202020204" pitchFamily="34" charset="0"/>
                <a:cs typeface="Arial" panose="020B0604020202020204" pitchFamily="34" charset="0"/>
              </a:rPr>
              <a:t>2016</a:t>
            </a:r>
            <a:r>
              <a:rPr lang="mn-MN" sz="1000" dirty="0">
                <a:solidFill>
                  <a:schemeClr val="accent1"/>
                </a:solidFill>
                <a:latin typeface="Arial" panose="020B0604020202020204" pitchFamily="34" charset="0"/>
                <a:cs typeface="Arial" panose="020B0604020202020204" pitchFamily="34" charset="0"/>
              </a:rPr>
              <a:t> оныхоос </a:t>
            </a:r>
            <a:r>
              <a:rPr lang="mn-MN" sz="1200" dirty="0" smtClean="0">
                <a:solidFill>
                  <a:srgbClr val="002060"/>
                </a:solidFill>
                <a:latin typeface="Arial" panose="020B0604020202020204" pitchFamily="34" charset="0"/>
                <a:cs typeface="Arial" panose="020B0604020202020204" pitchFamily="34" charset="0"/>
              </a:rPr>
              <a:t>282.1</a:t>
            </a:r>
            <a:r>
              <a:rPr lang="mn-MN" sz="1000" dirty="0" smtClean="0">
                <a:solidFill>
                  <a:schemeClr val="accent1"/>
                </a:solidFill>
                <a:latin typeface="Arial" panose="020B0604020202020204" pitchFamily="34" charset="0"/>
                <a:cs typeface="Arial" panose="020B0604020202020204" pitchFamily="34" charset="0"/>
              </a:rPr>
              <a:t> </a:t>
            </a:r>
            <a:r>
              <a:rPr lang="mn-MN" sz="1000" dirty="0">
                <a:solidFill>
                  <a:schemeClr val="accent1"/>
                </a:solidFill>
                <a:latin typeface="Arial" panose="020B0604020202020204" pitchFamily="34" charset="0"/>
                <a:cs typeface="Arial" panose="020B0604020202020204" pitchFamily="34" charset="0"/>
              </a:rPr>
              <a:t>мянган толгой малаар буюу </a:t>
            </a:r>
            <a:r>
              <a:rPr lang="mn-MN" sz="1200" dirty="0" smtClean="0">
                <a:solidFill>
                  <a:srgbClr val="002060"/>
                </a:solidFill>
                <a:latin typeface="Arial" panose="020B0604020202020204" pitchFamily="34" charset="0"/>
                <a:cs typeface="Arial" panose="020B0604020202020204" pitchFamily="34" charset="0"/>
              </a:rPr>
              <a:t>5.6</a:t>
            </a:r>
            <a:r>
              <a:rPr lang="mn-MN" sz="1000" dirty="0" smtClean="0">
                <a:solidFill>
                  <a:schemeClr val="accent1"/>
                </a:solidFill>
                <a:latin typeface="Arial" panose="020B0604020202020204" pitchFamily="34" charset="0"/>
                <a:cs typeface="Arial" panose="020B0604020202020204" pitchFamily="34" charset="0"/>
              </a:rPr>
              <a:t> </a:t>
            </a:r>
            <a:r>
              <a:rPr lang="mn-MN" sz="1000" dirty="0">
                <a:solidFill>
                  <a:schemeClr val="accent1"/>
                </a:solidFill>
                <a:latin typeface="Arial" panose="020B0604020202020204" pitchFamily="34" charset="0"/>
                <a:cs typeface="Arial" panose="020B0604020202020204" pitchFamily="34" charset="0"/>
              </a:rPr>
              <a:t>хувиар өссөн байна. Мал сүрэг таван төрөл дээрээ өссөн үзүүлэлттэй байна.</a:t>
            </a: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Tree>
    <p:extLst>
      <p:ext uri="{BB962C8B-B14F-4D97-AF65-F5344CB8AC3E}">
        <p14:creationId xmlns:p14="http://schemas.microsoft.com/office/powerpoint/2010/main" val="3707234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6DA05852-6DE2-46BF-8510-417C8DD11220}"/>
              </a:ext>
            </a:extLst>
          </p:cNvPr>
          <p:cNvGrpSpPr/>
          <p:nvPr/>
        </p:nvGrpSpPr>
        <p:grpSpPr>
          <a:xfrm>
            <a:off x="359227" y="69655"/>
            <a:ext cx="4519482" cy="215444"/>
            <a:chOff x="359227" y="69655"/>
            <a:chExt cx="4519482" cy="215444"/>
          </a:xfrm>
        </p:grpSpPr>
        <p:cxnSp>
          <p:nvCxnSpPr>
            <p:cNvPr id="4" name="Straight Connector 3">
              <a:extLst>
                <a:ext uri="{FF2B5EF4-FFF2-40B4-BE49-F238E27FC236}">
                  <a16:creationId xmlns="" xmlns:a16="http://schemas.microsoft.com/office/drawing/2014/main" id="{3C4D6C66-4042-49C1-BDD8-50AC3BF273F4}"/>
                </a:ext>
              </a:extLst>
            </p:cNvPr>
            <p:cNvCxnSpPr>
              <a:cxnSpLocks/>
            </p:cNvCxnSpPr>
            <p:nvPr/>
          </p:nvCxnSpPr>
          <p:spPr>
            <a:xfrm flipH="1">
              <a:off x="359227" y="176893"/>
              <a:ext cx="270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 xmlns:a16="http://schemas.microsoft.com/office/drawing/2014/main" id="{98C6ECB6-45EC-493C-8C47-21AB21A72AEA}"/>
                </a:ext>
              </a:extLst>
            </p:cNvPr>
            <p:cNvSpPr txBox="1"/>
            <p:nvPr/>
          </p:nvSpPr>
          <p:spPr>
            <a:xfrm>
              <a:off x="3039744" y="69655"/>
              <a:ext cx="1838965" cy="215444"/>
            </a:xfrm>
            <a:prstGeom prst="rect">
              <a:avLst/>
            </a:prstGeom>
            <a:noFill/>
          </p:spPr>
          <p:txBody>
            <a:bodyPr wrap="none" rtlCol="0">
              <a:spAutoFit/>
            </a:bodyPr>
            <a:lstStyle/>
            <a:p>
              <a:r>
                <a:rPr lang="mn-MN" sz="800" dirty="0">
                  <a:solidFill>
                    <a:srgbClr val="002060"/>
                  </a:solidFill>
                  <a:latin typeface="Arial" panose="020B0604020202020204" pitchFamily="34" charset="0"/>
                  <a:cs typeface="Arial" panose="020B0604020202020204" pitchFamily="34" charset="0"/>
                </a:rPr>
                <a:t>АЙМГИЙН ЕРӨНХИЙ МЭДЭЭЛЭЛ</a:t>
              </a:r>
            </a:p>
          </p:txBody>
        </p:sp>
      </p:grpSp>
      <p:grpSp>
        <p:nvGrpSpPr>
          <p:cNvPr id="8" name="Group 7">
            <a:extLst>
              <a:ext uri="{FF2B5EF4-FFF2-40B4-BE49-F238E27FC236}">
                <a16:creationId xmlns="" xmlns:a16="http://schemas.microsoft.com/office/drawing/2014/main" id="{78ED0CC2-641C-498F-88EF-3413954906E2}"/>
              </a:ext>
            </a:extLst>
          </p:cNvPr>
          <p:cNvGrpSpPr/>
          <p:nvPr/>
        </p:nvGrpSpPr>
        <p:grpSpPr>
          <a:xfrm>
            <a:off x="159171" y="3181417"/>
            <a:ext cx="4778477" cy="180000"/>
            <a:chOff x="159171" y="3181417"/>
            <a:chExt cx="4778477" cy="180000"/>
          </a:xfrm>
        </p:grpSpPr>
        <p:sp>
          <p:nvSpPr>
            <p:cNvPr id="9" name="Rectangle: Rounded Corners 8">
              <a:extLst>
                <a:ext uri="{FF2B5EF4-FFF2-40B4-BE49-F238E27FC236}">
                  <a16:creationId xmlns="" xmlns:a16="http://schemas.microsoft.com/office/drawing/2014/main" id="{CBE01A6C-648E-44D9-BF69-94CCB8768275}"/>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3</a:t>
              </a:r>
              <a:endParaRPr lang="mn-MN" sz="900" dirty="0">
                <a:solidFill>
                  <a:srgbClr val="002060"/>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 xmlns:a16="http://schemas.microsoft.com/office/drawing/2014/main" id="{CCF9D89B-8DE0-4F36-803E-F1F25FD6E817}"/>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CB2731EC-4A15-4748-93C7-2BC7DCF2FFA8}"/>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
        <p:nvSpPr>
          <p:cNvPr id="14" name="TextBox 13">
            <a:extLst>
              <a:ext uri="{FF2B5EF4-FFF2-40B4-BE49-F238E27FC236}">
                <a16:creationId xmlns:a16="http://schemas.microsoft.com/office/drawing/2014/main" xmlns="" id="{A65FBAC5-8C31-4ED1-A844-DAA93BB8E762}"/>
              </a:ext>
            </a:extLst>
          </p:cNvPr>
          <p:cNvSpPr txBox="1"/>
          <p:nvPr/>
        </p:nvSpPr>
        <p:spPr>
          <a:xfrm>
            <a:off x="216121" y="349623"/>
            <a:ext cx="4662588" cy="2308324"/>
          </a:xfrm>
          <a:prstGeom prst="rect">
            <a:avLst/>
          </a:prstGeom>
          <a:noFill/>
        </p:spPr>
        <p:txBody>
          <a:bodyPr wrap="square" rtlCol="0">
            <a:spAutoFit/>
          </a:bodyPr>
          <a:lstStyle/>
          <a:p>
            <a:pPr algn="just"/>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Ёс заншил, өв уламжлал</a:t>
            </a:r>
          </a:p>
          <a:p>
            <a:pPr algn="just"/>
            <a:endParaRPr lang="en-US" sz="12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algn="just"/>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Архангай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аймгийн онцлог соёлын биет бус өв</a:t>
            </a:r>
          </a:p>
          <a:p>
            <a:pPr marL="628650" lvl="1" indent="-171450" algn="just">
              <a:buFont typeface="Arial" panose="020B0604020202020204" pitchFamily="34" charset="0"/>
              <a:buChar char="•"/>
            </a:pP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Эртний уламжлалт шанаган хуур урлах, үйлдвэрлэх</a:t>
            </a:r>
            <a:endPar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Шанаган хуурын хөгжмийн хамтлаг тоглолт</a:t>
            </a:r>
            <a:endPar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Гангаар уран дархны аргаар сийлбэрлэх урлаг</a:t>
            </a:r>
            <a:endPar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Төрөл бүрийн модоор уран сийлбэр хийх урлаг</a:t>
            </a:r>
            <a:endPar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Мөсөн шагайн наадам зохион байгуулах</a:t>
            </a:r>
            <a:endPar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Нутаг усны аялгуу, магтаал</a:t>
            </a:r>
            <a:endPar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Уламжлалт зан үйл, ерөөл магтаал</a:t>
            </a:r>
            <a:endPar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algn="just"/>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Архангай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аймгийн хэмжээнд соёлын биет бус өв уламжлагч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400</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нэгдсэн бүртгэлд бүртгэлтэй. Соёлын биет бус өвийг ур чадварын өндөр түвшинд өвлөсөн билэг авьяастан улсын жагсаалтад </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Архангай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аймгаас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6</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өвлөгч байдаг.</a:t>
            </a:r>
          </a:p>
        </p:txBody>
      </p:sp>
    </p:spTree>
    <p:extLst>
      <p:ext uri="{BB962C8B-B14F-4D97-AF65-F5344CB8AC3E}">
        <p14:creationId xmlns:p14="http://schemas.microsoft.com/office/powerpoint/2010/main" val="29874468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 xmlns:a16="http://schemas.microsoft.com/office/drawing/2014/main" id="{4BAD6027-B1DB-4710-B516-D21997F6FCC7}"/>
              </a:ext>
            </a:extLst>
          </p:cNvPr>
          <p:cNvSpPr txBox="1"/>
          <p:nvPr/>
        </p:nvSpPr>
        <p:spPr>
          <a:xfrm>
            <a:off x="359227" y="225697"/>
            <a:ext cx="3057247" cy="215444"/>
          </a:xfrm>
          <a:prstGeom prst="rect">
            <a:avLst/>
          </a:prstGeom>
          <a:noFill/>
        </p:spPr>
        <p:txBody>
          <a:bodyPr wrap="none" rtlCol="0">
            <a:spAutoFit/>
          </a:bodyPr>
          <a:lstStyle/>
          <a:p>
            <a:r>
              <a:rPr lang="mn-MN" sz="800" dirty="0">
                <a:solidFill>
                  <a:srgbClr val="002060"/>
                </a:solidFill>
                <a:latin typeface="Arial" panose="020B0604020202020204" pitchFamily="34" charset="0"/>
                <a:cs typeface="Arial" panose="020B0604020202020204" pitchFamily="34" charset="0"/>
              </a:rPr>
              <a:t>Өрх, малчдын тоо, насны бүтэц, тэдний соёл, ахуйн байдал</a:t>
            </a:r>
          </a:p>
        </p:txBody>
      </p:sp>
      <p:graphicFrame>
        <p:nvGraphicFramePr>
          <p:cNvPr id="14" name="Table 13">
            <a:extLst>
              <a:ext uri="{FF2B5EF4-FFF2-40B4-BE49-F238E27FC236}">
                <a16:creationId xmlns="" xmlns:a16="http://schemas.microsoft.com/office/drawing/2014/main" id="{61A53B15-0418-4793-A13A-5CC6E3D56A77}"/>
              </a:ext>
            </a:extLst>
          </p:cNvPr>
          <p:cNvGraphicFramePr>
            <a:graphicFrameLocks noGrp="1"/>
          </p:cNvGraphicFramePr>
          <p:nvPr>
            <p:extLst>
              <p:ext uri="{D42A27DB-BD31-4B8C-83A1-F6EECF244321}">
                <p14:modId xmlns:p14="http://schemas.microsoft.com/office/powerpoint/2010/main" val="2337360676"/>
              </p:ext>
            </p:extLst>
          </p:nvPr>
        </p:nvGraphicFramePr>
        <p:xfrm>
          <a:off x="73015" y="457345"/>
          <a:ext cx="4788000" cy="2655468"/>
        </p:xfrm>
        <a:graphic>
          <a:graphicData uri="http://schemas.openxmlformats.org/drawingml/2006/table">
            <a:tbl>
              <a:tblPr>
                <a:tableStyleId>{2D5ABB26-0587-4C30-8999-92F81FD0307C}</a:tableStyleId>
              </a:tblPr>
              <a:tblGrid>
                <a:gridCol w="2088000">
                  <a:extLst>
                    <a:ext uri="{9D8B030D-6E8A-4147-A177-3AD203B41FA5}">
                      <a16:colId xmlns="" xmlns:a16="http://schemas.microsoft.com/office/drawing/2014/main" val="20000"/>
                    </a:ext>
                  </a:extLst>
                </a:gridCol>
                <a:gridCol w="540000">
                  <a:extLst>
                    <a:ext uri="{9D8B030D-6E8A-4147-A177-3AD203B41FA5}">
                      <a16:colId xmlns="" xmlns:a16="http://schemas.microsoft.com/office/drawing/2014/main" val="20001"/>
                    </a:ext>
                  </a:extLst>
                </a:gridCol>
                <a:gridCol w="540000">
                  <a:extLst>
                    <a:ext uri="{9D8B030D-6E8A-4147-A177-3AD203B41FA5}">
                      <a16:colId xmlns="" xmlns:a16="http://schemas.microsoft.com/office/drawing/2014/main" val="20002"/>
                    </a:ext>
                  </a:extLst>
                </a:gridCol>
                <a:gridCol w="540000">
                  <a:extLst>
                    <a:ext uri="{9D8B030D-6E8A-4147-A177-3AD203B41FA5}">
                      <a16:colId xmlns="" xmlns:a16="http://schemas.microsoft.com/office/drawing/2014/main" val="20003"/>
                    </a:ext>
                  </a:extLst>
                </a:gridCol>
                <a:gridCol w="540000">
                  <a:extLst>
                    <a:ext uri="{9D8B030D-6E8A-4147-A177-3AD203B41FA5}">
                      <a16:colId xmlns="" xmlns:a16="http://schemas.microsoft.com/office/drawing/2014/main" val="20004"/>
                    </a:ext>
                  </a:extLst>
                </a:gridCol>
                <a:gridCol w="540000">
                  <a:extLst>
                    <a:ext uri="{9D8B030D-6E8A-4147-A177-3AD203B41FA5}">
                      <a16:colId xmlns="" xmlns:a16="http://schemas.microsoft.com/office/drawing/2014/main" val="1763376583"/>
                    </a:ext>
                  </a:extLst>
                </a:gridCol>
              </a:tblGrid>
              <a:tr h="180000">
                <a:tc>
                  <a:txBody>
                    <a:bodyPr/>
                    <a:lstStyle/>
                    <a:p>
                      <a:pPr algn="ctr" fontAlgn="ctr"/>
                      <a:r>
                        <a:rPr lang="mn-MN" sz="1000" b="0" i="0" u="none" strike="noStrike" dirty="0">
                          <a:solidFill>
                            <a:schemeClr val="bg1"/>
                          </a:solidFill>
                          <a:latin typeface="Arial" pitchFamily="34" charset="0"/>
                          <a:cs typeface="Arial" pitchFamily="34" charset="0"/>
                        </a:rPr>
                        <a:t>Төрөл</a:t>
                      </a:r>
                      <a:endParaRPr lang="en-US" sz="10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a:lnSpc>
                          <a:spcPct val="115000"/>
                        </a:lnSpc>
                        <a:spcAft>
                          <a:spcPts val="0"/>
                        </a:spcAft>
                      </a:pPr>
                      <a:r>
                        <a:rPr lang="en-US" sz="1000" dirty="0">
                          <a:solidFill>
                            <a:schemeClr val="bg1"/>
                          </a:solidFill>
                          <a:effectLst/>
                          <a:latin typeface="Arial" panose="020B0604020202020204" pitchFamily="34" charset="0"/>
                          <a:cs typeface="Arial" panose="020B0604020202020204" pitchFamily="34" charset="0"/>
                        </a:rPr>
                        <a:t>2008</a:t>
                      </a:r>
                      <a:endPar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solidFill>
                  </a:tcPr>
                </a:tc>
                <a:tc>
                  <a:txBody>
                    <a:bodyPr/>
                    <a:lstStyle/>
                    <a:p>
                      <a:pPr algn="ctr">
                        <a:lnSpc>
                          <a:spcPct val="115000"/>
                        </a:lnSpc>
                        <a:spcAft>
                          <a:spcPts val="0"/>
                        </a:spcAft>
                      </a:pPr>
                      <a:r>
                        <a:rPr lang="en-US" sz="1000" dirty="0">
                          <a:solidFill>
                            <a:schemeClr val="bg1"/>
                          </a:solidFill>
                          <a:effectLst/>
                          <a:latin typeface="Arial" panose="020B0604020202020204" pitchFamily="34" charset="0"/>
                          <a:cs typeface="Arial" panose="020B0604020202020204" pitchFamily="34" charset="0"/>
                        </a:rPr>
                        <a:t>2009</a:t>
                      </a:r>
                      <a:endPar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solidFill>
                  </a:tcPr>
                </a:tc>
                <a:tc>
                  <a:txBody>
                    <a:bodyPr/>
                    <a:lstStyle/>
                    <a:p>
                      <a:pPr algn="ctr">
                        <a:lnSpc>
                          <a:spcPct val="115000"/>
                        </a:lnSpc>
                        <a:spcAft>
                          <a:spcPts val="0"/>
                        </a:spcAft>
                      </a:pPr>
                      <a:r>
                        <a:rPr lang="en-US" sz="1000" dirty="0">
                          <a:solidFill>
                            <a:schemeClr val="bg1"/>
                          </a:solidFill>
                          <a:effectLst/>
                          <a:latin typeface="Arial" panose="020B0604020202020204" pitchFamily="34" charset="0"/>
                          <a:cs typeface="Arial" panose="020B0604020202020204" pitchFamily="34" charset="0"/>
                        </a:rPr>
                        <a:t>2010</a:t>
                      </a:r>
                      <a:endPar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solidFill>
                  </a:tcPr>
                </a:tc>
                <a:tc>
                  <a:txBody>
                    <a:bodyPr/>
                    <a:lstStyle/>
                    <a:p>
                      <a:pPr algn="ctr">
                        <a:lnSpc>
                          <a:spcPct val="115000"/>
                        </a:lnSpc>
                        <a:spcAft>
                          <a:spcPts val="0"/>
                        </a:spcAft>
                      </a:pPr>
                      <a:r>
                        <a:rPr lang="en-US" sz="1000" dirty="0">
                          <a:solidFill>
                            <a:schemeClr val="bg1"/>
                          </a:solidFill>
                          <a:effectLst/>
                          <a:latin typeface="Arial" panose="020B0604020202020204" pitchFamily="34" charset="0"/>
                          <a:cs typeface="Arial" panose="020B0604020202020204" pitchFamily="34" charset="0"/>
                        </a:rPr>
                        <a:t>2011</a:t>
                      </a:r>
                      <a:endPar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solidFill>
                  </a:tcPr>
                </a:tc>
                <a:tc>
                  <a:txBody>
                    <a:bodyPr/>
                    <a:lstStyle/>
                    <a:p>
                      <a:pPr algn="ctr">
                        <a:lnSpc>
                          <a:spcPct val="115000"/>
                        </a:lnSpc>
                        <a:spcAft>
                          <a:spcPts val="0"/>
                        </a:spcAft>
                      </a:pPr>
                      <a:r>
                        <a:rPr lang="en-US" sz="1000" dirty="0">
                          <a:solidFill>
                            <a:schemeClr val="bg1"/>
                          </a:solidFill>
                          <a:effectLst/>
                          <a:latin typeface="Arial" panose="020B0604020202020204" pitchFamily="34" charset="0"/>
                          <a:cs typeface="Arial" panose="020B0604020202020204" pitchFamily="34" charset="0"/>
                        </a:rPr>
                        <a:t>2012</a:t>
                      </a:r>
                      <a:endPar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solidFill>
                  </a:tcPr>
                </a:tc>
                <a:extLst>
                  <a:ext uri="{0D108BD9-81ED-4DB2-BD59-A6C34878D82A}">
                    <a16:rowId xmlns="" xmlns:a16="http://schemas.microsoft.com/office/drawing/2014/main" val="10000"/>
                  </a:ext>
                </a:extLst>
              </a:tr>
              <a:tr h="180000">
                <a:tc>
                  <a:txBody>
                    <a:bodyPr/>
                    <a:lstStyle/>
                    <a:p>
                      <a:pPr>
                        <a:lnSpc>
                          <a:spcPct val="115000"/>
                        </a:lnSpc>
                        <a:spcAft>
                          <a:spcPts val="0"/>
                        </a:spcAft>
                      </a:pPr>
                      <a:r>
                        <a:rPr lang="mn-MN" sz="900" dirty="0">
                          <a:solidFill>
                            <a:srgbClr val="002060"/>
                          </a:solidFill>
                          <a:effectLst/>
                          <a:latin typeface="Arial" panose="020B0604020202020204" pitchFamily="34" charset="0"/>
                          <a:cs typeface="Arial" panose="020B0604020202020204" pitchFamily="34" charset="0"/>
                        </a:rPr>
                        <a:t>Малтай өрх</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18584</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18526</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18162</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17643</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17766</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extLst>
                  <a:ext uri="{0D108BD9-81ED-4DB2-BD59-A6C34878D82A}">
                    <a16:rowId xmlns="" xmlns:a16="http://schemas.microsoft.com/office/drawing/2014/main" val="10001"/>
                  </a:ext>
                </a:extLst>
              </a:tr>
              <a:tr h="180000">
                <a:tc>
                  <a:txBody>
                    <a:bodyPr/>
                    <a:lstStyle/>
                    <a:p>
                      <a:pPr>
                        <a:lnSpc>
                          <a:spcPct val="115000"/>
                        </a:lnSpc>
                        <a:spcAft>
                          <a:spcPts val="0"/>
                        </a:spcAft>
                      </a:pPr>
                      <a:r>
                        <a:rPr lang="mn-MN" sz="900" dirty="0">
                          <a:solidFill>
                            <a:srgbClr val="002060"/>
                          </a:solidFill>
                          <a:effectLst/>
                          <a:latin typeface="Arial" panose="020B0604020202020204" pitchFamily="34" charset="0"/>
                          <a:ea typeface="Calibri" panose="020F0502020204030204" pitchFamily="34" charset="0"/>
                          <a:cs typeface="Arial" panose="020B0604020202020204" pitchFamily="34" charset="0"/>
                        </a:rPr>
                        <a:t>Малчин өрх</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15858</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15732</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15662</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14673</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13692</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extLst>
                  <a:ext uri="{0D108BD9-81ED-4DB2-BD59-A6C34878D82A}">
                    <a16:rowId xmlns="" xmlns:a16="http://schemas.microsoft.com/office/drawing/2014/main" val="10002"/>
                  </a:ext>
                </a:extLst>
              </a:tr>
              <a:tr h="180000">
                <a:tc>
                  <a:txBody>
                    <a:bodyPr/>
                    <a:lstStyle/>
                    <a:p>
                      <a:pPr>
                        <a:lnSpc>
                          <a:spcPct val="115000"/>
                        </a:lnSpc>
                        <a:spcAft>
                          <a:spcPts val="0"/>
                        </a:spcAft>
                      </a:pPr>
                      <a:r>
                        <a:rPr lang="mn-MN" sz="900" dirty="0">
                          <a:solidFill>
                            <a:srgbClr val="002060"/>
                          </a:solidFill>
                          <a:effectLst/>
                          <a:latin typeface="Arial" panose="020B0604020202020204" pitchFamily="34" charset="0"/>
                          <a:ea typeface="Calibri" panose="020F0502020204030204" pitchFamily="34" charset="0"/>
                          <a:cs typeface="Arial" panose="020B0604020202020204" pitchFamily="34" charset="0"/>
                        </a:rPr>
                        <a:t>Малчдын тоо</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34563</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31256</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30241</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28027</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26145</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extLst>
                  <a:ext uri="{0D108BD9-81ED-4DB2-BD59-A6C34878D82A}">
                    <a16:rowId xmlns="" xmlns:a16="http://schemas.microsoft.com/office/drawing/2014/main" val="10003"/>
                  </a:ext>
                </a:extLst>
              </a:tr>
              <a:tr h="180000">
                <a:tc>
                  <a:txBody>
                    <a:bodyPr/>
                    <a:lstStyle/>
                    <a:p>
                      <a:pPr lvl="1">
                        <a:lnSpc>
                          <a:spcPct val="115000"/>
                        </a:lnSpc>
                        <a:spcAft>
                          <a:spcPts val="0"/>
                        </a:spcAft>
                      </a:pPr>
                      <a:r>
                        <a:rPr lang="mn-MN" sz="8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16-34 насны</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16007</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13693</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12776</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11426</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10513</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extLst>
                  <a:ext uri="{0D108BD9-81ED-4DB2-BD59-A6C34878D82A}">
                    <a16:rowId xmlns="" xmlns:a16="http://schemas.microsoft.com/office/drawing/2014/main" val="10004"/>
                  </a:ext>
                </a:extLst>
              </a:tr>
              <a:tr h="180000">
                <a:tc>
                  <a:txBody>
                    <a:bodyPr/>
                    <a:lstStyle/>
                    <a:p>
                      <a:pPr lvl="1">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35-аас </a:t>
                      </a:r>
                      <a:r>
                        <a:rPr lang="mn-MN" sz="800" dirty="0">
                          <a:solidFill>
                            <a:schemeClr val="accent1"/>
                          </a:solidFill>
                          <a:effectLst/>
                          <a:latin typeface="Arial" panose="020B0604020202020204" pitchFamily="34" charset="0"/>
                          <a:cs typeface="Arial" panose="020B0604020202020204" pitchFamily="34" charset="0"/>
                        </a:rPr>
                        <a:t>тэтгэвэрт гарах хүртэл насны</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14175</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13403</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13841</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13521</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13300</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extLst>
                  <a:ext uri="{0D108BD9-81ED-4DB2-BD59-A6C34878D82A}">
                    <a16:rowId xmlns="" xmlns:a16="http://schemas.microsoft.com/office/drawing/2014/main" val="10005"/>
                  </a:ext>
                </a:extLst>
              </a:tr>
              <a:tr h="180000">
                <a:tc>
                  <a:txBody>
                    <a:bodyPr/>
                    <a:lstStyle/>
                    <a:p>
                      <a:pPr lvl="1">
                        <a:lnSpc>
                          <a:spcPct val="115000"/>
                        </a:lnSpc>
                        <a:spcAft>
                          <a:spcPts val="0"/>
                        </a:spcAft>
                      </a:pPr>
                      <a:r>
                        <a:rPr lang="mn-MN" sz="800" dirty="0">
                          <a:solidFill>
                            <a:schemeClr val="accent1"/>
                          </a:solidFill>
                          <a:effectLst/>
                          <a:latin typeface="Arial" panose="020B0604020202020204" pitchFamily="34" charset="0"/>
                          <a:cs typeface="Arial" panose="020B0604020202020204" pitchFamily="34" charset="0"/>
                        </a:rPr>
                        <a:t>Тэтгэврийн насны</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4381</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4160</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3624</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3080</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2332</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extLst>
                  <a:ext uri="{0D108BD9-81ED-4DB2-BD59-A6C34878D82A}">
                    <a16:rowId xmlns="" xmlns:a16="http://schemas.microsoft.com/office/drawing/2014/main" val="10006"/>
                  </a:ext>
                </a:extLst>
              </a:tr>
              <a:tr h="180000">
                <a:tc>
                  <a:txBody>
                    <a:bodyPr/>
                    <a:lstStyle/>
                    <a:p>
                      <a:pPr>
                        <a:lnSpc>
                          <a:spcPct val="115000"/>
                        </a:lnSpc>
                        <a:spcAft>
                          <a:spcPts val="0"/>
                        </a:spcAft>
                      </a:pPr>
                      <a:r>
                        <a:rPr lang="mn-MN" sz="900" dirty="0">
                          <a:solidFill>
                            <a:srgbClr val="002060"/>
                          </a:solidFill>
                          <a:effectLst/>
                          <a:latin typeface="Arial" panose="020B0604020202020204" pitchFamily="34" charset="0"/>
                          <a:cs typeface="Arial" panose="020B0604020202020204" pitchFamily="34" charset="0"/>
                        </a:rPr>
                        <a:t>Нийт малчдаас эмэгтэй</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14505</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14473</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13569</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12253</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12445</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extLst>
                  <a:ext uri="{0D108BD9-81ED-4DB2-BD59-A6C34878D82A}">
                    <a16:rowId xmlns="" xmlns:a16="http://schemas.microsoft.com/office/drawing/2014/main" val="10007"/>
                  </a:ext>
                </a:extLst>
              </a:tr>
              <a:tr h="180000">
                <a:tc>
                  <a:txBody>
                    <a:bodyPr/>
                    <a:lstStyle/>
                    <a:p>
                      <a:pPr>
                        <a:lnSpc>
                          <a:spcPct val="115000"/>
                        </a:lnSpc>
                        <a:spcAft>
                          <a:spcPts val="0"/>
                        </a:spcAft>
                      </a:pPr>
                      <a:r>
                        <a:rPr lang="mn-MN" sz="900" dirty="0">
                          <a:solidFill>
                            <a:srgbClr val="002060"/>
                          </a:solidFill>
                          <a:effectLst/>
                          <a:latin typeface="Arial" panose="020B0604020202020204" pitchFamily="34" charset="0"/>
                          <a:ea typeface="Calibri" panose="020F0502020204030204" pitchFamily="34" charset="0"/>
                          <a:cs typeface="Arial" panose="020B0604020202020204" pitchFamily="34" charset="0"/>
                        </a:rPr>
                        <a:t>Насны бүрэлдэхүүн хувь</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solidFill>
                      <a:schemeClr val="bg1"/>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100.0</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100.0</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100.0</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100.0</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100.0</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extLst>
                  <a:ext uri="{0D108BD9-81ED-4DB2-BD59-A6C34878D82A}">
                    <a16:rowId xmlns="" xmlns:a16="http://schemas.microsoft.com/office/drawing/2014/main" val="1995020768"/>
                  </a:ext>
                </a:extLst>
              </a:tr>
              <a:tr h="180000">
                <a:tc>
                  <a:txBody>
                    <a:bodyPr/>
                    <a:lstStyle/>
                    <a:p>
                      <a:pPr lvl="1">
                        <a:lnSpc>
                          <a:spcPct val="115000"/>
                        </a:lnSpc>
                        <a:spcAft>
                          <a:spcPts val="0"/>
                        </a:spcAft>
                      </a:pPr>
                      <a:r>
                        <a:rPr lang="mn-MN" sz="800" dirty="0">
                          <a:solidFill>
                            <a:schemeClr val="accent1"/>
                          </a:solidFill>
                          <a:effectLst/>
                          <a:latin typeface="Arial" panose="020B0604020202020204" pitchFamily="34" charset="0"/>
                          <a:cs typeface="Arial" panose="020B0604020202020204" pitchFamily="34" charset="0"/>
                        </a:rPr>
                        <a:t>16-34 насны</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46.3</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43.8</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42.2</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40.8</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40.2</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extLst>
                  <a:ext uri="{0D108BD9-81ED-4DB2-BD59-A6C34878D82A}">
                    <a16:rowId xmlns="" xmlns:a16="http://schemas.microsoft.com/office/drawing/2014/main" val="856677675"/>
                  </a:ext>
                </a:extLst>
              </a:tr>
              <a:tr h="180000">
                <a:tc>
                  <a:txBody>
                    <a:bodyPr/>
                    <a:lstStyle/>
                    <a:p>
                      <a:pPr lvl="1">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35-аас</a:t>
                      </a:r>
                      <a:r>
                        <a:rPr lang="mn-MN" sz="800" dirty="0">
                          <a:solidFill>
                            <a:schemeClr val="accent1"/>
                          </a:solidFill>
                          <a:effectLst/>
                          <a:latin typeface="Arial" panose="020B0604020202020204" pitchFamily="34" charset="0"/>
                          <a:cs typeface="Arial" panose="020B0604020202020204" pitchFamily="34" charset="0"/>
                        </a:rPr>
                        <a:t> тэтгэвэрт</a:t>
                      </a:r>
                      <a:r>
                        <a:rPr lang="en-US" sz="800" dirty="0">
                          <a:solidFill>
                            <a:schemeClr val="accent1"/>
                          </a:solidFill>
                          <a:effectLst/>
                          <a:latin typeface="Arial" panose="020B0604020202020204" pitchFamily="34" charset="0"/>
                          <a:cs typeface="Arial" panose="020B0604020202020204" pitchFamily="34" charset="0"/>
                        </a:rPr>
                        <a:t> </a:t>
                      </a:r>
                      <a:r>
                        <a:rPr lang="mn-MN" sz="800" dirty="0">
                          <a:solidFill>
                            <a:schemeClr val="accent1"/>
                          </a:solidFill>
                          <a:effectLst/>
                          <a:latin typeface="Arial" panose="020B0604020202020204" pitchFamily="34" charset="0"/>
                          <a:cs typeface="Arial" panose="020B0604020202020204" pitchFamily="34" charset="0"/>
                        </a:rPr>
                        <a:t>гарах хүртэл насны</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solidFill>
                      <a:schemeClr val="bg1"/>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41.0</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42.3</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45.7</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48.2</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50.9</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extLst>
                  <a:ext uri="{0D108BD9-81ED-4DB2-BD59-A6C34878D82A}">
                    <a16:rowId xmlns="" xmlns:a16="http://schemas.microsoft.com/office/drawing/2014/main" val="3101333369"/>
                  </a:ext>
                </a:extLst>
              </a:tr>
              <a:tr h="180000">
                <a:tc>
                  <a:txBody>
                    <a:bodyPr/>
                    <a:lstStyle/>
                    <a:p>
                      <a:pPr lvl="1">
                        <a:lnSpc>
                          <a:spcPct val="115000"/>
                        </a:lnSpc>
                        <a:spcAft>
                          <a:spcPts val="0"/>
                        </a:spcAft>
                      </a:pPr>
                      <a:r>
                        <a:rPr lang="mn-MN" sz="800" dirty="0">
                          <a:solidFill>
                            <a:schemeClr val="accent1"/>
                          </a:solidFill>
                          <a:effectLst/>
                          <a:latin typeface="Arial" panose="020B0604020202020204" pitchFamily="34" charset="0"/>
                          <a:cs typeface="Arial" panose="020B0604020202020204" pitchFamily="34" charset="0"/>
                        </a:rPr>
                        <a:t>Тэтгэврийн насны</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12.7</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13.9</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12.1</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11.0</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8.9</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extLst>
                  <a:ext uri="{0D108BD9-81ED-4DB2-BD59-A6C34878D82A}">
                    <a16:rowId xmlns="" xmlns:a16="http://schemas.microsoft.com/office/drawing/2014/main" val="2748571552"/>
                  </a:ext>
                </a:extLst>
              </a:tr>
              <a:tr h="180000">
                <a:tc>
                  <a:txBody>
                    <a:bodyPr/>
                    <a:lstStyle/>
                    <a:p>
                      <a:pPr>
                        <a:lnSpc>
                          <a:spcPct val="115000"/>
                        </a:lnSpc>
                        <a:spcAft>
                          <a:spcPts val="0"/>
                        </a:spcAft>
                      </a:pPr>
                      <a:r>
                        <a:rPr lang="mn-MN" sz="900" dirty="0">
                          <a:solidFill>
                            <a:srgbClr val="002060"/>
                          </a:solidFill>
                          <a:effectLst/>
                          <a:latin typeface="Arial" panose="020B0604020202020204" pitchFamily="34" charset="0"/>
                          <a:cs typeface="Arial" panose="020B0604020202020204" pitchFamily="34" charset="0"/>
                        </a:rPr>
                        <a:t>Нийт малчдаас эмэгтэй хувь</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solidFill>
                      <a:schemeClr val="bg1"/>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42.0</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46.3</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44.9</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43.7</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47.6</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extLst>
                  <a:ext uri="{0D108BD9-81ED-4DB2-BD59-A6C34878D82A}">
                    <a16:rowId xmlns="" xmlns:a16="http://schemas.microsoft.com/office/drawing/2014/main" val="2141136491"/>
                  </a:ext>
                </a:extLst>
              </a:tr>
              <a:tr h="288000">
                <a:tc>
                  <a:txBody>
                    <a:bodyPr/>
                    <a:lstStyle/>
                    <a:p>
                      <a:pPr>
                        <a:lnSpc>
                          <a:spcPct val="115000"/>
                        </a:lnSpc>
                        <a:spcAft>
                          <a:spcPts val="0"/>
                        </a:spcAft>
                      </a:pPr>
                      <a:r>
                        <a:rPr lang="mn-MN" sz="900" dirty="0">
                          <a:solidFill>
                            <a:srgbClr val="002060"/>
                          </a:solidFill>
                          <a:effectLst/>
                          <a:latin typeface="Arial" panose="020B0604020202020204" pitchFamily="34" charset="0"/>
                          <a:cs typeface="Arial" panose="020B0604020202020204" pitchFamily="34" charset="0"/>
                        </a:rPr>
                        <a:t>Нэг малчин өрхөд ногдох малын тоо /толгойгоор/</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212</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230</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171</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203</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241</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extLst>
                  <a:ext uri="{0D108BD9-81ED-4DB2-BD59-A6C34878D82A}">
                    <a16:rowId xmlns="" xmlns:a16="http://schemas.microsoft.com/office/drawing/2014/main" val="4138427758"/>
                  </a:ext>
                </a:extLst>
              </a:tr>
            </a:tbl>
          </a:graphicData>
        </a:graphic>
      </p:graphicFrame>
      <p:cxnSp>
        <p:nvCxnSpPr>
          <p:cNvPr id="16" name="Straight Connector 15">
            <a:extLst>
              <a:ext uri="{FF2B5EF4-FFF2-40B4-BE49-F238E27FC236}">
                <a16:creationId xmlns="" xmlns:a16="http://schemas.microsoft.com/office/drawing/2014/main" id="{3860E638-CEA7-4EBD-9A3C-16BC2BEA1E88}"/>
              </a:ext>
            </a:extLst>
          </p:cNvPr>
          <p:cNvCxnSpPr>
            <a:cxnSpLocks/>
          </p:cNvCxnSpPr>
          <p:nvPr/>
        </p:nvCxnSpPr>
        <p:spPr>
          <a:xfrm flipH="1">
            <a:off x="359227" y="176893"/>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 xmlns:a16="http://schemas.microsoft.com/office/drawing/2014/main" id="{15881671-F98E-48D7-AC68-654828550336}"/>
              </a:ext>
            </a:extLst>
          </p:cNvPr>
          <p:cNvSpPr txBox="1"/>
          <p:nvPr/>
        </p:nvSpPr>
        <p:spPr>
          <a:xfrm>
            <a:off x="3816439"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grpSp>
        <p:nvGrpSpPr>
          <p:cNvPr id="8" name="Group 7">
            <a:extLst>
              <a:ext uri="{FF2B5EF4-FFF2-40B4-BE49-F238E27FC236}">
                <a16:creationId xmlns="" xmlns:a16="http://schemas.microsoft.com/office/drawing/2014/main" id="{D91C267C-D84F-4610-88F5-C6CB01FA4E04}"/>
              </a:ext>
            </a:extLst>
          </p:cNvPr>
          <p:cNvGrpSpPr/>
          <p:nvPr/>
        </p:nvGrpSpPr>
        <p:grpSpPr>
          <a:xfrm>
            <a:off x="159171" y="3181417"/>
            <a:ext cx="4778477" cy="180000"/>
            <a:chOff x="159171" y="3181417"/>
            <a:chExt cx="4778477" cy="180000"/>
          </a:xfrm>
        </p:grpSpPr>
        <p:sp>
          <p:nvSpPr>
            <p:cNvPr id="9" name="Rectangle: Rounded Corners 8">
              <a:extLst>
                <a:ext uri="{FF2B5EF4-FFF2-40B4-BE49-F238E27FC236}">
                  <a16:creationId xmlns="" xmlns:a16="http://schemas.microsoft.com/office/drawing/2014/main" id="{F83A0A88-F5DD-478B-A900-1141BA265105}"/>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39</a:t>
              </a:r>
              <a:endParaRPr lang="mn-MN" sz="900" dirty="0">
                <a:solidFill>
                  <a:srgbClr val="002060"/>
                </a:solidFill>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 xmlns:a16="http://schemas.microsoft.com/office/drawing/2014/main" id="{93D236A5-1C78-4FDB-9B8D-35B628F33159}"/>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9C2DFF2C-481B-4D6F-88CB-09092AF59CC8}"/>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Tree>
    <p:extLst>
      <p:ext uri="{BB962C8B-B14F-4D97-AF65-F5344CB8AC3E}">
        <p14:creationId xmlns:p14="http://schemas.microsoft.com/office/powerpoint/2010/main" val="36502346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 xmlns:a16="http://schemas.microsoft.com/office/drawing/2014/main" id="{4BAD6027-B1DB-4710-B516-D21997F6FCC7}"/>
              </a:ext>
            </a:extLst>
          </p:cNvPr>
          <p:cNvSpPr txBox="1"/>
          <p:nvPr/>
        </p:nvSpPr>
        <p:spPr>
          <a:xfrm>
            <a:off x="359227" y="225697"/>
            <a:ext cx="3057247" cy="215444"/>
          </a:xfrm>
          <a:prstGeom prst="rect">
            <a:avLst/>
          </a:prstGeom>
          <a:noFill/>
        </p:spPr>
        <p:txBody>
          <a:bodyPr wrap="none" rtlCol="0">
            <a:spAutoFit/>
          </a:bodyPr>
          <a:lstStyle/>
          <a:p>
            <a:r>
              <a:rPr lang="mn-MN" sz="800" dirty="0">
                <a:solidFill>
                  <a:srgbClr val="002060"/>
                </a:solidFill>
                <a:latin typeface="Arial" panose="020B0604020202020204" pitchFamily="34" charset="0"/>
                <a:cs typeface="Arial" panose="020B0604020202020204" pitchFamily="34" charset="0"/>
              </a:rPr>
              <a:t>Өрх, малчдын тоо, насны бүтэц, тэдний соёл, ахуйн байдал</a:t>
            </a:r>
          </a:p>
        </p:txBody>
      </p:sp>
      <p:graphicFrame>
        <p:nvGraphicFramePr>
          <p:cNvPr id="9" name="Table 8">
            <a:extLst>
              <a:ext uri="{FF2B5EF4-FFF2-40B4-BE49-F238E27FC236}">
                <a16:creationId xmlns="" xmlns:a16="http://schemas.microsoft.com/office/drawing/2014/main" id="{9B060875-FA4B-4153-B9F7-BD0765AF4014}"/>
              </a:ext>
            </a:extLst>
          </p:cNvPr>
          <p:cNvGraphicFramePr>
            <a:graphicFrameLocks noGrp="1"/>
          </p:cNvGraphicFramePr>
          <p:nvPr>
            <p:extLst>
              <p:ext uri="{D42A27DB-BD31-4B8C-83A1-F6EECF244321}">
                <p14:modId xmlns:p14="http://schemas.microsoft.com/office/powerpoint/2010/main" val="748820439"/>
              </p:ext>
            </p:extLst>
          </p:nvPr>
        </p:nvGraphicFramePr>
        <p:xfrm>
          <a:off x="73015" y="457345"/>
          <a:ext cx="4788000" cy="2655468"/>
        </p:xfrm>
        <a:graphic>
          <a:graphicData uri="http://schemas.openxmlformats.org/drawingml/2006/table">
            <a:tbl>
              <a:tblPr>
                <a:tableStyleId>{2D5ABB26-0587-4C30-8999-92F81FD0307C}</a:tableStyleId>
              </a:tblPr>
              <a:tblGrid>
                <a:gridCol w="2088000">
                  <a:extLst>
                    <a:ext uri="{9D8B030D-6E8A-4147-A177-3AD203B41FA5}">
                      <a16:colId xmlns="" xmlns:a16="http://schemas.microsoft.com/office/drawing/2014/main" val="20000"/>
                    </a:ext>
                  </a:extLst>
                </a:gridCol>
                <a:gridCol w="540000">
                  <a:extLst>
                    <a:ext uri="{9D8B030D-6E8A-4147-A177-3AD203B41FA5}">
                      <a16:colId xmlns="" xmlns:a16="http://schemas.microsoft.com/office/drawing/2014/main" val="20001"/>
                    </a:ext>
                  </a:extLst>
                </a:gridCol>
                <a:gridCol w="540000">
                  <a:extLst>
                    <a:ext uri="{9D8B030D-6E8A-4147-A177-3AD203B41FA5}">
                      <a16:colId xmlns="" xmlns:a16="http://schemas.microsoft.com/office/drawing/2014/main" val="20002"/>
                    </a:ext>
                  </a:extLst>
                </a:gridCol>
                <a:gridCol w="540000">
                  <a:extLst>
                    <a:ext uri="{9D8B030D-6E8A-4147-A177-3AD203B41FA5}">
                      <a16:colId xmlns="" xmlns:a16="http://schemas.microsoft.com/office/drawing/2014/main" val="20003"/>
                    </a:ext>
                  </a:extLst>
                </a:gridCol>
                <a:gridCol w="540000">
                  <a:extLst>
                    <a:ext uri="{9D8B030D-6E8A-4147-A177-3AD203B41FA5}">
                      <a16:colId xmlns="" xmlns:a16="http://schemas.microsoft.com/office/drawing/2014/main" val="20004"/>
                    </a:ext>
                  </a:extLst>
                </a:gridCol>
                <a:gridCol w="540000">
                  <a:extLst>
                    <a:ext uri="{9D8B030D-6E8A-4147-A177-3AD203B41FA5}">
                      <a16:colId xmlns="" xmlns:a16="http://schemas.microsoft.com/office/drawing/2014/main" val="1763376583"/>
                    </a:ext>
                  </a:extLst>
                </a:gridCol>
              </a:tblGrid>
              <a:tr h="180000">
                <a:tc>
                  <a:txBody>
                    <a:bodyPr/>
                    <a:lstStyle/>
                    <a:p>
                      <a:pPr algn="ctr" fontAlgn="ctr"/>
                      <a:r>
                        <a:rPr lang="mn-MN" sz="1000" b="0" i="0" u="none" strike="noStrike" dirty="0">
                          <a:solidFill>
                            <a:schemeClr val="bg1"/>
                          </a:solidFill>
                          <a:latin typeface="Arial" pitchFamily="34" charset="0"/>
                          <a:cs typeface="Arial" pitchFamily="34" charset="0"/>
                        </a:rPr>
                        <a:t>Төрөл</a:t>
                      </a:r>
                      <a:endParaRPr lang="en-US" sz="10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a:lnSpc>
                          <a:spcPct val="115000"/>
                        </a:lnSpc>
                        <a:spcAft>
                          <a:spcPts val="0"/>
                        </a:spcAft>
                      </a:pPr>
                      <a:r>
                        <a:rPr lang="en-US" sz="1000" dirty="0">
                          <a:solidFill>
                            <a:schemeClr val="bg1"/>
                          </a:solidFill>
                          <a:effectLst/>
                          <a:latin typeface="Arial" panose="020B0604020202020204" pitchFamily="34" charset="0"/>
                          <a:cs typeface="Arial" panose="020B0604020202020204" pitchFamily="34" charset="0"/>
                        </a:rPr>
                        <a:t>2013</a:t>
                      </a:r>
                      <a:endPar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solidFill>
                  </a:tcPr>
                </a:tc>
                <a:tc>
                  <a:txBody>
                    <a:bodyPr/>
                    <a:lstStyle/>
                    <a:p>
                      <a:pPr algn="ctr">
                        <a:lnSpc>
                          <a:spcPct val="115000"/>
                        </a:lnSpc>
                        <a:spcAft>
                          <a:spcPts val="0"/>
                        </a:spcAft>
                      </a:pPr>
                      <a:r>
                        <a:rPr lang="en-US" sz="1000" dirty="0">
                          <a:solidFill>
                            <a:schemeClr val="bg1"/>
                          </a:solidFill>
                          <a:effectLst/>
                          <a:latin typeface="Arial" panose="020B0604020202020204" pitchFamily="34" charset="0"/>
                          <a:cs typeface="Arial" panose="020B0604020202020204" pitchFamily="34" charset="0"/>
                        </a:rPr>
                        <a:t>2014</a:t>
                      </a:r>
                      <a:endPar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solidFill>
                  </a:tcPr>
                </a:tc>
                <a:tc>
                  <a:txBody>
                    <a:bodyPr/>
                    <a:lstStyle/>
                    <a:p>
                      <a:pPr algn="ctr">
                        <a:lnSpc>
                          <a:spcPct val="115000"/>
                        </a:lnSpc>
                        <a:spcAft>
                          <a:spcPts val="0"/>
                        </a:spcAft>
                      </a:pPr>
                      <a:r>
                        <a:rPr lang="en-US" sz="1000" dirty="0">
                          <a:solidFill>
                            <a:schemeClr val="bg1"/>
                          </a:solidFill>
                          <a:effectLst/>
                          <a:latin typeface="Arial" panose="020B0604020202020204" pitchFamily="34" charset="0"/>
                          <a:cs typeface="Arial" panose="020B0604020202020204" pitchFamily="34" charset="0"/>
                        </a:rPr>
                        <a:t>2015</a:t>
                      </a:r>
                      <a:endPar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solidFill>
                  </a:tcPr>
                </a:tc>
                <a:tc>
                  <a:txBody>
                    <a:bodyPr/>
                    <a:lstStyle/>
                    <a:p>
                      <a:pPr algn="ctr">
                        <a:lnSpc>
                          <a:spcPct val="115000"/>
                        </a:lnSpc>
                        <a:spcAft>
                          <a:spcPts val="0"/>
                        </a:spcAft>
                      </a:pPr>
                      <a:r>
                        <a:rPr lang="en-US" sz="1000" dirty="0">
                          <a:solidFill>
                            <a:schemeClr val="bg1"/>
                          </a:solidFill>
                          <a:effectLst/>
                          <a:latin typeface="Arial" panose="020B0604020202020204" pitchFamily="34" charset="0"/>
                          <a:cs typeface="Arial" panose="020B0604020202020204" pitchFamily="34" charset="0"/>
                        </a:rPr>
                        <a:t>2016</a:t>
                      </a:r>
                      <a:endPar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solidFill>
                  </a:tcPr>
                </a:tc>
                <a:tc>
                  <a:txBody>
                    <a:bodyPr/>
                    <a:lstStyle/>
                    <a:p>
                      <a:pPr algn="ctr">
                        <a:lnSpc>
                          <a:spcPct val="115000"/>
                        </a:lnSpc>
                        <a:spcAft>
                          <a:spcPts val="0"/>
                        </a:spcAft>
                      </a:pPr>
                      <a:r>
                        <a:rPr lang="en-US" sz="1000" dirty="0">
                          <a:solidFill>
                            <a:schemeClr val="bg1"/>
                          </a:solidFill>
                          <a:effectLst/>
                          <a:latin typeface="Arial" panose="020B0604020202020204" pitchFamily="34" charset="0"/>
                          <a:cs typeface="Arial" panose="020B0604020202020204" pitchFamily="34" charset="0"/>
                        </a:rPr>
                        <a:t>2017</a:t>
                      </a:r>
                      <a:endPar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solidFill>
                  </a:tcPr>
                </a:tc>
                <a:extLst>
                  <a:ext uri="{0D108BD9-81ED-4DB2-BD59-A6C34878D82A}">
                    <a16:rowId xmlns="" xmlns:a16="http://schemas.microsoft.com/office/drawing/2014/main" val="10000"/>
                  </a:ext>
                </a:extLst>
              </a:tr>
              <a:tr h="180000">
                <a:tc>
                  <a:txBody>
                    <a:bodyPr/>
                    <a:lstStyle/>
                    <a:p>
                      <a:pPr>
                        <a:lnSpc>
                          <a:spcPct val="115000"/>
                        </a:lnSpc>
                        <a:spcAft>
                          <a:spcPts val="0"/>
                        </a:spcAft>
                      </a:pPr>
                      <a:r>
                        <a:rPr lang="mn-MN" sz="900" dirty="0">
                          <a:solidFill>
                            <a:srgbClr val="002060"/>
                          </a:solidFill>
                          <a:effectLst/>
                          <a:latin typeface="Arial" panose="020B0604020202020204" pitchFamily="34" charset="0"/>
                          <a:cs typeface="Arial" panose="020B0604020202020204" pitchFamily="34" charset="0"/>
                        </a:rPr>
                        <a:t>Малтай өрх</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17148</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17219</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17362</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17797</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18410</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extLst>
                  <a:ext uri="{0D108BD9-81ED-4DB2-BD59-A6C34878D82A}">
                    <a16:rowId xmlns="" xmlns:a16="http://schemas.microsoft.com/office/drawing/2014/main" val="10001"/>
                  </a:ext>
                </a:extLst>
              </a:tr>
              <a:tr h="180000">
                <a:tc>
                  <a:txBody>
                    <a:bodyPr/>
                    <a:lstStyle/>
                    <a:p>
                      <a:pPr>
                        <a:lnSpc>
                          <a:spcPct val="115000"/>
                        </a:lnSpc>
                        <a:spcAft>
                          <a:spcPts val="0"/>
                        </a:spcAft>
                      </a:pPr>
                      <a:r>
                        <a:rPr lang="mn-MN" sz="900" dirty="0">
                          <a:solidFill>
                            <a:srgbClr val="002060"/>
                          </a:solidFill>
                          <a:effectLst/>
                          <a:latin typeface="Arial" panose="020B0604020202020204" pitchFamily="34" charset="0"/>
                          <a:ea typeface="Calibri" panose="020F0502020204030204" pitchFamily="34" charset="0"/>
                          <a:cs typeface="Arial" panose="020B0604020202020204" pitchFamily="34" charset="0"/>
                        </a:rPr>
                        <a:t>Малчин өрх</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13709</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13858</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14126</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14436</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15160</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extLst>
                  <a:ext uri="{0D108BD9-81ED-4DB2-BD59-A6C34878D82A}">
                    <a16:rowId xmlns="" xmlns:a16="http://schemas.microsoft.com/office/drawing/2014/main" val="10002"/>
                  </a:ext>
                </a:extLst>
              </a:tr>
              <a:tr h="180000">
                <a:tc>
                  <a:txBody>
                    <a:bodyPr/>
                    <a:lstStyle/>
                    <a:p>
                      <a:pPr>
                        <a:lnSpc>
                          <a:spcPct val="115000"/>
                        </a:lnSpc>
                        <a:spcAft>
                          <a:spcPts val="0"/>
                        </a:spcAft>
                      </a:pPr>
                      <a:r>
                        <a:rPr lang="mn-MN" sz="900" dirty="0">
                          <a:solidFill>
                            <a:srgbClr val="002060"/>
                          </a:solidFill>
                          <a:effectLst/>
                          <a:latin typeface="Arial" panose="020B0604020202020204" pitchFamily="34" charset="0"/>
                          <a:ea typeface="Calibri" panose="020F0502020204030204" pitchFamily="34" charset="0"/>
                          <a:cs typeface="Arial" panose="020B0604020202020204" pitchFamily="34" charset="0"/>
                        </a:rPr>
                        <a:t>Малчдын тоо</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26151</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26591</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26915</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27474</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26995</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extLst>
                  <a:ext uri="{0D108BD9-81ED-4DB2-BD59-A6C34878D82A}">
                    <a16:rowId xmlns="" xmlns:a16="http://schemas.microsoft.com/office/drawing/2014/main" val="10003"/>
                  </a:ext>
                </a:extLst>
              </a:tr>
              <a:tr h="180000">
                <a:tc>
                  <a:txBody>
                    <a:bodyPr/>
                    <a:lstStyle/>
                    <a:p>
                      <a:pPr lvl="1">
                        <a:lnSpc>
                          <a:spcPct val="115000"/>
                        </a:lnSpc>
                        <a:spcAft>
                          <a:spcPts val="0"/>
                        </a:spcAft>
                      </a:pPr>
                      <a:r>
                        <a:rPr lang="mn-MN" sz="8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16-34 насны</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10141</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9839</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9839</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9873</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9422</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extLst>
                  <a:ext uri="{0D108BD9-81ED-4DB2-BD59-A6C34878D82A}">
                    <a16:rowId xmlns="" xmlns:a16="http://schemas.microsoft.com/office/drawing/2014/main" val="10004"/>
                  </a:ext>
                </a:extLst>
              </a:tr>
              <a:tr h="180000">
                <a:tc>
                  <a:txBody>
                    <a:bodyPr/>
                    <a:lstStyle/>
                    <a:p>
                      <a:pPr lvl="1">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35-аас </a:t>
                      </a:r>
                      <a:r>
                        <a:rPr lang="mn-MN" sz="800" dirty="0">
                          <a:solidFill>
                            <a:schemeClr val="accent1"/>
                          </a:solidFill>
                          <a:effectLst/>
                          <a:latin typeface="Arial" panose="020B0604020202020204" pitchFamily="34" charset="0"/>
                          <a:cs typeface="Arial" panose="020B0604020202020204" pitchFamily="34" charset="0"/>
                        </a:rPr>
                        <a:t>тэтгэвэрт гарах хүртэл насны</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13569</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14196</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14532</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15021</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14205</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extLst>
                  <a:ext uri="{0D108BD9-81ED-4DB2-BD59-A6C34878D82A}">
                    <a16:rowId xmlns="" xmlns:a16="http://schemas.microsoft.com/office/drawing/2014/main" val="10005"/>
                  </a:ext>
                </a:extLst>
              </a:tr>
              <a:tr h="180000">
                <a:tc>
                  <a:txBody>
                    <a:bodyPr/>
                    <a:lstStyle/>
                    <a:p>
                      <a:pPr lvl="1">
                        <a:lnSpc>
                          <a:spcPct val="115000"/>
                        </a:lnSpc>
                        <a:spcAft>
                          <a:spcPts val="0"/>
                        </a:spcAft>
                      </a:pPr>
                      <a:r>
                        <a:rPr lang="mn-MN" sz="800" dirty="0">
                          <a:solidFill>
                            <a:schemeClr val="accent1"/>
                          </a:solidFill>
                          <a:effectLst/>
                          <a:latin typeface="Arial" panose="020B0604020202020204" pitchFamily="34" charset="0"/>
                          <a:cs typeface="Arial" panose="020B0604020202020204" pitchFamily="34" charset="0"/>
                        </a:rPr>
                        <a:t>Тэтгэврийн насны</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2441</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2556</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2544</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2580</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3368</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extLst>
                  <a:ext uri="{0D108BD9-81ED-4DB2-BD59-A6C34878D82A}">
                    <a16:rowId xmlns="" xmlns:a16="http://schemas.microsoft.com/office/drawing/2014/main" val="10006"/>
                  </a:ext>
                </a:extLst>
              </a:tr>
              <a:tr h="180000">
                <a:tc>
                  <a:txBody>
                    <a:bodyPr/>
                    <a:lstStyle/>
                    <a:p>
                      <a:pPr>
                        <a:lnSpc>
                          <a:spcPct val="115000"/>
                        </a:lnSpc>
                        <a:spcAft>
                          <a:spcPts val="0"/>
                        </a:spcAft>
                      </a:pPr>
                      <a:r>
                        <a:rPr lang="mn-MN" sz="900" dirty="0">
                          <a:solidFill>
                            <a:srgbClr val="002060"/>
                          </a:solidFill>
                          <a:effectLst/>
                          <a:latin typeface="Arial" panose="020B0604020202020204" pitchFamily="34" charset="0"/>
                          <a:cs typeface="Arial" panose="020B0604020202020204" pitchFamily="34" charset="0"/>
                        </a:rPr>
                        <a:t>Нийт малчдаас эмэгтэй</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12459</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12629</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12693</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12849</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12167</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extLst>
                  <a:ext uri="{0D108BD9-81ED-4DB2-BD59-A6C34878D82A}">
                    <a16:rowId xmlns="" xmlns:a16="http://schemas.microsoft.com/office/drawing/2014/main" val="10007"/>
                  </a:ext>
                </a:extLst>
              </a:tr>
              <a:tr h="180000">
                <a:tc>
                  <a:txBody>
                    <a:bodyPr/>
                    <a:lstStyle/>
                    <a:p>
                      <a:pPr>
                        <a:lnSpc>
                          <a:spcPct val="115000"/>
                        </a:lnSpc>
                        <a:spcAft>
                          <a:spcPts val="0"/>
                        </a:spcAft>
                      </a:pPr>
                      <a:r>
                        <a:rPr lang="mn-MN" sz="900" dirty="0">
                          <a:solidFill>
                            <a:srgbClr val="002060"/>
                          </a:solidFill>
                          <a:effectLst/>
                          <a:latin typeface="Arial" panose="020B0604020202020204" pitchFamily="34" charset="0"/>
                          <a:ea typeface="Calibri" panose="020F0502020204030204" pitchFamily="34" charset="0"/>
                          <a:cs typeface="Arial" panose="020B0604020202020204" pitchFamily="34" charset="0"/>
                        </a:rPr>
                        <a:t>Насны бүрэлдэхүүн хувь</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solidFill>
                      <a:schemeClr val="bg1"/>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100.0</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100.0</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100.0</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100.0</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100.0</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extLst>
                  <a:ext uri="{0D108BD9-81ED-4DB2-BD59-A6C34878D82A}">
                    <a16:rowId xmlns="" xmlns:a16="http://schemas.microsoft.com/office/drawing/2014/main" val="1995020768"/>
                  </a:ext>
                </a:extLst>
              </a:tr>
              <a:tr h="180000">
                <a:tc>
                  <a:txBody>
                    <a:bodyPr/>
                    <a:lstStyle/>
                    <a:p>
                      <a:pPr lvl="1">
                        <a:lnSpc>
                          <a:spcPct val="115000"/>
                        </a:lnSpc>
                        <a:spcAft>
                          <a:spcPts val="0"/>
                        </a:spcAft>
                      </a:pPr>
                      <a:r>
                        <a:rPr lang="mn-MN" sz="800" dirty="0">
                          <a:solidFill>
                            <a:schemeClr val="accent1"/>
                          </a:solidFill>
                          <a:effectLst/>
                          <a:latin typeface="Arial" panose="020B0604020202020204" pitchFamily="34" charset="0"/>
                          <a:cs typeface="Arial" panose="020B0604020202020204" pitchFamily="34" charset="0"/>
                        </a:rPr>
                        <a:t>16-34 насны</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38.8</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37.0</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36.6</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35.9</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34.9</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extLst>
                  <a:ext uri="{0D108BD9-81ED-4DB2-BD59-A6C34878D82A}">
                    <a16:rowId xmlns="" xmlns:a16="http://schemas.microsoft.com/office/drawing/2014/main" val="856677675"/>
                  </a:ext>
                </a:extLst>
              </a:tr>
              <a:tr h="180000">
                <a:tc>
                  <a:txBody>
                    <a:bodyPr/>
                    <a:lstStyle/>
                    <a:p>
                      <a:pPr lvl="1">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35-аас</a:t>
                      </a:r>
                      <a:r>
                        <a:rPr lang="mn-MN" sz="800" dirty="0">
                          <a:solidFill>
                            <a:schemeClr val="accent1"/>
                          </a:solidFill>
                          <a:effectLst/>
                          <a:latin typeface="Arial" panose="020B0604020202020204" pitchFamily="34" charset="0"/>
                          <a:cs typeface="Arial" panose="020B0604020202020204" pitchFamily="34" charset="0"/>
                        </a:rPr>
                        <a:t> тэтгэвэрт</a:t>
                      </a:r>
                      <a:r>
                        <a:rPr lang="en-US" sz="800" dirty="0">
                          <a:solidFill>
                            <a:schemeClr val="accent1"/>
                          </a:solidFill>
                          <a:effectLst/>
                          <a:latin typeface="Arial" panose="020B0604020202020204" pitchFamily="34" charset="0"/>
                          <a:cs typeface="Arial" panose="020B0604020202020204" pitchFamily="34" charset="0"/>
                        </a:rPr>
                        <a:t> </a:t>
                      </a:r>
                      <a:r>
                        <a:rPr lang="mn-MN" sz="800" dirty="0">
                          <a:solidFill>
                            <a:schemeClr val="accent1"/>
                          </a:solidFill>
                          <a:effectLst/>
                          <a:latin typeface="Arial" panose="020B0604020202020204" pitchFamily="34" charset="0"/>
                          <a:cs typeface="Arial" panose="020B0604020202020204" pitchFamily="34" charset="0"/>
                        </a:rPr>
                        <a:t>гарах хүртэл насны</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solidFill>
                      <a:schemeClr val="bg1"/>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51.9</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53.4</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54.0</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54.7</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52.6</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extLst>
                  <a:ext uri="{0D108BD9-81ED-4DB2-BD59-A6C34878D82A}">
                    <a16:rowId xmlns="" xmlns:a16="http://schemas.microsoft.com/office/drawing/2014/main" val="3101333369"/>
                  </a:ext>
                </a:extLst>
              </a:tr>
              <a:tr h="180000">
                <a:tc>
                  <a:txBody>
                    <a:bodyPr/>
                    <a:lstStyle/>
                    <a:p>
                      <a:pPr lvl="1">
                        <a:lnSpc>
                          <a:spcPct val="115000"/>
                        </a:lnSpc>
                        <a:spcAft>
                          <a:spcPts val="0"/>
                        </a:spcAft>
                      </a:pPr>
                      <a:r>
                        <a:rPr lang="mn-MN" sz="800" dirty="0">
                          <a:solidFill>
                            <a:schemeClr val="accent1"/>
                          </a:solidFill>
                          <a:effectLst/>
                          <a:latin typeface="Arial" panose="020B0604020202020204" pitchFamily="34" charset="0"/>
                          <a:cs typeface="Arial" panose="020B0604020202020204" pitchFamily="34" charset="0"/>
                        </a:rPr>
                        <a:t>Тэтгэврийн насны</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9.3</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9.6</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9.4</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9.4</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87.5</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extLst>
                  <a:ext uri="{0D108BD9-81ED-4DB2-BD59-A6C34878D82A}">
                    <a16:rowId xmlns="" xmlns:a16="http://schemas.microsoft.com/office/drawing/2014/main" val="2748571552"/>
                  </a:ext>
                </a:extLst>
              </a:tr>
              <a:tr h="180000">
                <a:tc>
                  <a:txBody>
                    <a:bodyPr/>
                    <a:lstStyle/>
                    <a:p>
                      <a:pPr>
                        <a:lnSpc>
                          <a:spcPct val="115000"/>
                        </a:lnSpc>
                        <a:spcAft>
                          <a:spcPts val="0"/>
                        </a:spcAft>
                      </a:pPr>
                      <a:r>
                        <a:rPr lang="mn-MN" sz="900" dirty="0">
                          <a:solidFill>
                            <a:srgbClr val="002060"/>
                          </a:solidFill>
                          <a:effectLst/>
                          <a:latin typeface="Arial" panose="020B0604020202020204" pitchFamily="34" charset="0"/>
                          <a:cs typeface="Arial" panose="020B0604020202020204" pitchFamily="34" charset="0"/>
                        </a:rPr>
                        <a:t>Нийт малчдаас эмэгтэй хувь</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solidFill>
                      <a:schemeClr val="bg1"/>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47.6</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47.5</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47.2</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46.7</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45.1</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extLst>
                  <a:ext uri="{0D108BD9-81ED-4DB2-BD59-A6C34878D82A}">
                    <a16:rowId xmlns="" xmlns:a16="http://schemas.microsoft.com/office/drawing/2014/main" val="2141136491"/>
                  </a:ext>
                </a:extLst>
              </a:tr>
              <a:tr h="288000">
                <a:tc>
                  <a:txBody>
                    <a:bodyPr/>
                    <a:lstStyle/>
                    <a:p>
                      <a:pPr>
                        <a:lnSpc>
                          <a:spcPct val="115000"/>
                        </a:lnSpc>
                        <a:spcAft>
                          <a:spcPts val="0"/>
                        </a:spcAft>
                      </a:pPr>
                      <a:r>
                        <a:rPr lang="mn-MN" sz="900" dirty="0">
                          <a:solidFill>
                            <a:srgbClr val="002060"/>
                          </a:solidFill>
                          <a:effectLst/>
                          <a:latin typeface="Arial" panose="020B0604020202020204" pitchFamily="34" charset="0"/>
                          <a:cs typeface="Arial" panose="020B0604020202020204" pitchFamily="34" charset="0"/>
                        </a:rPr>
                        <a:t>Нэг малчин өрхөд ногдох малын тоо /толгойгоор/</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241</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275</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241</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275</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349</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extLst>
                  <a:ext uri="{0D108BD9-81ED-4DB2-BD59-A6C34878D82A}">
                    <a16:rowId xmlns="" xmlns:a16="http://schemas.microsoft.com/office/drawing/2014/main" val="4138427758"/>
                  </a:ext>
                </a:extLst>
              </a:tr>
            </a:tbl>
          </a:graphicData>
        </a:graphic>
      </p:graphicFrame>
      <p:cxnSp>
        <p:nvCxnSpPr>
          <p:cNvPr id="13" name="Straight Connector 12">
            <a:extLst>
              <a:ext uri="{FF2B5EF4-FFF2-40B4-BE49-F238E27FC236}">
                <a16:creationId xmlns="" xmlns:a16="http://schemas.microsoft.com/office/drawing/2014/main" id="{A6D98119-5ABB-4FFB-B9B7-7CB4F67E9B50}"/>
              </a:ext>
            </a:extLst>
          </p:cNvPr>
          <p:cNvCxnSpPr>
            <a:cxnSpLocks/>
          </p:cNvCxnSpPr>
          <p:nvPr/>
        </p:nvCxnSpPr>
        <p:spPr>
          <a:xfrm flipH="1">
            <a:off x="359227" y="176893"/>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 xmlns:a16="http://schemas.microsoft.com/office/drawing/2014/main" id="{6F402725-5E71-42ED-A28F-DD7AA8A3CCFC}"/>
              </a:ext>
            </a:extLst>
          </p:cNvPr>
          <p:cNvSpPr txBox="1"/>
          <p:nvPr/>
        </p:nvSpPr>
        <p:spPr>
          <a:xfrm>
            <a:off x="3816439"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grpSp>
        <p:nvGrpSpPr>
          <p:cNvPr id="8" name="Group 7">
            <a:extLst>
              <a:ext uri="{FF2B5EF4-FFF2-40B4-BE49-F238E27FC236}">
                <a16:creationId xmlns="" xmlns:a16="http://schemas.microsoft.com/office/drawing/2014/main" id="{7D452B19-84EA-4601-97B1-781EE8390D94}"/>
              </a:ext>
            </a:extLst>
          </p:cNvPr>
          <p:cNvGrpSpPr/>
          <p:nvPr/>
        </p:nvGrpSpPr>
        <p:grpSpPr>
          <a:xfrm>
            <a:off x="159171" y="3181417"/>
            <a:ext cx="4778477" cy="180000"/>
            <a:chOff x="159171" y="3181417"/>
            <a:chExt cx="4778477" cy="180000"/>
          </a:xfrm>
        </p:grpSpPr>
        <p:sp>
          <p:nvSpPr>
            <p:cNvPr id="14" name="Rectangle: Rounded Corners 13">
              <a:extLst>
                <a:ext uri="{FF2B5EF4-FFF2-40B4-BE49-F238E27FC236}">
                  <a16:creationId xmlns="" xmlns:a16="http://schemas.microsoft.com/office/drawing/2014/main" id="{B98E44E5-CB61-4C68-B775-A30610E8C283}"/>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40</a:t>
              </a:r>
              <a:endParaRPr lang="mn-MN" sz="900" dirty="0">
                <a:solidFill>
                  <a:srgbClr val="002060"/>
                </a:solidFill>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 xmlns:a16="http://schemas.microsoft.com/office/drawing/2014/main" id="{590272A0-BDAC-443C-A48E-FC94A162C6CF}"/>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 xmlns:a16="http://schemas.microsoft.com/office/drawing/2014/main" id="{3B07537C-FF73-4764-8712-02E6FE784FED}"/>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Tree>
    <p:extLst>
      <p:ext uri="{BB962C8B-B14F-4D97-AF65-F5344CB8AC3E}">
        <p14:creationId xmlns:p14="http://schemas.microsoft.com/office/powerpoint/2010/main" val="21077232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 xmlns:a16="http://schemas.microsoft.com/office/drawing/2014/main" id="{63E0B56D-0067-4B93-9DE2-18C785E161DA}"/>
              </a:ext>
            </a:extLst>
          </p:cNvPr>
          <p:cNvSpPr txBox="1"/>
          <p:nvPr/>
        </p:nvSpPr>
        <p:spPr>
          <a:xfrm>
            <a:off x="1306790" y="349623"/>
            <a:ext cx="1032437" cy="461665"/>
          </a:xfrm>
          <a:prstGeom prst="rect">
            <a:avLst/>
          </a:prstGeom>
          <a:noFill/>
        </p:spPr>
        <p:txBody>
          <a:bodyPr wrap="square" rtlCol="0">
            <a:spAutoFit/>
          </a:bodyPr>
          <a:lstStyle/>
          <a:p>
            <a:pPr algn="ctr"/>
            <a:r>
              <a:rPr lang="mn-MN" sz="1200" dirty="0">
                <a:solidFill>
                  <a:srgbClr val="002060"/>
                </a:solidFill>
                <a:latin typeface="Arial" panose="020B0604020202020204" pitchFamily="34" charset="0"/>
                <a:cs typeface="Arial" panose="020B0604020202020204" pitchFamily="34" charset="0"/>
              </a:rPr>
              <a:t>Малын тоо, сумдаар</a:t>
            </a:r>
          </a:p>
        </p:txBody>
      </p:sp>
      <p:cxnSp>
        <p:nvCxnSpPr>
          <p:cNvPr id="15" name="Straight Connector 14">
            <a:extLst>
              <a:ext uri="{FF2B5EF4-FFF2-40B4-BE49-F238E27FC236}">
                <a16:creationId xmlns="" xmlns:a16="http://schemas.microsoft.com/office/drawing/2014/main" id="{F0BEABD4-32BC-4FE0-84AF-F65C4C93DCFF}"/>
              </a:ext>
            </a:extLst>
          </p:cNvPr>
          <p:cNvCxnSpPr>
            <a:cxnSpLocks/>
          </p:cNvCxnSpPr>
          <p:nvPr/>
        </p:nvCxnSpPr>
        <p:spPr>
          <a:xfrm flipH="1">
            <a:off x="359227" y="176893"/>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 xmlns:a16="http://schemas.microsoft.com/office/drawing/2014/main" id="{598D21B4-44C0-45C9-973C-A569E5E66A4F}"/>
              </a:ext>
            </a:extLst>
          </p:cNvPr>
          <p:cNvSpPr txBox="1"/>
          <p:nvPr/>
        </p:nvSpPr>
        <p:spPr>
          <a:xfrm>
            <a:off x="3816439"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grpSp>
        <p:nvGrpSpPr>
          <p:cNvPr id="8" name="Group 7">
            <a:extLst>
              <a:ext uri="{FF2B5EF4-FFF2-40B4-BE49-F238E27FC236}">
                <a16:creationId xmlns="" xmlns:a16="http://schemas.microsoft.com/office/drawing/2014/main" id="{BF340823-8BE1-4E51-8051-A14330276BD6}"/>
              </a:ext>
            </a:extLst>
          </p:cNvPr>
          <p:cNvGrpSpPr/>
          <p:nvPr/>
        </p:nvGrpSpPr>
        <p:grpSpPr>
          <a:xfrm>
            <a:off x="159171" y="3181417"/>
            <a:ext cx="4778477" cy="180000"/>
            <a:chOff x="159171" y="3181417"/>
            <a:chExt cx="4778477" cy="180000"/>
          </a:xfrm>
        </p:grpSpPr>
        <p:sp>
          <p:nvSpPr>
            <p:cNvPr id="9" name="Rectangle: Rounded Corners 8">
              <a:extLst>
                <a:ext uri="{FF2B5EF4-FFF2-40B4-BE49-F238E27FC236}">
                  <a16:creationId xmlns="" xmlns:a16="http://schemas.microsoft.com/office/drawing/2014/main" id="{F5F39310-55B5-406C-AE67-0A1F6F27125C}"/>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41</a:t>
              </a:r>
              <a:endParaRPr lang="mn-MN" sz="900" dirty="0">
                <a:solidFill>
                  <a:srgbClr val="002060"/>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 xmlns:a16="http://schemas.microsoft.com/office/drawing/2014/main" id="{D8CC1EA4-0B8F-4343-9F0E-7A1AB14B2BC9}"/>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 xmlns:a16="http://schemas.microsoft.com/office/drawing/2014/main" id="{244A96E1-7264-49D2-B19C-1B956A9F8E69}"/>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12" name="Chart 11">
            <a:extLst>
              <a:ext uri="{FF2B5EF4-FFF2-40B4-BE49-F238E27FC236}">
                <a16:creationId xmlns="" xmlns:a16="http://schemas.microsoft.com/office/drawing/2014/main" id="{AA3952D7-A43B-4C96-9A56-4E3E21D69322}"/>
              </a:ext>
            </a:extLst>
          </p:cNvPr>
          <p:cNvGraphicFramePr>
            <a:graphicFrameLocks/>
          </p:cNvGraphicFramePr>
          <p:nvPr>
            <p:extLst>
              <p:ext uri="{D42A27DB-BD31-4B8C-83A1-F6EECF244321}">
                <p14:modId xmlns:p14="http://schemas.microsoft.com/office/powerpoint/2010/main" val="53496350"/>
              </p:ext>
            </p:extLst>
          </p:nvPr>
        </p:nvGraphicFramePr>
        <p:xfrm>
          <a:off x="1" y="176893"/>
          <a:ext cx="5038724" cy="3094524"/>
        </p:xfrm>
        <a:graphic>
          <a:graphicData uri="http://schemas.openxmlformats.org/drawingml/2006/chart">
            <c:chart xmlns:c="http://schemas.openxmlformats.org/drawingml/2006/chart" xmlns:r="http://schemas.openxmlformats.org/officeDocument/2006/relationships" r:id="rId2"/>
          </a:graphicData>
        </a:graphic>
      </p:graphicFrame>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Tree>
    <p:extLst>
      <p:ext uri="{BB962C8B-B14F-4D97-AF65-F5344CB8AC3E}">
        <p14:creationId xmlns:p14="http://schemas.microsoft.com/office/powerpoint/2010/main" val="11143726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 xmlns:a16="http://schemas.microsoft.com/office/drawing/2014/main" id="{A20C4CD4-0B49-4670-A0F6-8DCA7E4AE3BC}"/>
              </a:ext>
            </a:extLst>
          </p:cNvPr>
          <p:cNvGraphicFramePr/>
          <p:nvPr>
            <p:extLst>
              <p:ext uri="{D42A27DB-BD31-4B8C-83A1-F6EECF244321}">
                <p14:modId xmlns:p14="http://schemas.microsoft.com/office/powerpoint/2010/main" val="1862019751"/>
              </p:ext>
            </p:extLst>
          </p:nvPr>
        </p:nvGraphicFramePr>
        <p:xfrm>
          <a:off x="356039" y="508362"/>
          <a:ext cx="4654626" cy="2673055"/>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 xmlns:a16="http://schemas.microsoft.com/office/drawing/2014/main" id="{316C386F-F634-4BC0-8FEA-1176350B0639}"/>
              </a:ext>
            </a:extLst>
          </p:cNvPr>
          <p:cNvSpPr txBox="1"/>
          <p:nvPr/>
        </p:nvSpPr>
        <p:spPr>
          <a:xfrm>
            <a:off x="2528021" y="801878"/>
            <a:ext cx="2182415" cy="1046440"/>
          </a:xfrm>
          <a:prstGeom prst="rect">
            <a:avLst/>
          </a:prstGeom>
          <a:noFill/>
        </p:spPr>
        <p:txBody>
          <a:bodyPr wrap="square" rtlCol="0">
            <a:spAutoFit/>
          </a:bodyPr>
          <a:lstStyle/>
          <a:p>
            <a:pPr algn="just"/>
            <a:r>
              <a:rPr lang="mn-MN" sz="1000" dirty="0">
                <a:solidFill>
                  <a:srgbClr val="002060"/>
                </a:solidFill>
                <a:latin typeface="Arial" panose="020B0604020202020204" pitchFamily="34" charset="0"/>
                <a:cs typeface="Arial" panose="020B0604020202020204" pitchFamily="34" charset="0"/>
              </a:rPr>
              <a:t>Бог малын</a:t>
            </a:r>
            <a:r>
              <a:rPr lang="mn-MN" sz="1000" dirty="0">
                <a:solidFill>
                  <a:schemeClr val="accent1"/>
                </a:solidFill>
                <a:latin typeface="Arial" panose="020B0604020202020204" pitchFamily="34" charset="0"/>
                <a:cs typeface="Arial" panose="020B0604020202020204" pitchFamily="34" charset="0"/>
              </a:rPr>
              <a:t> дотор хонин сүрэг </a:t>
            </a:r>
            <a:r>
              <a:rPr lang="mn-MN" sz="1200" dirty="0" smtClean="0">
                <a:solidFill>
                  <a:srgbClr val="002060"/>
                </a:solidFill>
                <a:latin typeface="Arial" panose="020B0604020202020204" pitchFamily="34" charset="0"/>
                <a:cs typeface="Arial" panose="020B0604020202020204" pitchFamily="34" charset="0"/>
              </a:rPr>
              <a:t>66,4</a:t>
            </a:r>
            <a:r>
              <a:rPr lang="en-US" sz="1200" dirty="0" smtClean="0">
                <a:solidFill>
                  <a:srgbClr val="002060"/>
                </a:solidFill>
                <a:latin typeface="Arial" panose="020B0604020202020204" pitchFamily="34" charset="0"/>
                <a:cs typeface="Arial" panose="020B0604020202020204" pitchFamily="34" charset="0"/>
              </a:rPr>
              <a:t>%</a:t>
            </a:r>
            <a:r>
              <a:rPr lang="mn-MN" sz="1000" dirty="0">
                <a:solidFill>
                  <a:schemeClr val="accent1"/>
                </a:solidFill>
                <a:latin typeface="Arial" panose="020B0604020202020204" pitchFamily="34" charset="0"/>
                <a:cs typeface="Arial" panose="020B0604020202020204" pitchFamily="34" charset="0"/>
              </a:rPr>
              <a:t>, ямаан сүрэг </a:t>
            </a:r>
            <a:r>
              <a:rPr lang="mn-MN" sz="1200" dirty="0" smtClean="0">
                <a:solidFill>
                  <a:srgbClr val="002060"/>
                </a:solidFill>
                <a:latin typeface="Arial" panose="020B0604020202020204" pitchFamily="34" charset="0"/>
                <a:cs typeface="Arial" panose="020B0604020202020204" pitchFamily="34" charset="0"/>
              </a:rPr>
              <a:t>33,6</a:t>
            </a:r>
            <a:r>
              <a:rPr lang="en-US" sz="1200" dirty="0" smtClean="0">
                <a:solidFill>
                  <a:srgbClr val="002060"/>
                </a:solidFill>
                <a:latin typeface="Arial" panose="020B0604020202020204" pitchFamily="34" charset="0"/>
                <a:cs typeface="Arial" panose="020B0604020202020204" pitchFamily="34" charset="0"/>
              </a:rPr>
              <a:t>%</a:t>
            </a:r>
            <a:r>
              <a:rPr lang="en-US" sz="1000" dirty="0" smtClean="0">
                <a:solidFill>
                  <a:schemeClr val="accent1"/>
                </a:solidFill>
                <a:latin typeface="Arial" panose="020B0604020202020204" pitchFamily="34" charset="0"/>
                <a:cs typeface="Arial" panose="020B0604020202020204" pitchFamily="34" charset="0"/>
              </a:rPr>
              <a:t>-</a:t>
            </a:r>
            <a:r>
              <a:rPr lang="mn-MN" sz="1000" dirty="0">
                <a:solidFill>
                  <a:schemeClr val="accent1"/>
                </a:solidFill>
                <a:latin typeface="Arial" panose="020B0604020202020204" pitchFamily="34" charset="0"/>
                <a:cs typeface="Arial" panose="020B0604020202020204" pitchFamily="34" charset="0"/>
              </a:rPr>
              <a:t>ийг тус тус эзэлж байгаа нь </a:t>
            </a:r>
            <a:r>
              <a:rPr lang="mn-MN" sz="1000" dirty="0">
                <a:solidFill>
                  <a:srgbClr val="002060"/>
                </a:solidFill>
                <a:latin typeface="Arial" panose="020B0604020202020204" pitchFamily="34" charset="0"/>
                <a:cs typeface="Arial" panose="020B0604020202020204" pitchFamily="34" charset="0"/>
              </a:rPr>
              <a:t>уламжлалт </a:t>
            </a:r>
            <a:r>
              <a:rPr lang="mn-MN" sz="1000" dirty="0" smtClean="0">
                <a:solidFill>
                  <a:srgbClr val="002060"/>
                </a:solidFill>
                <a:latin typeface="Arial" panose="020B0604020202020204" pitchFamily="34" charset="0"/>
                <a:cs typeface="Arial" panose="020B0604020202020204" pitchFamily="34" charset="0"/>
              </a:rPr>
              <a:t>сүргийн бүтэц алдагдаагүй</a:t>
            </a:r>
            <a:r>
              <a:rPr lang="mn-MN" sz="1000" dirty="0" smtClean="0">
                <a:solidFill>
                  <a:schemeClr val="accent1"/>
                </a:solidFill>
                <a:latin typeface="Arial" panose="020B0604020202020204" pitchFamily="34" charset="0"/>
                <a:cs typeface="Arial" panose="020B0604020202020204" pitchFamily="34" charset="0"/>
              </a:rPr>
              <a:t> хэвийн байгааг </a:t>
            </a:r>
            <a:r>
              <a:rPr lang="mn-MN" sz="1000" dirty="0">
                <a:solidFill>
                  <a:schemeClr val="accent1"/>
                </a:solidFill>
                <a:latin typeface="Arial" panose="020B0604020202020204" pitchFamily="34" charset="0"/>
                <a:cs typeface="Arial" panose="020B0604020202020204" pitchFamily="34" charset="0"/>
              </a:rPr>
              <a:t>илэрхийлж байна. </a:t>
            </a:r>
          </a:p>
        </p:txBody>
      </p:sp>
      <p:sp>
        <p:nvSpPr>
          <p:cNvPr id="15" name="TextBox 14">
            <a:extLst>
              <a:ext uri="{FF2B5EF4-FFF2-40B4-BE49-F238E27FC236}">
                <a16:creationId xmlns="" xmlns:a16="http://schemas.microsoft.com/office/drawing/2014/main" id="{90BB7EED-AF79-450E-A31A-3B7EFB7D8C73}"/>
              </a:ext>
            </a:extLst>
          </p:cNvPr>
          <p:cNvSpPr txBox="1"/>
          <p:nvPr/>
        </p:nvSpPr>
        <p:spPr>
          <a:xfrm>
            <a:off x="359227" y="225697"/>
            <a:ext cx="1513556" cy="215444"/>
          </a:xfrm>
          <a:prstGeom prst="rect">
            <a:avLst/>
          </a:prstGeom>
          <a:noFill/>
        </p:spPr>
        <p:txBody>
          <a:bodyPr wrap="none" rtlCol="0">
            <a:spAutoFit/>
          </a:bodyPr>
          <a:lstStyle/>
          <a:p>
            <a:r>
              <a:rPr lang="mn-MN" sz="800" dirty="0">
                <a:solidFill>
                  <a:srgbClr val="002060"/>
                </a:solidFill>
                <a:latin typeface="Arial" panose="020B0604020202020204" pitchFamily="34" charset="0"/>
                <a:cs typeface="Arial" panose="020B0604020202020204" pitchFamily="34" charset="0"/>
              </a:rPr>
              <a:t>Мал сүргийн бүтэц, 2017 он</a:t>
            </a:r>
          </a:p>
        </p:txBody>
      </p:sp>
      <p:cxnSp>
        <p:nvCxnSpPr>
          <p:cNvPr id="17" name="Straight Connector 16">
            <a:extLst>
              <a:ext uri="{FF2B5EF4-FFF2-40B4-BE49-F238E27FC236}">
                <a16:creationId xmlns="" xmlns:a16="http://schemas.microsoft.com/office/drawing/2014/main" id="{0E26C38C-FA70-42B0-AC7D-CEE8456DF53B}"/>
              </a:ext>
            </a:extLst>
          </p:cNvPr>
          <p:cNvCxnSpPr>
            <a:cxnSpLocks/>
          </p:cNvCxnSpPr>
          <p:nvPr/>
        </p:nvCxnSpPr>
        <p:spPr>
          <a:xfrm flipH="1">
            <a:off x="359227" y="176893"/>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 xmlns:a16="http://schemas.microsoft.com/office/drawing/2014/main" id="{4FE90570-5FA7-406A-8789-A110D5A7152E}"/>
              </a:ext>
            </a:extLst>
          </p:cNvPr>
          <p:cNvSpPr txBox="1"/>
          <p:nvPr/>
        </p:nvSpPr>
        <p:spPr>
          <a:xfrm>
            <a:off x="3816439"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grpSp>
        <p:nvGrpSpPr>
          <p:cNvPr id="11" name="Group 10">
            <a:extLst>
              <a:ext uri="{FF2B5EF4-FFF2-40B4-BE49-F238E27FC236}">
                <a16:creationId xmlns="" xmlns:a16="http://schemas.microsoft.com/office/drawing/2014/main" id="{1A99EC02-A0BF-41A1-836A-F9A365B6B033}"/>
              </a:ext>
            </a:extLst>
          </p:cNvPr>
          <p:cNvGrpSpPr/>
          <p:nvPr/>
        </p:nvGrpSpPr>
        <p:grpSpPr>
          <a:xfrm>
            <a:off x="159171" y="3181417"/>
            <a:ext cx="4778477" cy="180000"/>
            <a:chOff x="159171" y="3181417"/>
            <a:chExt cx="4778477" cy="180000"/>
          </a:xfrm>
        </p:grpSpPr>
        <p:sp>
          <p:nvSpPr>
            <p:cNvPr id="13" name="Rectangle: Rounded Corners 12">
              <a:extLst>
                <a:ext uri="{FF2B5EF4-FFF2-40B4-BE49-F238E27FC236}">
                  <a16:creationId xmlns="" xmlns:a16="http://schemas.microsoft.com/office/drawing/2014/main" id="{07E256B8-BA27-4FD9-84EB-3BF1EF44D6FB}"/>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42</a:t>
              </a:r>
              <a:endParaRPr lang="mn-MN" sz="900" dirty="0">
                <a:solidFill>
                  <a:srgbClr val="002060"/>
                </a:solidFill>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 xmlns:a16="http://schemas.microsoft.com/office/drawing/2014/main" id="{2C59BACB-517E-4C67-BBA3-A76A0B8211F6}"/>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6988CE16-B8B9-4457-AB5F-812F57949556}"/>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Tree>
    <p:extLst>
      <p:ext uri="{BB962C8B-B14F-4D97-AF65-F5344CB8AC3E}">
        <p14:creationId xmlns:p14="http://schemas.microsoft.com/office/powerpoint/2010/main" val="9491893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 xmlns:a16="http://schemas.microsoft.com/office/drawing/2014/main" id="{76E0EC16-3339-4241-8BE4-3FCEC6E3A3B1}"/>
              </a:ext>
            </a:extLst>
          </p:cNvPr>
          <p:cNvSpPr txBox="1"/>
          <p:nvPr/>
        </p:nvSpPr>
        <p:spPr>
          <a:xfrm>
            <a:off x="221000" y="293767"/>
            <a:ext cx="4732000" cy="461665"/>
          </a:xfrm>
          <a:prstGeom prst="rect">
            <a:avLst/>
          </a:prstGeom>
          <a:noFill/>
        </p:spPr>
        <p:txBody>
          <a:bodyPr wrap="square" rtlCol="0">
            <a:spAutoFit/>
          </a:bodyPr>
          <a:lstStyle/>
          <a:p>
            <a:pPr algn="just"/>
            <a:r>
              <a:rPr lang="en-US" sz="1200" dirty="0">
                <a:solidFill>
                  <a:srgbClr val="002060"/>
                </a:solidFill>
                <a:latin typeface="Arial" panose="020B0604020202020204" pitchFamily="34" charset="0"/>
                <a:cs typeface="Arial" panose="020B0604020202020204" pitchFamily="34" charset="0"/>
              </a:rPr>
              <a:t>2017</a:t>
            </a:r>
            <a:r>
              <a:rPr lang="en-US" sz="1000" dirty="0">
                <a:solidFill>
                  <a:schemeClr val="accent1"/>
                </a:solidFill>
                <a:latin typeface="Arial" panose="020B0604020202020204" pitchFamily="34" charset="0"/>
                <a:cs typeface="Arial" panose="020B0604020202020204" pitchFamily="34" charset="0"/>
              </a:rPr>
              <a:t> </a:t>
            </a:r>
            <a:r>
              <a:rPr lang="mn-MN" sz="1000" dirty="0">
                <a:solidFill>
                  <a:schemeClr val="accent1"/>
                </a:solidFill>
                <a:latin typeface="Arial" panose="020B0604020202020204" pitchFamily="34" charset="0"/>
                <a:cs typeface="Arial" panose="020B0604020202020204" pitchFamily="34" charset="0"/>
              </a:rPr>
              <a:t>оны </a:t>
            </a:r>
            <a:r>
              <a:rPr lang="mn-MN" sz="1000" dirty="0">
                <a:solidFill>
                  <a:srgbClr val="002060"/>
                </a:solidFill>
                <a:latin typeface="Arial" panose="020B0604020202020204" pitchFamily="34" charset="0"/>
                <a:cs typeface="Arial" panose="020B0604020202020204" pitchFamily="34" charset="0"/>
              </a:rPr>
              <a:t>жилийн эцсийн мал тооллогын</a:t>
            </a:r>
            <a:r>
              <a:rPr lang="mn-MN" sz="1000" dirty="0">
                <a:solidFill>
                  <a:schemeClr val="accent1"/>
                </a:solidFill>
                <a:latin typeface="Arial" panose="020B0604020202020204" pitchFamily="34" charset="0"/>
                <a:cs typeface="Arial" panose="020B0604020202020204" pitchFamily="34" charset="0"/>
              </a:rPr>
              <a:t> дүнгээр </a:t>
            </a:r>
            <a:r>
              <a:rPr lang="mn-MN" sz="1000" dirty="0" smtClean="0">
                <a:solidFill>
                  <a:srgbClr val="002060"/>
                </a:solidFill>
                <a:latin typeface="Arial" panose="020B0604020202020204" pitchFamily="34" charset="0"/>
                <a:cs typeface="Arial" panose="020B0604020202020204" pitchFamily="34" charset="0"/>
              </a:rPr>
              <a:t>Архангай</a:t>
            </a:r>
            <a:r>
              <a:rPr lang="mn-MN" sz="1000" dirty="0" smtClean="0">
                <a:solidFill>
                  <a:schemeClr val="accent1"/>
                </a:solidFill>
                <a:latin typeface="Arial" panose="020B0604020202020204" pitchFamily="34" charset="0"/>
                <a:cs typeface="Arial" panose="020B0604020202020204" pitchFamily="34" charset="0"/>
              </a:rPr>
              <a:t> </a:t>
            </a:r>
            <a:r>
              <a:rPr lang="mn-MN" sz="1000" dirty="0">
                <a:solidFill>
                  <a:srgbClr val="002060"/>
                </a:solidFill>
                <a:latin typeface="Arial" panose="020B0604020202020204" pitchFamily="34" charset="0"/>
                <a:cs typeface="Arial" panose="020B0604020202020204" pitchFamily="34" charset="0"/>
              </a:rPr>
              <a:t>аймгийн</a:t>
            </a:r>
            <a:r>
              <a:rPr lang="mn-MN" sz="1000" dirty="0">
                <a:solidFill>
                  <a:schemeClr val="accent1"/>
                </a:solidFill>
                <a:latin typeface="Arial" panose="020B0604020202020204" pitchFamily="34" charset="0"/>
                <a:cs typeface="Arial" panose="020B0604020202020204" pitchFamily="34" charset="0"/>
              </a:rPr>
              <a:t> хэмжээнд </a:t>
            </a:r>
            <a:r>
              <a:rPr lang="mn-MN" sz="1200" dirty="0" smtClean="0">
                <a:solidFill>
                  <a:srgbClr val="002060"/>
                </a:solidFill>
                <a:latin typeface="Arial" panose="020B0604020202020204" pitchFamily="34" charset="0"/>
                <a:cs typeface="Arial" panose="020B0604020202020204" pitchFamily="34" charset="0"/>
              </a:rPr>
              <a:t>5 291 745 </a:t>
            </a:r>
            <a:r>
              <a:rPr lang="mn-MN" sz="1000" dirty="0" smtClean="0">
                <a:solidFill>
                  <a:srgbClr val="002060"/>
                </a:solidFill>
                <a:latin typeface="Arial" panose="020B0604020202020204" pitchFamily="34" charset="0"/>
                <a:cs typeface="Arial" panose="020B0604020202020204" pitchFamily="34" charset="0"/>
              </a:rPr>
              <a:t>толгой </a:t>
            </a:r>
            <a:r>
              <a:rPr lang="mn-MN" sz="1000" dirty="0">
                <a:solidFill>
                  <a:srgbClr val="002060"/>
                </a:solidFill>
                <a:latin typeface="Arial" panose="020B0604020202020204" pitchFamily="34" charset="0"/>
                <a:cs typeface="Arial" panose="020B0604020202020204" pitchFamily="34" charset="0"/>
              </a:rPr>
              <a:t>мал</a:t>
            </a:r>
            <a:r>
              <a:rPr lang="mn-MN" sz="1000" dirty="0">
                <a:solidFill>
                  <a:schemeClr val="accent1"/>
                </a:solidFill>
                <a:latin typeface="Arial" panose="020B0604020202020204" pitchFamily="34" charset="0"/>
                <a:cs typeface="Arial" panose="020B0604020202020204" pitchFamily="34" charset="0"/>
              </a:rPr>
              <a:t> тоологдсон байна.</a:t>
            </a:r>
          </a:p>
        </p:txBody>
      </p:sp>
      <p:pic>
        <p:nvPicPr>
          <p:cNvPr id="14" name="Picture 2" descr="hurgat honi">
            <a:extLst>
              <a:ext uri="{FF2B5EF4-FFF2-40B4-BE49-F238E27FC236}">
                <a16:creationId xmlns="" xmlns:a16="http://schemas.microsoft.com/office/drawing/2014/main" id="{9EB823B7-0E4B-4DDA-9D81-E42ABFE317D8}"/>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7116" y="2262021"/>
            <a:ext cx="1090505" cy="7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6" name="Picture 3" descr="images (2)">
            <a:extLst>
              <a:ext uri="{FF2B5EF4-FFF2-40B4-BE49-F238E27FC236}">
                <a16:creationId xmlns="" xmlns:a16="http://schemas.microsoft.com/office/drawing/2014/main" id="{33F6800C-AECB-4616-AA4E-04C54BBA02D9}"/>
              </a:ext>
            </a:extLst>
          </p:cNvPr>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6099" y="927993"/>
            <a:ext cx="864000" cy="7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7" name="Picture 4" descr="temee">
            <a:extLst>
              <a:ext uri="{FF2B5EF4-FFF2-40B4-BE49-F238E27FC236}">
                <a16:creationId xmlns="" xmlns:a16="http://schemas.microsoft.com/office/drawing/2014/main" id="{4ECE54E4-9EC2-4A67-9EDF-823532E7743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16914" y="832889"/>
            <a:ext cx="1031323" cy="7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8" name="Picture 5" descr="uher">
            <a:extLst>
              <a:ext uri="{FF2B5EF4-FFF2-40B4-BE49-F238E27FC236}">
                <a16:creationId xmlns="" xmlns:a16="http://schemas.microsoft.com/office/drawing/2014/main" id="{4FD3758E-6B69-4113-BCF0-7DA14733571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98991" y="2289301"/>
            <a:ext cx="855713" cy="7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9" name="Picture 6" descr="ymaa">
            <a:extLst>
              <a:ext uri="{FF2B5EF4-FFF2-40B4-BE49-F238E27FC236}">
                <a16:creationId xmlns="" xmlns:a16="http://schemas.microsoft.com/office/drawing/2014/main" id="{16B0C252-9909-4704-AB77-218F4536917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67717" y="1797246"/>
            <a:ext cx="863999" cy="7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0" name="Rectangle: Rounded Corners 19">
            <a:extLst>
              <a:ext uri="{FF2B5EF4-FFF2-40B4-BE49-F238E27FC236}">
                <a16:creationId xmlns="" xmlns:a16="http://schemas.microsoft.com/office/drawing/2014/main" id="{3221F338-A764-4DCE-8AA9-45130300D2C4}"/>
              </a:ext>
            </a:extLst>
          </p:cNvPr>
          <p:cNvSpPr/>
          <p:nvPr/>
        </p:nvSpPr>
        <p:spPr>
          <a:xfrm>
            <a:off x="2303965" y="874660"/>
            <a:ext cx="1332000" cy="360000"/>
          </a:xfrm>
          <a:prstGeom prst="roundRect">
            <a:avLst/>
          </a:prstGeom>
          <a:solidFill>
            <a:srgbClr val="B254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2400" dirty="0" smtClean="0">
                <a:latin typeface="Arial" panose="020B0604020202020204" pitchFamily="34" charset="0"/>
                <a:cs typeface="Arial" panose="020B0604020202020204" pitchFamily="34" charset="0"/>
              </a:rPr>
              <a:t>1383</a:t>
            </a:r>
            <a:endParaRPr lang="mn-MN" sz="2400" dirty="0">
              <a:latin typeface="Arial" panose="020B0604020202020204" pitchFamily="34" charset="0"/>
              <a:cs typeface="Arial" panose="020B0604020202020204" pitchFamily="34" charset="0"/>
            </a:endParaRPr>
          </a:p>
        </p:txBody>
      </p:sp>
      <p:sp>
        <p:nvSpPr>
          <p:cNvPr id="21" name="Rectangle: Rounded Corners 20">
            <a:extLst>
              <a:ext uri="{FF2B5EF4-FFF2-40B4-BE49-F238E27FC236}">
                <a16:creationId xmlns="" xmlns:a16="http://schemas.microsoft.com/office/drawing/2014/main" id="{6A04B195-DB81-46FE-A339-F5E0D1B24870}"/>
              </a:ext>
            </a:extLst>
          </p:cNvPr>
          <p:cNvSpPr/>
          <p:nvPr/>
        </p:nvSpPr>
        <p:spPr>
          <a:xfrm>
            <a:off x="1290099" y="1211251"/>
            <a:ext cx="1188000" cy="360000"/>
          </a:xfrm>
          <a:prstGeom prst="roundRect">
            <a:avLst/>
          </a:prstGeom>
          <a:solidFill>
            <a:schemeClr val="bg1"/>
          </a:solidFill>
          <a:ln>
            <a:solidFill>
              <a:srgbClr val="1D4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2000" dirty="0" smtClean="0">
                <a:solidFill>
                  <a:srgbClr val="1D4999"/>
                </a:solidFill>
                <a:latin typeface="Arial" panose="020B0604020202020204" pitchFamily="34" charset="0"/>
                <a:cs typeface="Arial" panose="020B0604020202020204" pitchFamily="34" charset="0"/>
              </a:rPr>
              <a:t>381 121</a:t>
            </a:r>
            <a:endParaRPr lang="mn-MN" sz="2000" dirty="0">
              <a:solidFill>
                <a:srgbClr val="1D4999"/>
              </a:solidFill>
              <a:latin typeface="Arial" panose="020B0604020202020204" pitchFamily="34" charset="0"/>
              <a:cs typeface="Arial" panose="020B0604020202020204" pitchFamily="34" charset="0"/>
            </a:endParaRPr>
          </a:p>
        </p:txBody>
      </p:sp>
      <p:sp>
        <p:nvSpPr>
          <p:cNvPr id="22" name="Rectangle: Rounded Corners 21">
            <a:extLst>
              <a:ext uri="{FF2B5EF4-FFF2-40B4-BE49-F238E27FC236}">
                <a16:creationId xmlns="" xmlns:a16="http://schemas.microsoft.com/office/drawing/2014/main" id="{710209E4-DDC2-416E-9547-E242DC5FEF43}"/>
              </a:ext>
            </a:extLst>
          </p:cNvPr>
          <p:cNvSpPr/>
          <p:nvPr/>
        </p:nvSpPr>
        <p:spPr>
          <a:xfrm>
            <a:off x="3638575" y="1777664"/>
            <a:ext cx="1188000" cy="360000"/>
          </a:xfrm>
          <a:prstGeom prst="roundRect">
            <a:avLst/>
          </a:prstGeom>
          <a:solidFill>
            <a:srgbClr val="B01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2000" dirty="0" smtClean="0">
                <a:latin typeface="Arial" panose="020B0604020202020204" pitchFamily="34" charset="0"/>
                <a:cs typeface="Arial" panose="020B0604020202020204" pitchFamily="34" charset="0"/>
              </a:rPr>
              <a:t>628 783</a:t>
            </a:r>
            <a:endParaRPr lang="mn-MN" sz="2000" dirty="0">
              <a:latin typeface="Arial" panose="020B0604020202020204" pitchFamily="34" charset="0"/>
              <a:cs typeface="Arial" panose="020B0604020202020204" pitchFamily="34" charset="0"/>
            </a:endParaRPr>
          </a:p>
        </p:txBody>
      </p:sp>
      <p:sp>
        <p:nvSpPr>
          <p:cNvPr id="23" name="Rectangle: Rounded Corners 22">
            <a:extLst>
              <a:ext uri="{FF2B5EF4-FFF2-40B4-BE49-F238E27FC236}">
                <a16:creationId xmlns="" xmlns:a16="http://schemas.microsoft.com/office/drawing/2014/main" id="{932065BD-76FB-4815-9B55-D9E8FE7B7446}"/>
              </a:ext>
            </a:extLst>
          </p:cNvPr>
          <p:cNvSpPr/>
          <p:nvPr/>
        </p:nvSpPr>
        <p:spPr>
          <a:xfrm>
            <a:off x="704580" y="1865541"/>
            <a:ext cx="1504508" cy="360000"/>
          </a:xfrm>
          <a:prstGeom prst="roundRect">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2200" dirty="0" smtClean="0">
                <a:latin typeface="Arial" panose="020B0604020202020204" pitchFamily="34" charset="0"/>
                <a:cs typeface="Arial" panose="020B0604020202020204" pitchFamily="34" charset="0"/>
              </a:rPr>
              <a:t>2 845 055</a:t>
            </a:r>
            <a:endParaRPr lang="mn-MN" sz="2200" dirty="0">
              <a:latin typeface="Arial" panose="020B0604020202020204" pitchFamily="34" charset="0"/>
              <a:cs typeface="Arial" panose="020B0604020202020204" pitchFamily="34" charset="0"/>
            </a:endParaRPr>
          </a:p>
        </p:txBody>
      </p:sp>
      <p:sp>
        <p:nvSpPr>
          <p:cNvPr id="24" name="Rectangle: Rounded Corners 23">
            <a:extLst>
              <a:ext uri="{FF2B5EF4-FFF2-40B4-BE49-F238E27FC236}">
                <a16:creationId xmlns="" xmlns:a16="http://schemas.microsoft.com/office/drawing/2014/main" id="{D041FFB9-2820-42D4-93AE-B34758B2B5ED}"/>
              </a:ext>
            </a:extLst>
          </p:cNvPr>
          <p:cNvSpPr/>
          <p:nvPr/>
        </p:nvSpPr>
        <p:spPr>
          <a:xfrm>
            <a:off x="1811781" y="2589629"/>
            <a:ext cx="1584000" cy="360000"/>
          </a:xfrm>
          <a:prstGeom prst="roundRect">
            <a:avLst/>
          </a:prstGeom>
          <a:solidFill>
            <a:srgbClr val="FF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2400" dirty="0" smtClean="0">
                <a:latin typeface="Arial" panose="020B0604020202020204" pitchFamily="34" charset="0"/>
                <a:cs typeface="Arial" panose="020B0604020202020204" pitchFamily="34" charset="0"/>
              </a:rPr>
              <a:t>1 435 403</a:t>
            </a:r>
            <a:endParaRPr lang="mn-MN" sz="2400" dirty="0">
              <a:latin typeface="Arial" panose="020B0604020202020204" pitchFamily="34" charset="0"/>
              <a:cs typeface="Arial" panose="020B0604020202020204" pitchFamily="34" charset="0"/>
            </a:endParaRPr>
          </a:p>
        </p:txBody>
      </p:sp>
      <p:cxnSp>
        <p:nvCxnSpPr>
          <p:cNvPr id="26" name="Straight Connector 25">
            <a:extLst>
              <a:ext uri="{FF2B5EF4-FFF2-40B4-BE49-F238E27FC236}">
                <a16:creationId xmlns="" xmlns:a16="http://schemas.microsoft.com/office/drawing/2014/main" id="{C6BA2C73-BDFB-4A15-82AE-CBFF12C72F0C}"/>
              </a:ext>
            </a:extLst>
          </p:cNvPr>
          <p:cNvCxnSpPr>
            <a:cxnSpLocks/>
          </p:cNvCxnSpPr>
          <p:nvPr/>
        </p:nvCxnSpPr>
        <p:spPr>
          <a:xfrm flipH="1">
            <a:off x="359227" y="176893"/>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 xmlns:a16="http://schemas.microsoft.com/office/drawing/2014/main" id="{3A17E024-9D54-4185-97A1-41AABB2977D7}"/>
              </a:ext>
            </a:extLst>
          </p:cNvPr>
          <p:cNvSpPr txBox="1"/>
          <p:nvPr/>
        </p:nvSpPr>
        <p:spPr>
          <a:xfrm>
            <a:off x="3816439"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grpSp>
        <p:nvGrpSpPr>
          <p:cNvPr id="28" name="Group 27">
            <a:extLst>
              <a:ext uri="{FF2B5EF4-FFF2-40B4-BE49-F238E27FC236}">
                <a16:creationId xmlns="" xmlns:a16="http://schemas.microsoft.com/office/drawing/2014/main" id="{E6E8DDA2-8C22-4DBB-ABE3-8015F8FC42F0}"/>
              </a:ext>
            </a:extLst>
          </p:cNvPr>
          <p:cNvGrpSpPr/>
          <p:nvPr/>
        </p:nvGrpSpPr>
        <p:grpSpPr>
          <a:xfrm>
            <a:off x="159171" y="3181417"/>
            <a:ext cx="4778477" cy="180000"/>
            <a:chOff x="159171" y="3181417"/>
            <a:chExt cx="4778477" cy="180000"/>
          </a:xfrm>
        </p:grpSpPr>
        <p:sp>
          <p:nvSpPr>
            <p:cNvPr id="29" name="Rectangle: Rounded Corners 28">
              <a:extLst>
                <a:ext uri="{FF2B5EF4-FFF2-40B4-BE49-F238E27FC236}">
                  <a16:creationId xmlns="" xmlns:a16="http://schemas.microsoft.com/office/drawing/2014/main" id="{B1482988-C06D-4BA5-804F-3FF1A8C900EB}"/>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43</a:t>
              </a:r>
              <a:endParaRPr lang="mn-MN" sz="900" dirty="0">
                <a:solidFill>
                  <a:srgbClr val="002060"/>
                </a:solidFill>
                <a:latin typeface="Arial" panose="020B0604020202020204" pitchFamily="34" charset="0"/>
                <a:cs typeface="Arial" panose="020B0604020202020204" pitchFamily="34" charset="0"/>
              </a:endParaRPr>
            </a:p>
          </p:txBody>
        </p:sp>
        <p:cxnSp>
          <p:nvCxnSpPr>
            <p:cNvPr id="30" name="Straight Connector 29">
              <a:extLst>
                <a:ext uri="{FF2B5EF4-FFF2-40B4-BE49-F238E27FC236}">
                  <a16:creationId xmlns="" xmlns:a16="http://schemas.microsoft.com/office/drawing/2014/main" id="{D7913793-DDC7-475C-9CC4-34EFF0782742}"/>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 xmlns:a16="http://schemas.microsoft.com/office/drawing/2014/main" id="{4A0FC01E-F349-4CAF-9F57-F5BA36379C4F}"/>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32" name="Picture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Tree>
    <p:extLst>
      <p:ext uri="{BB962C8B-B14F-4D97-AF65-F5344CB8AC3E}">
        <p14:creationId xmlns:p14="http://schemas.microsoft.com/office/powerpoint/2010/main" val="1832002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 xmlns:a16="http://schemas.microsoft.com/office/drawing/2014/main" id="{FE4AF250-07DD-4791-9FB8-5315C9E69DDF}"/>
              </a:ext>
            </a:extLst>
          </p:cNvPr>
          <p:cNvPicPr>
            <a:picLocks noChangeAspect="1"/>
          </p:cNvPicPr>
          <p:nvPr/>
        </p:nvPicPr>
        <p:blipFill rotWithShape="1">
          <a:blip r:embed="rId2">
            <a:extLst>
              <a:ext uri="{28A0092B-C50C-407E-A947-70E740481C1C}">
                <a14:useLocalDpi xmlns:a14="http://schemas.microsoft.com/office/drawing/2010/main" val="0"/>
              </a:ext>
            </a:extLst>
          </a:blip>
          <a:srcRect l="87338" t="30678" r="8912" b="65168"/>
          <a:stretch/>
        </p:blipFill>
        <p:spPr>
          <a:xfrm flipH="1">
            <a:off x="3822909" y="2166620"/>
            <a:ext cx="1052981" cy="828000"/>
          </a:xfrm>
          <a:prstGeom prst="rect">
            <a:avLst/>
          </a:prstGeom>
        </p:spPr>
      </p:pic>
      <p:pic>
        <p:nvPicPr>
          <p:cNvPr id="26" name="Picture 25">
            <a:extLst>
              <a:ext uri="{FF2B5EF4-FFF2-40B4-BE49-F238E27FC236}">
                <a16:creationId xmlns="" xmlns:a16="http://schemas.microsoft.com/office/drawing/2014/main" id="{581E6B08-F3D5-4A3B-8C48-CCA594A5F3EB}"/>
              </a:ext>
            </a:extLst>
          </p:cNvPr>
          <p:cNvPicPr>
            <a:picLocks noChangeAspect="1"/>
          </p:cNvPicPr>
          <p:nvPr/>
        </p:nvPicPr>
        <p:blipFill rotWithShape="1">
          <a:blip r:embed="rId2">
            <a:extLst>
              <a:ext uri="{28A0092B-C50C-407E-A947-70E740481C1C}">
                <a14:useLocalDpi xmlns:a14="http://schemas.microsoft.com/office/drawing/2010/main" val="0"/>
              </a:ext>
            </a:extLst>
          </a:blip>
          <a:srcRect l="84711" t="4333" r="9548" b="89457"/>
          <a:stretch/>
        </p:blipFill>
        <p:spPr>
          <a:xfrm>
            <a:off x="236642" y="569817"/>
            <a:ext cx="1082433" cy="828000"/>
          </a:xfrm>
          <a:prstGeom prst="rect">
            <a:avLst/>
          </a:prstGeom>
        </p:spPr>
      </p:pic>
      <p:pic>
        <p:nvPicPr>
          <p:cNvPr id="27" name="Picture 26">
            <a:extLst>
              <a:ext uri="{FF2B5EF4-FFF2-40B4-BE49-F238E27FC236}">
                <a16:creationId xmlns="" xmlns:a16="http://schemas.microsoft.com/office/drawing/2014/main" id="{CF062BE3-8F32-45D3-9D59-967719952FDB}"/>
              </a:ext>
            </a:extLst>
          </p:cNvPr>
          <p:cNvPicPr>
            <a:picLocks noChangeAspect="1"/>
          </p:cNvPicPr>
          <p:nvPr/>
        </p:nvPicPr>
        <p:blipFill rotWithShape="1">
          <a:blip r:embed="rId2">
            <a:extLst>
              <a:ext uri="{28A0092B-C50C-407E-A947-70E740481C1C}">
                <a14:useLocalDpi xmlns:a14="http://schemas.microsoft.com/office/drawing/2010/main" val="0"/>
              </a:ext>
            </a:extLst>
          </a:blip>
          <a:srcRect l="91736" t="13830" r="2523" b="81145"/>
          <a:stretch/>
        </p:blipFill>
        <p:spPr>
          <a:xfrm flipH="1">
            <a:off x="3633925" y="842263"/>
            <a:ext cx="1052982" cy="648000"/>
          </a:xfrm>
          <a:prstGeom prst="rect">
            <a:avLst/>
          </a:prstGeom>
        </p:spPr>
      </p:pic>
      <p:pic>
        <p:nvPicPr>
          <p:cNvPr id="28" name="Picture 27">
            <a:extLst>
              <a:ext uri="{FF2B5EF4-FFF2-40B4-BE49-F238E27FC236}">
                <a16:creationId xmlns="" xmlns:a16="http://schemas.microsoft.com/office/drawing/2014/main" id="{7E396699-9559-4714-81DD-2E9273A50FEB}"/>
              </a:ext>
            </a:extLst>
          </p:cNvPr>
          <p:cNvPicPr>
            <a:picLocks noChangeAspect="1"/>
          </p:cNvPicPr>
          <p:nvPr/>
        </p:nvPicPr>
        <p:blipFill rotWithShape="1">
          <a:blip r:embed="rId2">
            <a:extLst>
              <a:ext uri="{28A0092B-C50C-407E-A947-70E740481C1C}">
                <a14:useLocalDpi xmlns:a14="http://schemas.microsoft.com/office/drawing/2010/main" val="0"/>
              </a:ext>
            </a:extLst>
          </a:blip>
          <a:srcRect l="80013" t="18559" r="14583" b="73433"/>
          <a:stretch/>
        </p:blipFill>
        <p:spPr>
          <a:xfrm>
            <a:off x="382341" y="1424915"/>
            <a:ext cx="858823" cy="900000"/>
          </a:xfrm>
          <a:prstGeom prst="rect">
            <a:avLst/>
          </a:prstGeom>
        </p:spPr>
      </p:pic>
      <p:pic>
        <p:nvPicPr>
          <p:cNvPr id="29" name="Picture 28">
            <a:extLst>
              <a:ext uri="{FF2B5EF4-FFF2-40B4-BE49-F238E27FC236}">
                <a16:creationId xmlns="" xmlns:a16="http://schemas.microsoft.com/office/drawing/2014/main" id="{CCE732BF-B609-4DBF-877E-D525004B41A1}"/>
              </a:ext>
            </a:extLst>
          </p:cNvPr>
          <p:cNvPicPr>
            <a:picLocks noChangeAspect="1"/>
          </p:cNvPicPr>
          <p:nvPr/>
        </p:nvPicPr>
        <p:blipFill rotWithShape="1">
          <a:blip r:embed="rId2">
            <a:extLst>
              <a:ext uri="{28A0092B-C50C-407E-A947-70E740481C1C}">
                <a14:useLocalDpi xmlns:a14="http://schemas.microsoft.com/office/drawing/2010/main" val="0"/>
              </a:ext>
            </a:extLst>
          </a:blip>
          <a:srcRect l="94006" t="25309" r="2985" b="70537"/>
          <a:stretch/>
        </p:blipFill>
        <p:spPr>
          <a:xfrm>
            <a:off x="347035" y="2352013"/>
            <a:ext cx="737617" cy="720000"/>
          </a:xfrm>
          <a:prstGeom prst="rect">
            <a:avLst/>
          </a:prstGeom>
        </p:spPr>
      </p:pic>
      <p:sp>
        <p:nvSpPr>
          <p:cNvPr id="30" name="TextBox 29">
            <a:extLst>
              <a:ext uri="{FF2B5EF4-FFF2-40B4-BE49-F238E27FC236}">
                <a16:creationId xmlns="" xmlns:a16="http://schemas.microsoft.com/office/drawing/2014/main" id="{131A10F1-0901-4184-B904-D4638D4CF890}"/>
              </a:ext>
            </a:extLst>
          </p:cNvPr>
          <p:cNvSpPr txBox="1"/>
          <p:nvPr/>
        </p:nvSpPr>
        <p:spPr>
          <a:xfrm>
            <a:off x="1270119" y="1297367"/>
            <a:ext cx="2492407" cy="1631216"/>
          </a:xfrm>
          <a:prstGeom prst="rect">
            <a:avLst/>
          </a:prstGeom>
          <a:noFill/>
        </p:spPr>
        <p:txBody>
          <a:bodyPr wrap="square" rtlCol="0">
            <a:spAutoFit/>
          </a:bodyPr>
          <a:lstStyle/>
          <a:p>
            <a:pPr algn="just"/>
            <a:r>
              <a:rPr lang="mn-MN" sz="1400" dirty="0" smtClean="0">
                <a:solidFill>
                  <a:schemeClr val="accent1"/>
                </a:solidFill>
                <a:latin typeface="Arial" panose="020B0604020202020204" pitchFamily="34" charset="0"/>
                <a:cs typeface="Arial" panose="020B0604020202020204" pitchFamily="34" charset="0"/>
              </a:rPr>
              <a:t>Эрдэнэмандал   </a:t>
            </a:r>
            <a:r>
              <a:rPr lang="mn-MN" sz="2000" dirty="0" smtClean="0">
                <a:solidFill>
                  <a:srgbClr val="002060"/>
                </a:solidFill>
                <a:latin typeface="Arial" panose="020B0604020202020204" pitchFamily="34" charset="0"/>
                <a:cs typeface="Arial" panose="020B0604020202020204" pitchFamily="34" charset="0"/>
              </a:rPr>
              <a:t>473612</a:t>
            </a:r>
            <a:endParaRPr lang="mn-MN" sz="2000" dirty="0">
              <a:solidFill>
                <a:srgbClr val="002060"/>
              </a:solidFill>
              <a:latin typeface="Arial" panose="020B0604020202020204" pitchFamily="34" charset="0"/>
              <a:cs typeface="Arial" panose="020B0604020202020204" pitchFamily="34" charset="0"/>
            </a:endParaRPr>
          </a:p>
          <a:p>
            <a:pPr algn="just"/>
            <a:r>
              <a:rPr lang="mn-MN" sz="1400" dirty="0" smtClean="0">
                <a:solidFill>
                  <a:schemeClr val="accent1"/>
                </a:solidFill>
                <a:latin typeface="Arial" panose="020B0604020202020204" pitchFamily="34" charset="0"/>
                <a:cs typeface="Arial" panose="020B0604020202020204" pitchFamily="34" charset="0"/>
              </a:rPr>
              <a:t>Батцэнгэл           </a:t>
            </a:r>
            <a:r>
              <a:rPr lang="mn-MN" sz="2000" dirty="0" smtClean="0">
                <a:solidFill>
                  <a:srgbClr val="002060"/>
                </a:solidFill>
                <a:latin typeface="Arial" panose="020B0604020202020204" pitchFamily="34" charset="0"/>
                <a:cs typeface="Arial" panose="020B0604020202020204" pitchFamily="34" charset="0"/>
              </a:rPr>
              <a:t>372546</a:t>
            </a:r>
            <a:endParaRPr lang="mn-MN" sz="1400" dirty="0">
              <a:solidFill>
                <a:srgbClr val="002060"/>
              </a:solidFill>
              <a:latin typeface="Arial" panose="020B0604020202020204" pitchFamily="34" charset="0"/>
              <a:cs typeface="Arial" panose="020B0604020202020204" pitchFamily="34" charset="0"/>
            </a:endParaRPr>
          </a:p>
          <a:p>
            <a:pPr algn="just"/>
            <a:r>
              <a:rPr lang="mn-MN" sz="1400" dirty="0" smtClean="0">
                <a:solidFill>
                  <a:schemeClr val="accent1"/>
                </a:solidFill>
                <a:latin typeface="Arial" panose="020B0604020202020204" pitchFamily="34" charset="0"/>
                <a:cs typeface="Arial" panose="020B0604020202020204" pitchFamily="34" charset="0"/>
              </a:rPr>
              <a:t>Ихтамир              </a:t>
            </a:r>
            <a:r>
              <a:rPr lang="mn-MN" sz="2000" dirty="0" smtClean="0">
                <a:solidFill>
                  <a:srgbClr val="002060"/>
                </a:solidFill>
                <a:latin typeface="Arial" panose="020B0604020202020204" pitchFamily="34" charset="0"/>
                <a:cs typeface="Arial" panose="020B0604020202020204" pitchFamily="34" charset="0"/>
              </a:rPr>
              <a:t>338655</a:t>
            </a:r>
            <a:endParaRPr lang="mn-MN" sz="1400" dirty="0">
              <a:solidFill>
                <a:srgbClr val="002060"/>
              </a:solidFill>
              <a:latin typeface="Arial" panose="020B0604020202020204" pitchFamily="34" charset="0"/>
              <a:cs typeface="Arial" panose="020B0604020202020204" pitchFamily="34" charset="0"/>
            </a:endParaRPr>
          </a:p>
          <a:p>
            <a:pPr algn="just"/>
            <a:r>
              <a:rPr lang="mn-MN" sz="1400" dirty="0" smtClean="0">
                <a:solidFill>
                  <a:schemeClr val="accent1"/>
                </a:solidFill>
                <a:latin typeface="Arial" panose="020B0604020202020204" pitchFamily="34" charset="0"/>
                <a:cs typeface="Arial" panose="020B0604020202020204" pitchFamily="34" charset="0"/>
              </a:rPr>
              <a:t>Өгийнуур             </a:t>
            </a:r>
            <a:r>
              <a:rPr lang="mn-MN" sz="2000" dirty="0" smtClean="0">
                <a:solidFill>
                  <a:srgbClr val="002060"/>
                </a:solidFill>
                <a:latin typeface="Arial" panose="020B0604020202020204" pitchFamily="34" charset="0"/>
                <a:cs typeface="Arial" panose="020B0604020202020204" pitchFamily="34" charset="0"/>
              </a:rPr>
              <a:t>328226</a:t>
            </a:r>
            <a:endParaRPr lang="mn-MN" sz="1400" dirty="0">
              <a:solidFill>
                <a:srgbClr val="002060"/>
              </a:solidFill>
              <a:latin typeface="Arial" panose="020B0604020202020204" pitchFamily="34" charset="0"/>
              <a:cs typeface="Arial" panose="020B0604020202020204" pitchFamily="34" charset="0"/>
            </a:endParaRPr>
          </a:p>
          <a:p>
            <a:pPr algn="just"/>
            <a:r>
              <a:rPr lang="mn-MN" sz="1400" dirty="0" smtClean="0">
                <a:solidFill>
                  <a:schemeClr val="accent1"/>
                </a:solidFill>
                <a:latin typeface="Arial" panose="020B0604020202020204" pitchFamily="34" charset="0"/>
                <a:cs typeface="Arial" panose="020B0604020202020204" pitchFamily="34" charset="0"/>
              </a:rPr>
              <a:t>Хашаат               </a:t>
            </a:r>
            <a:r>
              <a:rPr lang="mn-MN" sz="2000" dirty="0" smtClean="0">
                <a:solidFill>
                  <a:srgbClr val="002060"/>
                </a:solidFill>
                <a:latin typeface="Arial" panose="020B0604020202020204" pitchFamily="34" charset="0"/>
                <a:cs typeface="Arial" panose="020B0604020202020204" pitchFamily="34" charset="0"/>
              </a:rPr>
              <a:t>328066</a:t>
            </a:r>
            <a:endParaRPr lang="mn-MN" sz="1100" dirty="0">
              <a:solidFill>
                <a:srgbClr val="002060"/>
              </a:solidFill>
              <a:latin typeface="Arial" panose="020B0604020202020204" pitchFamily="34" charset="0"/>
              <a:cs typeface="Arial" panose="020B0604020202020204" pitchFamily="34" charset="0"/>
            </a:endParaRPr>
          </a:p>
        </p:txBody>
      </p:sp>
      <p:sp>
        <p:nvSpPr>
          <p:cNvPr id="31" name="Rectangle: Rounded Corners 30">
            <a:extLst>
              <a:ext uri="{FF2B5EF4-FFF2-40B4-BE49-F238E27FC236}">
                <a16:creationId xmlns="" xmlns:a16="http://schemas.microsoft.com/office/drawing/2014/main" id="{74EB2729-A5B5-4391-A241-C70CFBC5E451}"/>
              </a:ext>
            </a:extLst>
          </p:cNvPr>
          <p:cNvSpPr/>
          <p:nvPr/>
        </p:nvSpPr>
        <p:spPr>
          <a:xfrm>
            <a:off x="1504542" y="524034"/>
            <a:ext cx="1943916" cy="540000"/>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a:solidFill>
                  <a:schemeClr val="accent2"/>
                </a:solidFill>
                <a:latin typeface="Arial" panose="020B0604020202020204" pitchFamily="34" charset="0"/>
                <a:cs typeface="Arial" panose="020B0604020202020204" pitchFamily="34" charset="0"/>
              </a:rPr>
              <a:t>Хамгийн олон малтай сумд</a:t>
            </a:r>
          </a:p>
        </p:txBody>
      </p:sp>
      <p:cxnSp>
        <p:nvCxnSpPr>
          <p:cNvPr id="33" name="Straight Connector 32">
            <a:extLst>
              <a:ext uri="{FF2B5EF4-FFF2-40B4-BE49-F238E27FC236}">
                <a16:creationId xmlns="" xmlns:a16="http://schemas.microsoft.com/office/drawing/2014/main" id="{FC933342-DF62-4835-B596-B98925A600C1}"/>
              </a:ext>
            </a:extLst>
          </p:cNvPr>
          <p:cNvCxnSpPr>
            <a:cxnSpLocks/>
          </p:cNvCxnSpPr>
          <p:nvPr/>
        </p:nvCxnSpPr>
        <p:spPr>
          <a:xfrm flipH="1">
            <a:off x="359227" y="176893"/>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 xmlns:a16="http://schemas.microsoft.com/office/drawing/2014/main" id="{BE7DC3F1-7D52-451D-9376-02D77AA1C8DA}"/>
              </a:ext>
            </a:extLst>
          </p:cNvPr>
          <p:cNvSpPr txBox="1"/>
          <p:nvPr/>
        </p:nvSpPr>
        <p:spPr>
          <a:xfrm>
            <a:off x="3816439"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grpSp>
        <p:nvGrpSpPr>
          <p:cNvPr id="13" name="Group 12">
            <a:extLst>
              <a:ext uri="{FF2B5EF4-FFF2-40B4-BE49-F238E27FC236}">
                <a16:creationId xmlns="" xmlns:a16="http://schemas.microsoft.com/office/drawing/2014/main" id="{6AF4C571-ACA2-4387-BFFF-EAAD90927288}"/>
              </a:ext>
            </a:extLst>
          </p:cNvPr>
          <p:cNvGrpSpPr/>
          <p:nvPr/>
        </p:nvGrpSpPr>
        <p:grpSpPr>
          <a:xfrm>
            <a:off x="159171" y="3181417"/>
            <a:ext cx="4778477" cy="180000"/>
            <a:chOff x="159171" y="3181417"/>
            <a:chExt cx="4778477" cy="180000"/>
          </a:xfrm>
        </p:grpSpPr>
        <p:sp>
          <p:nvSpPr>
            <p:cNvPr id="14" name="Rectangle: Rounded Corners 13">
              <a:extLst>
                <a:ext uri="{FF2B5EF4-FFF2-40B4-BE49-F238E27FC236}">
                  <a16:creationId xmlns="" xmlns:a16="http://schemas.microsoft.com/office/drawing/2014/main" id="{7AE31954-17D5-431B-968F-95B2EE57FDD5}"/>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44</a:t>
              </a:r>
              <a:endParaRPr lang="mn-MN" sz="900" dirty="0">
                <a:solidFill>
                  <a:srgbClr val="002060"/>
                </a:solidFill>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 xmlns:a16="http://schemas.microsoft.com/office/drawing/2014/main" id="{D896503C-505D-4809-9D2B-F78663635488}"/>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6733DB6E-8823-444A-9C4D-20CF2595F034}"/>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Tree>
    <p:extLst>
      <p:ext uri="{BB962C8B-B14F-4D97-AF65-F5344CB8AC3E}">
        <p14:creationId xmlns:p14="http://schemas.microsoft.com/office/powerpoint/2010/main" val="35860348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a:extLst>
              <a:ext uri="{FF2B5EF4-FFF2-40B4-BE49-F238E27FC236}">
                <a16:creationId xmlns="" xmlns:a16="http://schemas.microsoft.com/office/drawing/2014/main" id="{AEA3ACBF-CAAD-4897-A692-03863D9DB5DA}"/>
              </a:ext>
            </a:extLst>
          </p:cNvPr>
          <p:cNvGraphicFramePr/>
          <p:nvPr>
            <p:extLst/>
          </p:nvPr>
        </p:nvGraphicFramePr>
        <p:xfrm>
          <a:off x="216122" y="433396"/>
          <a:ext cx="4660400" cy="2563795"/>
        </p:xfrm>
        <a:graphic>
          <a:graphicData uri="http://schemas.openxmlformats.org/drawingml/2006/chart">
            <c:chart xmlns:c="http://schemas.openxmlformats.org/drawingml/2006/chart" xmlns:r="http://schemas.openxmlformats.org/officeDocument/2006/relationships" r:id="rId2"/>
          </a:graphicData>
        </a:graphic>
      </p:graphicFrame>
      <p:pic>
        <p:nvPicPr>
          <p:cNvPr id="16" name="Picture 4" descr="temee">
            <a:extLst>
              <a:ext uri="{FF2B5EF4-FFF2-40B4-BE49-F238E27FC236}">
                <a16:creationId xmlns="" xmlns:a16="http://schemas.microsoft.com/office/drawing/2014/main" id="{D1F225F6-E021-4947-AA46-CAFB94B2FDD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1283" y="1946422"/>
            <a:ext cx="1289153" cy="90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7" name="TextBox 16">
            <a:extLst>
              <a:ext uri="{FF2B5EF4-FFF2-40B4-BE49-F238E27FC236}">
                <a16:creationId xmlns="" xmlns:a16="http://schemas.microsoft.com/office/drawing/2014/main" id="{DD3049AA-73F9-4FCA-AB2A-8D77B7B7BDE8}"/>
              </a:ext>
            </a:extLst>
          </p:cNvPr>
          <p:cNvSpPr txBox="1"/>
          <p:nvPr/>
        </p:nvSpPr>
        <p:spPr>
          <a:xfrm>
            <a:off x="359227" y="214701"/>
            <a:ext cx="1593705" cy="215444"/>
          </a:xfrm>
          <a:prstGeom prst="rect">
            <a:avLst/>
          </a:prstGeom>
          <a:noFill/>
        </p:spPr>
        <p:txBody>
          <a:bodyPr wrap="none" rtlCol="0">
            <a:spAutoFit/>
          </a:bodyPr>
          <a:lstStyle/>
          <a:p>
            <a:pPr algn="ctr"/>
            <a:r>
              <a:rPr lang="mn-MN" sz="800" dirty="0">
                <a:solidFill>
                  <a:srgbClr val="B2540C"/>
                </a:solidFill>
                <a:latin typeface="Arial" panose="020B0604020202020204" pitchFamily="34" charset="0"/>
                <a:cs typeface="Arial" panose="020B0604020202020204" pitchFamily="34" charset="0"/>
              </a:rPr>
              <a:t>Малын төрлөөр нь авч үзвэл:</a:t>
            </a:r>
          </a:p>
        </p:txBody>
      </p:sp>
      <p:cxnSp>
        <p:nvCxnSpPr>
          <p:cNvPr id="19" name="Straight Connector 18">
            <a:extLst>
              <a:ext uri="{FF2B5EF4-FFF2-40B4-BE49-F238E27FC236}">
                <a16:creationId xmlns="" xmlns:a16="http://schemas.microsoft.com/office/drawing/2014/main" id="{2BCC6626-62EA-43EF-81F6-18E58B23FC41}"/>
              </a:ext>
            </a:extLst>
          </p:cNvPr>
          <p:cNvCxnSpPr>
            <a:cxnSpLocks/>
          </p:cNvCxnSpPr>
          <p:nvPr/>
        </p:nvCxnSpPr>
        <p:spPr>
          <a:xfrm flipH="1">
            <a:off x="359227" y="176893"/>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 xmlns:a16="http://schemas.microsoft.com/office/drawing/2014/main" id="{1271BECB-4D79-44A9-95B8-9761AD73C66F}"/>
              </a:ext>
            </a:extLst>
          </p:cNvPr>
          <p:cNvSpPr txBox="1"/>
          <p:nvPr/>
        </p:nvSpPr>
        <p:spPr>
          <a:xfrm>
            <a:off x="3816439"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grpSp>
        <p:nvGrpSpPr>
          <p:cNvPr id="9" name="Group 8">
            <a:extLst>
              <a:ext uri="{FF2B5EF4-FFF2-40B4-BE49-F238E27FC236}">
                <a16:creationId xmlns="" xmlns:a16="http://schemas.microsoft.com/office/drawing/2014/main" id="{0E697BDF-A125-4258-81D2-329E651E3D97}"/>
              </a:ext>
            </a:extLst>
          </p:cNvPr>
          <p:cNvGrpSpPr/>
          <p:nvPr/>
        </p:nvGrpSpPr>
        <p:grpSpPr>
          <a:xfrm>
            <a:off x="159171" y="3181417"/>
            <a:ext cx="4778477" cy="180000"/>
            <a:chOff x="159171" y="3181417"/>
            <a:chExt cx="4778477" cy="180000"/>
          </a:xfrm>
        </p:grpSpPr>
        <p:sp>
          <p:nvSpPr>
            <p:cNvPr id="10" name="Rectangle: Rounded Corners 9">
              <a:extLst>
                <a:ext uri="{FF2B5EF4-FFF2-40B4-BE49-F238E27FC236}">
                  <a16:creationId xmlns="" xmlns:a16="http://schemas.microsoft.com/office/drawing/2014/main" id="{DF88271A-E6DF-4300-AEBB-924EA303E74F}"/>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45</a:t>
              </a:r>
              <a:endParaRPr lang="mn-MN" sz="900" dirty="0">
                <a:solidFill>
                  <a:srgbClr val="002060"/>
                </a:solidFill>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 xmlns:a16="http://schemas.microsoft.com/office/drawing/2014/main" id="{07756B02-F2DB-4343-BDFA-425D2EF70023}"/>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67D94EAC-7481-4B6A-8B3B-1B5B5C2A0A62}"/>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Tree>
    <p:extLst>
      <p:ext uri="{BB962C8B-B14F-4D97-AF65-F5344CB8AC3E}">
        <p14:creationId xmlns:p14="http://schemas.microsoft.com/office/powerpoint/2010/main" val="12510071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xmlns="" id="{077C92D7-1BAF-4CE4-916E-FB7DFCDFC48F}"/>
              </a:ext>
            </a:extLst>
          </p:cNvPr>
          <p:cNvGraphicFramePr/>
          <p:nvPr>
            <p:extLst/>
          </p:nvPr>
        </p:nvGraphicFramePr>
        <p:xfrm>
          <a:off x="216121" y="433396"/>
          <a:ext cx="5180548" cy="2563795"/>
        </p:xfrm>
        <a:graphic>
          <a:graphicData uri="http://schemas.openxmlformats.org/drawingml/2006/chart">
            <c:chart xmlns:c="http://schemas.openxmlformats.org/drawingml/2006/chart" xmlns:r="http://schemas.openxmlformats.org/officeDocument/2006/relationships" r:id="rId2"/>
          </a:graphicData>
        </a:graphic>
      </p:graphicFrame>
      <p:pic>
        <p:nvPicPr>
          <p:cNvPr id="11" name="Picture 3" descr="images (2)">
            <a:extLst>
              <a:ext uri="{FF2B5EF4-FFF2-40B4-BE49-F238E27FC236}">
                <a16:creationId xmlns:a16="http://schemas.microsoft.com/office/drawing/2014/main" xmlns="" id="{0A0210D4-D673-4725-ACDE-7C8B98225A45}"/>
              </a:ext>
            </a:extLst>
          </p:cNvPr>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56879" y="1952738"/>
            <a:ext cx="1080000" cy="90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3" name="Picture 6" descr="http://ekhoron21.mn/uploads/aimag_logos/umnugobi.jpg">
            <a:extLst>
              <a:ext uri="{FF2B5EF4-FFF2-40B4-BE49-F238E27FC236}">
                <a16:creationId xmlns:a16="http://schemas.microsoft.com/office/drawing/2014/main" xmlns="" id="{7FADF427-B1A9-4BB0-9742-A34E6ED37EA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xmlns="" id="{BF0D43E8-09A9-41FE-B9D6-433D42CCEDA9}"/>
              </a:ext>
            </a:extLst>
          </p:cNvPr>
          <p:cNvCxnSpPr>
            <a:cxnSpLocks/>
          </p:cNvCxnSpPr>
          <p:nvPr/>
        </p:nvCxnSpPr>
        <p:spPr>
          <a:xfrm flipH="1">
            <a:off x="359227" y="176893"/>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xmlns="" id="{9BDBC760-D069-4725-8C22-A9654ED9F9DC}"/>
              </a:ext>
            </a:extLst>
          </p:cNvPr>
          <p:cNvSpPr txBox="1"/>
          <p:nvPr/>
        </p:nvSpPr>
        <p:spPr>
          <a:xfrm>
            <a:off x="3816439"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grpSp>
        <p:nvGrpSpPr>
          <p:cNvPr id="8" name="Group 7">
            <a:extLst>
              <a:ext uri="{FF2B5EF4-FFF2-40B4-BE49-F238E27FC236}">
                <a16:creationId xmlns:a16="http://schemas.microsoft.com/office/drawing/2014/main" xmlns="" id="{4ED00A6A-BD84-4C79-A268-04A19A1A85DD}"/>
              </a:ext>
            </a:extLst>
          </p:cNvPr>
          <p:cNvGrpSpPr/>
          <p:nvPr/>
        </p:nvGrpSpPr>
        <p:grpSpPr>
          <a:xfrm>
            <a:off x="159171" y="3181417"/>
            <a:ext cx="4778477" cy="180000"/>
            <a:chOff x="159171" y="3181417"/>
            <a:chExt cx="4778477" cy="180000"/>
          </a:xfrm>
        </p:grpSpPr>
        <p:sp>
          <p:nvSpPr>
            <p:cNvPr id="9" name="Rectangle: Rounded Corners 8">
              <a:extLst>
                <a:ext uri="{FF2B5EF4-FFF2-40B4-BE49-F238E27FC236}">
                  <a16:creationId xmlns:a16="http://schemas.microsoft.com/office/drawing/2014/main" xmlns="" id="{B011CFF8-801C-460D-979B-0DE8504BB8D3}"/>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46</a:t>
              </a:r>
              <a:endParaRPr lang="mn-MN" sz="900" dirty="0">
                <a:solidFill>
                  <a:srgbClr val="002060"/>
                </a:solidFill>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xmlns="" id="{C8C30919-299E-4B31-BFDA-6193BD8BFE74}"/>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2BEF8431-29A4-4539-9ACF-32737AE4EF76}"/>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747322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 xmlns:a16="http://schemas.microsoft.com/office/drawing/2014/main" id="{84D586A0-BD9A-4996-A032-E1840DBD079C}"/>
              </a:ext>
            </a:extLst>
          </p:cNvPr>
          <p:cNvGraphicFramePr/>
          <p:nvPr>
            <p:extLst/>
          </p:nvPr>
        </p:nvGraphicFramePr>
        <p:xfrm>
          <a:off x="221852" y="399885"/>
          <a:ext cx="4946887" cy="2563795"/>
        </p:xfrm>
        <a:graphic>
          <a:graphicData uri="http://schemas.openxmlformats.org/drawingml/2006/chart">
            <c:chart xmlns:c="http://schemas.openxmlformats.org/drawingml/2006/chart" xmlns:r="http://schemas.openxmlformats.org/officeDocument/2006/relationships" r:id="rId2"/>
          </a:graphicData>
        </a:graphic>
      </p:graphicFrame>
      <p:pic>
        <p:nvPicPr>
          <p:cNvPr id="13" name="Picture 5" descr="uher">
            <a:extLst>
              <a:ext uri="{FF2B5EF4-FFF2-40B4-BE49-F238E27FC236}">
                <a16:creationId xmlns="" xmlns:a16="http://schemas.microsoft.com/office/drawing/2014/main" id="{06912829-1BE6-4148-9EAF-95A4C2DDE9A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0793" y="1845457"/>
            <a:ext cx="1069643" cy="90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4" name="Picture 6" descr="http://ekhoron21.mn/uploads/aimag_logos/umnugobi.jpg">
            <a:extLst>
              <a:ext uri="{FF2B5EF4-FFF2-40B4-BE49-F238E27FC236}">
                <a16:creationId xmlns="" xmlns:a16="http://schemas.microsoft.com/office/drawing/2014/main" id="{ED656C70-5B74-4BA3-B898-17FD0FDAED8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 xmlns:a16="http://schemas.microsoft.com/office/drawing/2014/main" id="{FDF4C994-10B0-4E5F-91D7-5695B74A019F}"/>
              </a:ext>
            </a:extLst>
          </p:cNvPr>
          <p:cNvCxnSpPr>
            <a:cxnSpLocks/>
          </p:cNvCxnSpPr>
          <p:nvPr/>
        </p:nvCxnSpPr>
        <p:spPr>
          <a:xfrm flipH="1">
            <a:off x="359227" y="176893"/>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 xmlns:a16="http://schemas.microsoft.com/office/drawing/2014/main" id="{2EBA0EEC-0E75-4E4B-897F-D68C6FC3E31B}"/>
              </a:ext>
            </a:extLst>
          </p:cNvPr>
          <p:cNvSpPr txBox="1"/>
          <p:nvPr/>
        </p:nvSpPr>
        <p:spPr>
          <a:xfrm>
            <a:off x="3816439"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grpSp>
        <p:nvGrpSpPr>
          <p:cNvPr id="8" name="Group 7">
            <a:extLst>
              <a:ext uri="{FF2B5EF4-FFF2-40B4-BE49-F238E27FC236}">
                <a16:creationId xmlns="" xmlns:a16="http://schemas.microsoft.com/office/drawing/2014/main" id="{F9FF7C7C-3F5C-4AEF-867B-D6E0BBDB9C30}"/>
              </a:ext>
            </a:extLst>
          </p:cNvPr>
          <p:cNvGrpSpPr/>
          <p:nvPr/>
        </p:nvGrpSpPr>
        <p:grpSpPr>
          <a:xfrm>
            <a:off x="159171" y="3181417"/>
            <a:ext cx="4778477" cy="180000"/>
            <a:chOff x="159171" y="3181417"/>
            <a:chExt cx="4778477" cy="180000"/>
          </a:xfrm>
        </p:grpSpPr>
        <p:sp>
          <p:nvSpPr>
            <p:cNvPr id="10" name="Rectangle: Rounded Corners 9">
              <a:extLst>
                <a:ext uri="{FF2B5EF4-FFF2-40B4-BE49-F238E27FC236}">
                  <a16:creationId xmlns="" xmlns:a16="http://schemas.microsoft.com/office/drawing/2014/main" id="{0675E5E6-7BC3-4C62-80A7-061EB37BDD8C}"/>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47</a:t>
              </a:r>
              <a:endParaRPr lang="mn-MN" sz="900" dirty="0">
                <a:solidFill>
                  <a:srgbClr val="002060"/>
                </a:solidFill>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 xmlns:a16="http://schemas.microsoft.com/office/drawing/2014/main" id="{33704FC0-C3B0-46D2-B725-3E2BFAA702BC}"/>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 xmlns:a16="http://schemas.microsoft.com/office/drawing/2014/main" id="{31AB0FA4-7702-4254-8DC9-ABAE9B5BE9F8}"/>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683596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 xmlns:a16="http://schemas.microsoft.com/office/drawing/2014/main" id="{1EA075FD-0EA9-44C7-B677-AAD35C8B112E}"/>
              </a:ext>
            </a:extLst>
          </p:cNvPr>
          <p:cNvGraphicFramePr/>
          <p:nvPr>
            <p:extLst/>
          </p:nvPr>
        </p:nvGraphicFramePr>
        <p:xfrm>
          <a:off x="215969" y="349623"/>
          <a:ext cx="4946887" cy="2563795"/>
        </p:xfrm>
        <a:graphic>
          <a:graphicData uri="http://schemas.openxmlformats.org/drawingml/2006/chart">
            <c:chart xmlns:c="http://schemas.openxmlformats.org/drawingml/2006/chart" xmlns:r="http://schemas.openxmlformats.org/officeDocument/2006/relationships" r:id="rId2"/>
          </a:graphicData>
        </a:graphic>
      </p:graphicFrame>
      <p:pic>
        <p:nvPicPr>
          <p:cNvPr id="10" name="Picture 2" descr="hurgat honi">
            <a:extLst>
              <a:ext uri="{FF2B5EF4-FFF2-40B4-BE49-F238E27FC236}">
                <a16:creationId xmlns="" xmlns:a16="http://schemas.microsoft.com/office/drawing/2014/main" id="{BA7C2FCE-56CB-4C99-AB01-86150F44AEC9}"/>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3769724" y="2291944"/>
            <a:ext cx="1099005" cy="7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cxnSp>
        <p:nvCxnSpPr>
          <p:cNvPr id="15" name="Straight Connector 14">
            <a:extLst>
              <a:ext uri="{FF2B5EF4-FFF2-40B4-BE49-F238E27FC236}">
                <a16:creationId xmlns="" xmlns:a16="http://schemas.microsoft.com/office/drawing/2014/main" id="{2E700656-7E4F-4318-9C48-2064983704C8}"/>
              </a:ext>
            </a:extLst>
          </p:cNvPr>
          <p:cNvCxnSpPr>
            <a:cxnSpLocks/>
          </p:cNvCxnSpPr>
          <p:nvPr/>
        </p:nvCxnSpPr>
        <p:spPr>
          <a:xfrm flipH="1">
            <a:off x="359227" y="176893"/>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 xmlns:a16="http://schemas.microsoft.com/office/drawing/2014/main" id="{F7324DED-44C3-454F-8F52-652E4C451169}"/>
              </a:ext>
            </a:extLst>
          </p:cNvPr>
          <p:cNvSpPr txBox="1"/>
          <p:nvPr/>
        </p:nvSpPr>
        <p:spPr>
          <a:xfrm>
            <a:off x="3816439"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grpSp>
        <p:nvGrpSpPr>
          <p:cNvPr id="8" name="Group 7">
            <a:extLst>
              <a:ext uri="{FF2B5EF4-FFF2-40B4-BE49-F238E27FC236}">
                <a16:creationId xmlns="" xmlns:a16="http://schemas.microsoft.com/office/drawing/2014/main" id="{B79F29F6-527F-4078-BA0C-541F29D895C6}"/>
              </a:ext>
            </a:extLst>
          </p:cNvPr>
          <p:cNvGrpSpPr/>
          <p:nvPr/>
        </p:nvGrpSpPr>
        <p:grpSpPr>
          <a:xfrm>
            <a:off x="159171" y="3181417"/>
            <a:ext cx="4778477" cy="180000"/>
            <a:chOff x="159171" y="3181417"/>
            <a:chExt cx="4778477" cy="180000"/>
          </a:xfrm>
        </p:grpSpPr>
        <p:sp>
          <p:nvSpPr>
            <p:cNvPr id="9" name="Rectangle: Rounded Corners 8">
              <a:extLst>
                <a:ext uri="{FF2B5EF4-FFF2-40B4-BE49-F238E27FC236}">
                  <a16:creationId xmlns="" xmlns:a16="http://schemas.microsoft.com/office/drawing/2014/main" id="{5BB4DD69-2696-40F3-B214-F24E02B79825}"/>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48</a:t>
              </a:r>
              <a:endParaRPr lang="mn-MN" sz="900" dirty="0">
                <a:solidFill>
                  <a:srgbClr val="002060"/>
                </a:solidFill>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 xmlns:a16="http://schemas.microsoft.com/office/drawing/2014/main" id="{D5DA001B-617A-43CD-8371-4362CC147E53}"/>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 xmlns:a16="http://schemas.microsoft.com/office/drawing/2014/main" id="{1EF9EC03-F979-4286-A35D-4F7F58102E52}"/>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Tree>
    <p:extLst>
      <p:ext uri="{BB962C8B-B14F-4D97-AF65-F5344CB8AC3E}">
        <p14:creationId xmlns:p14="http://schemas.microsoft.com/office/powerpoint/2010/main" val="2963948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6DA05852-6DE2-46BF-8510-417C8DD11220}"/>
              </a:ext>
            </a:extLst>
          </p:cNvPr>
          <p:cNvGrpSpPr/>
          <p:nvPr/>
        </p:nvGrpSpPr>
        <p:grpSpPr>
          <a:xfrm>
            <a:off x="359227" y="69655"/>
            <a:ext cx="4519482" cy="215444"/>
            <a:chOff x="359227" y="69655"/>
            <a:chExt cx="4519482" cy="215444"/>
          </a:xfrm>
        </p:grpSpPr>
        <p:cxnSp>
          <p:nvCxnSpPr>
            <p:cNvPr id="4" name="Straight Connector 3">
              <a:extLst>
                <a:ext uri="{FF2B5EF4-FFF2-40B4-BE49-F238E27FC236}">
                  <a16:creationId xmlns="" xmlns:a16="http://schemas.microsoft.com/office/drawing/2014/main" id="{3C4D6C66-4042-49C1-BDD8-50AC3BF273F4}"/>
                </a:ext>
              </a:extLst>
            </p:cNvPr>
            <p:cNvCxnSpPr>
              <a:cxnSpLocks/>
            </p:cNvCxnSpPr>
            <p:nvPr/>
          </p:nvCxnSpPr>
          <p:spPr>
            <a:xfrm flipH="1">
              <a:off x="359227" y="176893"/>
              <a:ext cx="270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 xmlns:a16="http://schemas.microsoft.com/office/drawing/2014/main" id="{98C6ECB6-45EC-493C-8C47-21AB21A72AEA}"/>
                </a:ext>
              </a:extLst>
            </p:cNvPr>
            <p:cNvSpPr txBox="1"/>
            <p:nvPr/>
          </p:nvSpPr>
          <p:spPr>
            <a:xfrm>
              <a:off x="3039744" y="69655"/>
              <a:ext cx="1838965" cy="215444"/>
            </a:xfrm>
            <a:prstGeom prst="rect">
              <a:avLst/>
            </a:prstGeom>
            <a:noFill/>
          </p:spPr>
          <p:txBody>
            <a:bodyPr wrap="none" rtlCol="0">
              <a:spAutoFit/>
            </a:bodyPr>
            <a:lstStyle/>
            <a:p>
              <a:r>
                <a:rPr lang="mn-MN" sz="800" dirty="0">
                  <a:solidFill>
                    <a:srgbClr val="002060"/>
                  </a:solidFill>
                  <a:latin typeface="Arial" panose="020B0604020202020204" pitchFamily="34" charset="0"/>
                  <a:cs typeface="Arial" panose="020B0604020202020204" pitchFamily="34" charset="0"/>
                </a:rPr>
                <a:t>АЙМГИЙН ЕРӨНХИЙ МЭДЭЭЛЭЛ</a:t>
              </a:r>
            </a:p>
          </p:txBody>
        </p:sp>
      </p:grpSp>
      <p:sp>
        <p:nvSpPr>
          <p:cNvPr id="11" name="TextBox 10">
            <a:extLst>
              <a:ext uri="{FF2B5EF4-FFF2-40B4-BE49-F238E27FC236}">
                <a16:creationId xmlns="" xmlns:a16="http://schemas.microsoft.com/office/drawing/2014/main" id="{A65FBAC5-8C31-4ED1-A844-DAA93BB8E762}"/>
              </a:ext>
            </a:extLst>
          </p:cNvPr>
          <p:cNvSpPr txBox="1"/>
          <p:nvPr/>
        </p:nvSpPr>
        <p:spPr>
          <a:xfrm>
            <a:off x="216121" y="349623"/>
            <a:ext cx="4662588" cy="1846659"/>
          </a:xfrm>
          <a:prstGeom prst="rect">
            <a:avLst/>
          </a:prstGeom>
          <a:noFill/>
        </p:spPr>
        <p:txBody>
          <a:bodyPr wrap="square" rtlCol="0">
            <a:spAutoFit/>
          </a:bodyPr>
          <a:lstStyle/>
          <a:p>
            <a:pPr algn="just"/>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Алдар цуутай хүмүүс</a:t>
            </a:r>
          </a:p>
          <a:p>
            <a:pPr algn="just"/>
            <a:endParaRPr lang="en-US" sz="12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Ардын </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жүжигчин</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Д.Ичинхорлоо, Д.Чимид-Осор, Ц.Гантөмөр</a:t>
            </a:r>
            <a:endPar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Гавьяат тээвэрчин Д.Пэрэнлэй, М.Равдан </a:t>
            </a:r>
          </a:p>
          <a:p>
            <a:pPr marL="628650" lvl="1" indent="-171450" algn="just">
              <a:buFont typeface="Arial" panose="020B0604020202020204" pitchFamily="34" charset="0"/>
              <a:buChar char="•"/>
            </a:pP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Монгол улсын ардын багш С.Банзрагч, Д.Чойжилсүрэн</a:t>
            </a:r>
          </a:p>
          <a:p>
            <a:pPr marL="628650" lvl="1" indent="-171450" algn="just">
              <a:buFont typeface="Arial" panose="020B0604020202020204" pitchFamily="34" charset="0"/>
              <a:buChar char="•"/>
            </a:pP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Монгол улсын ардын эмч Э.Лувсандагва, Ч.Цэрэннадмид</a:t>
            </a:r>
            <a:endPar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Монгол Улсын баатар</a:t>
            </a:r>
            <a:r>
              <a:rPr lang="en-US"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3</a:t>
            </a:r>
          </a:p>
          <a:p>
            <a:pPr marL="628650" lvl="1" indent="-171450" algn="just">
              <a:buFont typeface="Arial" panose="020B0604020202020204" pitchFamily="34" charset="0"/>
              <a:buChar char="•"/>
            </a:pP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Гавьяат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жүжигчин</a:t>
            </a:r>
            <a:r>
              <a:rPr lang="en-US"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32</a:t>
            </a:r>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Гавьяат багш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31</a:t>
            </a:r>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Хөдөлмөрийн баатар</a:t>
            </a:r>
            <a:r>
              <a:rPr lang="en-US"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43</a:t>
            </a:r>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Бусад салбарын гавьяат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цолтон</a:t>
            </a:r>
            <a:r>
              <a:rPr lang="en-US"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54</a:t>
            </a:r>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grpSp>
        <p:nvGrpSpPr>
          <p:cNvPr id="8" name="Group 7">
            <a:extLst>
              <a:ext uri="{FF2B5EF4-FFF2-40B4-BE49-F238E27FC236}">
                <a16:creationId xmlns="" xmlns:a16="http://schemas.microsoft.com/office/drawing/2014/main" id="{9ADB6D0F-7A20-4CD6-9887-695814BD8EB6}"/>
              </a:ext>
            </a:extLst>
          </p:cNvPr>
          <p:cNvGrpSpPr/>
          <p:nvPr/>
        </p:nvGrpSpPr>
        <p:grpSpPr>
          <a:xfrm>
            <a:off x="159171" y="3181417"/>
            <a:ext cx="4778477" cy="180000"/>
            <a:chOff x="159171" y="3181417"/>
            <a:chExt cx="4778477" cy="180000"/>
          </a:xfrm>
        </p:grpSpPr>
        <p:sp>
          <p:nvSpPr>
            <p:cNvPr id="9" name="Rectangle: Rounded Corners 8">
              <a:extLst>
                <a:ext uri="{FF2B5EF4-FFF2-40B4-BE49-F238E27FC236}">
                  <a16:creationId xmlns="" xmlns:a16="http://schemas.microsoft.com/office/drawing/2014/main" id="{758BDA23-FF7C-46F8-94A0-077208055154}"/>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4</a:t>
              </a:r>
              <a:endParaRPr lang="mn-MN" sz="900" dirty="0">
                <a:solidFill>
                  <a:srgbClr val="002060"/>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 xmlns:a16="http://schemas.microsoft.com/office/drawing/2014/main" id="{8300301A-DC2E-4D75-9A74-FB553C1604EE}"/>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724DDF81-1219-42AB-821A-D7B80832F389}"/>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Tree>
    <p:extLst>
      <p:ext uri="{BB962C8B-B14F-4D97-AF65-F5344CB8AC3E}">
        <p14:creationId xmlns:p14="http://schemas.microsoft.com/office/powerpoint/2010/main" val="27423903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 xmlns:a16="http://schemas.microsoft.com/office/drawing/2014/main" id="{ED15FC10-4F26-4366-9870-D92932C87538}"/>
              </a:ext>
            </a:extLst>
          </p:cNvPr>
          <p:cNvGraphicFramePr/>
          <p:nvPr>
            <p:extLst/>
          </p:nvPr>
        </p:nvGraphicFramePr>
        <p:xfrm>
          <a:off x="216560" y="349623"/>
          <a:ext cx="4946887" cy="2563795"/>
        </p:xfrm>
        <a:graphic>
          <a:graphicData uri="http://schemas.openxmlformats.org/drawingml/2006/chart">
            <c:chart xmlns:c="http://schemas.openxmlformats.org/drawingml/2006/chart" xmlns:r="http://schemas.openxmlformats.org/officeDocument/2006/relationships" r:id="rId2"/>
          </a:graphicData>
        </a:graphic>
      </p:graphicFrame>
      <p:pic>
        <p:nvPicPr>
          <p:cNvPr id="13" name="Picture 6" descr="ymaa">
            <a:extLst>
              <a:ext uri="{FF2B5EF4-FFF2-40B4-BE49-F238E27FC236}">
                <a16:creationId xmlns="" xmlns:a16="http://schemas.microsoft.com/office/drawing/2014/main" id="{CF304142-F011-49EA-88E5-F12D4C230C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757380" y="1906157"/>
            <a:ext cx="1103517" cy="90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cxnSp>
        <p:nvCxnSpPr>
          <p:cNvPr id="15" name="Straight Connector 14">
            <a:extLst>
              <a:ext uri="{FF2B5EF4-FFF2-40B4-BE49-F238E27FC236}">
                <a16:creationId xmlns="" xmlns:a16="http://schemas.microsoft.com/office/drawing/2014/main" id="{BD35A780-FC9F-4252-84F7-A7535E8A49CF}"/>
              </a:ext>
            </a:extLst>
          </p:cNvPr>
          <p:cNvCxnSpPr>
            <a:cxnSpLocks/>
          </p:cNvCxnSpPr>
          <p:nvPr/>
        </p:nvCxnSpPr>
        <p:spPr>
          <a:xfrm flipH="1">
            <a:off x="359227" y="176893"/>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 xmlns:a16="http://schemas.microsoft.com/office/drawing/2014/main" id="{21DD35C3-C542-4417-B198-88C4DDAECC2C}"/>
              </a:ext>
            </a:extLst>
          </p:cNvPr>
          <p:cNvSpPr txBox="1"/>
          <p:nvPr/>
        </p:nvSpPr>
        <p:spPr>
          <a:xfrm>
            <a:off x="3816439"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grpSp>
        <p:nvGrpSpPr>
          <p:cNvPr id="8" name="Group 7">
            <a:extLst>
              <a:ext uri="{FF2B5EF4-FFF2-40B4-BE49-F238E27FC236}">
                <a16:creationId xmlns="" xmlns:a16="http://schemas.microsoft.com/office/drawing/2014/main" id="{7306C283-DB83-40AB-AEC0-4E4AF16B0CD6}"/>
              </a:ext>
            </a:extLst>
          </p:cNvPr>
          <p:cNvGrpSpPr/>
          <p:nvPr/>
        </p:nvGrpSpPr>
        <p:grpSpPr>
          <a:xfrm>
            <a:off x="159171" y="3181417"/>
            <a:ext cx="4778477" cy="180000"/>
            <a:chOff x="159171" y="3181417"/>
            <a:chExt cx="4778477" cy="180000"/>
          </a:xfrm>
        </p:grpSpPr>
        <p:sp>
          <p:nvSpPr>
            <p:cNvPr id="10" name="Rectangle: Rounded Corners 9">
              <a:extLst>
                <a:ext uri="{FF2B5EF4-FFF2-40B4-BE49-F238E27FC236}">
                  <a16:creationId xmlns="" xmlns:a16="http://schemas.microsoft.com/office/drawing/2014/main" id="{41186AD2-D478-4B3E-BA00-4331DB252B55}"/>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49</a:t>
              </a:r>
              <a:endParaRPr lang="mn-MN" sz="900" dirty="0">
                <a:solidFill>
                  <a:srgbClr val="002060"/>
                </a:solidFill>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 xmlns:a16="http://schemas.microsoft.com/office/drawing/2014/main" id="{52E87CAA-4A82-4872-BAED-3F576EE8A4D6}"/>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 xmlns:a16="http://schemas.microsoft.com/office/drawing/2014/main" id="{9A50739A-0111-4670-BAB2-8D61195140D9}"/>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Tree>
    <p:extLst>
      <p:ext uri="{BB962C8B-B14F-4D97-AF65-F5344CB8AC3E}">
        <p14:creationId xmlns:p14="http://schemas.microsoft.com/office/powerpoint/2010/main" val="15647740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 xmlns:a16="http://schemas.microsoft.com/office/drawing/2014/main" id="{1E4B7AA4-1F3F-4496-A90F-2CD04120EB86}"/>
              </a:ext>
            </a:extLst>
          </p:cNvPr>
          <p:cNvGrpSpPr/>
          <p:nvPr/>
        </p:nvGrpSpPr>
        <p:grpSpPr>
          <a:xfrm>
            <a:off x="159171" y="3181417"/>
            <a:ext cx="4778477" cy="180000"/>
            <a:chOff x="159171" y="3181417"/>
            <a:chExt cx="4778477" cy="180000"/>
          </a:xfrm>
        </p:grpSpPr>
        <p:sp>
          <p:nvSpPr>
            <p:cNvPr id="9" name="Rectangle: Rounded Corners 8">
              <a:extLst>
                <a:ext uri="{FF2B5EF4-FFF2-40B4-BE49-F238E27FC236}">
                  <a16:creationId xmlns="" xmlns:a16="http://schemas.microsoft.com/office/drawing/2014/main" id="{B67D74ED-4F64-465B-8B9F-D240FB105713}"/>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50</a:t>
              </a:r>
              <a:endParaRPr lang="mn-MN" sz="900" dirty="0">
                <a:solidFill>
                  <a:srgbClr val="002060"/>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 xmlns:a16="http://schemas.microsoft.com/office/drawing/2014/main" id="{10A89517-80ED-439A-B55F-1712162A8443}"/>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C92A6099-23AA-47AA-8074-DA1E9F7D50AC}"/>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11" name="TextBox 10">
            <a:extLst>
              <a:ext uri="{FF2B5EF4-FFF2-40B4-BE49-F238E27FC236}">
                <a16:creationId xmlns="" xmlns:a16="http://schemas.microsoft.com/office/drawing/2014/main" id="{FEE91D79-2EFC-4325-B44B-E87CC9065DEB}"/>
              </a:ext>
            </a:extLst>
          </p:cNvPr>
          <p:cNvSpPr txBox="1"/>
          <p:nvPr/>
        </p:nvSpPr>
        <p:spPr>
          <a:xfrm>
            <a:off x="216121" y="349623"/>
            <a:ext cx="4662588" cy="2631490"/>
          </a:xfrm>
          <a:prstGeom prst="rect">
            <a:avLst/>
          </a:prstGeom>
          <a:noFill/>
        </p:spPr>
        <p:txBody>
          <a:bodyPr wrap="square" rtlCol="0">
            <a:spAutoFit/>
          </a:bodyPr>
          <a:lstStyle/>
          <a:p>
            <a:pPr algn="just"/>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Гол нэрийн зарим барааны жилийн дундаж үнэ</a:t>
            </a:r>
          </a:p>
          <a:p>
            <a:pPr algn="just"/>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900" dirty="0">
                <a:solidFill>
                  <a:schemeClr val="accent1"/>
                </a:solidFill>
                <a:latin typeface="Arial" panose="020B0604020202020204" pitchFamily="34" charset="0"/>
                <a:ea typeface="Times New Roman" panose="02020603050405020304" pitchFamily="18" charset="0"/>
                <a:cs typeface="Arial" panose="020B0604020202020204" pitchFamily="34" charset="0"/>
              </a:rPr>
              <a:t>Хонины мах </a:t>
            </a:r>
            <a:r>
              <a:rPr lang="en-US" sz="9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9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en-US"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4800</a:t>
            </a:r>
            <a:r>
              <a:rPr lang="en-US" sz="9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en-US" sz="900" dirty="0">
                <a:solidFill>
                  <a:schemeClr val="accent1"/>
                </a:solidFill>
                <a:latin typeface="Arial" panose="020B0604020202020204" pitchFamily="34" charset="0"/>
                <a:ea typeface="Times New Roman" panose="02020603050405020304" pitchFamily="18" charset="0"/>
                <a:cs typeface="Arial" panose="020B0604020202020204" pitchFamily="34" charset="0"/>
              </a:rPr>
              <a:t>(</a:t>
            </a:r>
            <a:r>
              <a:rPr lang="mn-MN" sz="900" dirty="0">
                <a:solidFill>
                  <a:srgbClr val="002060"/>
                </a:solidFill>
                <a:latin typeface="Arial" panose="020B0604020202020204" pitchFamily="34" charset="0"/>
                <a:ea typeface="Times New Roman" panose="02020603050405020304" pitchFamily="18" charset="0"/>
                <a:cs typeface="Arial" panose="020B0604020202020204" pitchFamily="34" charset="0"/>
              </a:rPr>
              <a:t>кг</a:t>
            </a:r>
            <a:r>
              <a:rPr lang="en-US" sz="900" dirty="0">
                <a:solidFill>
                  <a:schemeClr val="accent1"/>
                </a:solidFill>
                <a:latin typeface="Arial" panose="020B0604020202020204" pitchFamily="34" charset="0"/>
                <a:ea typeface="Times New Roman" panose="02020603050405020304" pitchFamily="18" charset="0"/>
                <a:cs typeface="Arial" panose="020B0604020202020204" pitchFamily="34" charset="0"/>
              </a:rPr>
              <a:t>)</a:t>
            </a:r>
            <a:endParaRPr lang="mn-MN" sz="9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900" dirty="0">
                <a:solidFill>
                  <a:schemeClr val="accent1"/>
                </a:solidFill>
                <a:latin typeface="Arial" panose="020B0604020202020204" pitchFamily="34" charset="0"/>
                <a:ea typeface="Times New Roman" panose="02020603050405020304" pitchFamily="18" charset="0"/>
                <a:cs typeface="Arial" panose="020B0604020202020204" pitchFamily="34" charset="0"/>
              </a:rPr>
              <a:t>Үхрийн мах </a:t>
            </a:r>
            <a:r>
              <a:rPr lang="en-US" sz="9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9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en-US"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5600</a:t>
            </a:r>
            <a:endParaRPr lang="mn-MN" sz="9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900" dirty="0">
                <a:solidFill>
                  <a:schemeClr val="accent1"/>
                </a:solidFill>
                <a:latin typeface="Arial" panose="020B0604020202020204" pitchFamily="34" charset="0"/>
                <a:ea typeface="Times New Roman" panose="02020603050405020304" pitchFamily="18" charset="0"/>
                <a:cs typeface="Arial" panose="020B0604020202020204" pitchFamily="34" charset="0"/>
              </a:rPr>
              <a:t>Гурил </a:t>
            </a:r>
            <a:r>
              <a:rPr lang="en-US" sz="9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9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en-US"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1250</a:t>
            </a:r>
            <a:endParaRPr lang="mn-MN" sz="9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900" dirty="0">
                <a:solidFill>
                  <a:schemeClr val="accent1"/>
                </a:solidFill>
                <a:latin typeface="Arial" panose="020B0604020202020204" pitchFamily="34" charset="0"/>
                <a:ea typeface="Times New Roman" panose="02020603050405020304" pitchFamily="18" charset="0"/>
                <a:cs typeface="Arial" panose="020B0604020202020204" pitchFamily="34" charset="0"/>
              </a:rPr>
              <a:t>Цагаан будаа </a:t>
            </a:r>
            <a:r>
              <a:rPr lang="en-US" sz="9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9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en-US"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2400</a:t>
            </a:r>
            <a:endParaRPr lang="mn-MN" sz="9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900" dirty="0">
                <a:solidFill>
                  <a:schemeClr val="accent1"/>
                </a:solidFill>
                <a:latin typeface="Arial" panose="020B0604020202020204" pitchFamily="34" charset="0"/>
                <a:ea typeface="Times New Roman" panose="02020603050405020304" pitchFamily="18" charset="0"/>
                <a:cs typeface="Arial" panose="020B0604020202020204" pitchFamily="34" charset="0"/>
              </a:rPr>
              <a:t>Шингэн сүү </a:t>
            </a:r>
            <a:r>
              <a:rPr lang="en-US" sz="9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9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en-US" sz="9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en-US"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2000</a:t>
            </a:r>
            <a:r>
              <a:rPr lang="mn-MN" sz="9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en-US" sz="900" dirty="0">
                <a:solidFill>
                  <a:schemeClr val="accent1"/>
                </a:solidFill>
                <a:latin typeface="Arial" panose="020B0604020202020204" pitchFamily="34" charset="0"/>
                <a:ea typeface="Times New Roman" panose="02020603050405020304" pitchFamily="18" charset="0"/>
                <a:cs typeface="Arial" panose="020B0604020202020204" pitchFamily="34" charset="0"/>
              </a:rPr>
              <a:t>(</a:t>
            </a:r>
            <a:r>
              <a:rPr lang="mn-MN" sz="900" dirty="0">
                <a:solidFill>
                  <a:srgbClr val="002060"/>
                </a:solidFill>
                <a:latin typeface="Arial" panose="020B0604020202020204" pitchFamily="34" charset="0"/>
                <a:ea typeface="Times New Roman" panose="02020603050405020304" pitchFamily="18" charset="0"/>
                <a:cs typeface="Arial" panose="020B0604020202020204" pitchFamily="34" charset="0"/>
              </a:rPr>
              <a:t>литр</a:t>
            </a:r>
            <a:r>
              <a:rPr lang="en-US" sz="900" dirty="0">
                <a:solidFill>
                  <a:schemeClr val="accent1"/>
                </a:solidFill>
                <a:latin typeface="Arial" panose="020B0604020202020204" pitchFamily="34" charset="0"/>
                <a:ea typeface="Times New Roman" panose="02020603050405020304" pitchFamily="18" charset="0"/>
                <a:cs typeface="Arial" panose="020B0604020202020204" pitchFamily="34" charset="0"/>
              </a:rPr>
              <a:t>)</a:t>
            </a:r>
            <a:endParaRPr lang="mn-MN" sz="9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900" dirty="0">
                <a:solidFill>
                  <a:schemeClr val="accent1"/>
                </a:solidFill>
                <a:latin typeface="Arial" panose="020B0604020202020204" pitchFamily="34" charset="0"/>
                <a:ea typeface="Times New Roman" panose="02020603050405020304" pitchFamily="18" charset="0"/>
                <a:cs typeface="Arial" panose="020B0604020202020204" pitchFamily="34" charset="0"/>
              </a:rPr>
              <a:t>Элсэн чихэр </a:t>
            </a:r>
            <a:r>
              <a:rPr lang="en-US" sz="9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9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2</a:t>
            </a:r>
            <a:r>
              <a:rPr lang="en-US"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300</a:t>
            </a:r>
            <a:r>
              <a:rPr lang="mn-MN" sz="9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en-US" sz="900" dirty="0">
                <a:solidFill>
                  <a:schemeClr val="accent1"/>
                </a:solidFill>
                <a:latin typeface="Arial" panose="020B0604020202020204" pitchFamily="34" charset="0"/>
                <a:ea typeface="Times New Roman" panose="02020603050405020304" pitchFamily="18" charset="0"/>
                <a:cs typeface="Arial" panose="020B0604020202020204" pitchFamily="34" charset="0"/>
              </a:rPr>
              <a:t>(</a:t>
            </a:r>
            <a:r>
              <a:rPr lang="mn-MN" sz="900" dirty="0">
                <a:solidFill>
                  <a:srgbClr val="002060"/>
                </a:solidFill>
                <a:latin typeface="Arial" panose="020B0604020202020204" pitchFamily="34" charset="0"/>
                <a:ea typeface="Times New Roman" panose="02020603050405020304" pitchFamily="18" charset="0"/>
                <a:cs typeface="Arial" panose="020B0604020202020204" pitchFamily="34" charset="0"/>
              </a:rPr>
              <a:t>кг</a:t>
            </a:r>
            <a:r>
              <a:rPr lang="en-US" sz="900" dirty="0">
                <a:solidFill>
                  <a:schemeClr val="accent1"/>
                </a:solidFill>
                <a:latin typeface="Arial" panose="020B0604020202020204" pitchFamily="34" charset="0"/>
                <a:ea typeface="Times New Roman" panose="02020603050405020304" pitchFamily="18" charset="0"/>
                <a:cs typeface="Arial" panose="020B0604020202020204" pitchFamily="34" charset="0"/>
              </a:rPr>
              <a:t>)</a:t>
            </a:r>
            <a:endParaRPr lang="mn-MN" sz="9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900" dirty="0">
                <a:solidFill>
                  <a:schemeClr val="accent1"/>
                </a:solidFill>
                <a:latin typeface="Arial" panose="020B0604020202020204" pitchFamily="34" charset="0"/>
                <a:ea typeface="Times New Roman" panose="02020603050405020304" pitchFamily="18" charset="0"/>
                <a:cs typeface="Arial" panose="020B0604020202020204" pitchFamily="34" charset="0"/>
              </a:rPr>
              <a:t>Цахилгаан </a:t>
            </a:r>
            <a:r>
              <a:rPr lang="en-US" sz="9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9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112.6</a:t>
            </a:r>
            <a:r>
              <a:rPr lang="mn-MN" sz="9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en-US" sz="900" dirty="0">
                <a:solidFill>
                  <a:schemeClr val="accent1"/>
                </a:solidFill>
                <a:latin typeface="Arial" panose="020B0604020202020204" pitchFamily="34" charset="0"/>
                <a:ea typeface="Times New Roman" panose="02020603050405020304" pitchFamily="18" charset="0"/>
                <a:cs typeface="Arial" panose="020B0604020202020204" pitchFamily="34" charset="0"/>
              </a:rPr>
              <a:t>(</a:t>
            </a:r>
            <a:r>
              <a:rPr lang="mn-MN" sz="900" dirty="0">
                <a:solidFill>
                  <a:srgbClr val="002060"/>
                </a:solidFill>
                <a:latin typeface="Arial" panose="020B0604020202020204" pitchFamily="34" charset="0"/>
                <a:ea typeface="Times New Roman" panose="02020603050405020304" pitchFamily="18" charset="0"/>
                <a:cs typeface="Arial" panose="020B0604020202020204" pitchFamily="34" charset="0"/>
              </a:rPr>
              <a:t>1квтц</a:t>
            </a:r>
            <a:r>
              <a:rPr lang="en-US" sz="900" dirty="0">
                <a:solidFill>
                  <a:schemeClr val="accent1"/>
                </a:solidFill>
                <a:latin typeface="Arial" panose="020B0604020202020204" pitchFamily="34" charset="0"/>
                <a:ea typeface="Times New Roman" panose="02020603050405020304" pitchFamily="18" charset="0"/>
                <a:cs typeface="Arial" panose="020B0604020202020204" pitchFamily="34" charset="0"/>
              </a:rPr>
              <a:t>)</a:t>
            </a:r>
            <a:endParaRPr lang="mn-MN" sz="9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900" dirty="0">
                <a:solidFill>
                  <a:schemeClr val="accent1"/>
                </a:solidFill>
                <a:latin typeface="Arial" panose="020B0604020202020204" pitchFamily="34" charset="0"/>
                <a:ea typeface="Times New Roman" panose="02020603050405020304" pitchFamily="18" charset="0"/>
                <a:cs typeface="Arial" panose="020B0604020202020204" pitchFamily="34" charset="0"/>
              </a:rPr>
              <a:t>Халаалт </a:t>
            </a:r>
            <a:r>
              <a:rPr lang="en-US" sz="9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9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910 </a:t>
            </a:r>
            <a:r>
              <a:rPr lang="mn-MN" sz="900" dirty="0">
                <a:solidFill>
                  <a:srgbClr val="002060"/>
                </a:solidFill>
                <a:latin typeface="Arial" panose="020B0604020202020204" pitchFamily="34" charset="0"/>
                <a:ea typeface="Times New Roman" panose="02020603050405020304" pitchFamily="18" charset="0"/>
                <a:cs typeface="Arial" panose="020B0604020202020204" pitchFamily="34" charset="0"/>
              </a:rPr>
              <a:t>м2</a:t>
            </a:r>
          </a:p>
          <a:p>
            <a:pPr marL="628650" lvl="1" indent="-171450" algn="just">
              <a:buFont typeface="Arial" panose="020B0604020202020204" pitchFamily="34" charset="0"/>
              <a:buChar char="•"/>
            </a:pPr>
            <a:r>
              <a:rPr lang="mn-MN" sz="900" dirty="0">
                <a:solidFill>
                  <a:schemeClr val="accent1"/>
                </a:solidFill>
                <a:latin typeface="Arial" panose="020B0604020202020204" pitchFamily="34" charset="0"/>
                <a:ea typeface="Times New Roman" panose="02020603050405020304" pitchFamily="18" charset="0"/>
                <a:cs typeface="Arial" panose="020B0604020202020204" pitchFamily="34" charset="0"/>
              </a:rPr>
              <a:t>Бензин </a:t>
            </a:r>
            <a:r>
              <a:rPr lang="mn-MN" sz="900" dirty="0">
                <a:solidFill>
                  <a:srgbClr val="002060"/>
                </a:solidFill>
                <a:latin typeface="Arial" panose="020B0604020202020204" pitchFamily="34" charset="0"/>
                <a:ea typeface="Times New Roman" panose="02020603050405020304" pitchFamily="18" charset="0"/>
                <a:cs typeface="Arial" panose="020B0604020202020204" pitchFamily="34" charset="0"/>
              </a:rPr>
              <a:t>АИ-80 </a:t>
            </a:r>
            <a:r>
              <a:rPr lang="en-US"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mn-MN"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1550</a:t>
            </a:r>
            <a:r>
              <a:rPr lang="mn-MN" sz="9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en-US" sz="900" dirty="0">
                <a:solidFill>
                  <a:schemeClr val="accent1"/>
                </a:solidFill>
                <a:latin typeface="Arial" panose="020B0604020202020204" pitchFamily="34" charset="0"/>
                <a:ea typeface="Times New Roman" panose="02020603050405020304" pitchFamily="18" charset="0"/>
                <a:cs typeface="Arial" panose="020B0604020202020204" pitchFamily="34" charset="0"/>
              </a:rPr>
              <a:t>(</a:t>
            </a:r>
            <a:r>
              <a:rPr lang="mn-MN" sz="900" dirty="0">
                <a:solidFill>
                  <a:srgbClr val="002060"/>
                </a:solidFill>
                <a:latin typeface="Arial" panose="020B0604020202020204" pitchFamily="34" charset="0"/>
                <a:ea typeface="Times New Roman" panose="02020603050405020304" pitchFamily="18" charset="0"/>
                <a:cs typeface="Arial" panose="020B0604020202020204" pitchFamily="34" charset="0"/>
              </a:rPr>
              <a:t>литр</a:t>
            </a:r>
            <a:r>
              <a:rPr lang="en-US" sz="900" dirty="0">
                <a:solidFill>
                  <a:schemeClr val="accent1"/>
                </a:solidFill>
                <a:latin typeface="Arial" panose="020B0604020202020204" pitchFamily="34" charset="0"/>
                <a:ea typeface="Times New Roman" panose="02020603050405020304" pitchFamily="18" charset="0"/>
                <a:cs typeface="Arial" panose="020B0604020202020204" pitchFamily="34" charset="0"/>
              </a:rPr>
              <a:t>)</a:t>
            </a:r>
            <a:endParaRPr lang="mn-MN" sz="9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endParaRPr lang="mn-MN" sz="9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algn="just"/>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ХАА-н зарим бүтээгдэхүүний зах зээлийн дундаж үнэ</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en-US"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a:t>
            </a:r>
            <a:r>
              <a:rPr lang="mn-MN" sz="800" dirty="0">
                <a:solidFill>
                  <a:srgbClr val="002060"/>
                </a:solidFill>
                <a:latin typeface="Arial" panose="020B0604020202020204" pitchFamily="34" charset="0"/>
                <a:ea typeface="Times New Roman" panose="02020603050405020304" pitchFamily="18" charset="0"/>
                <a:cs typeface="Arial" panose="020B0604020202020204" pitchFamily="34" charset="0"/>
              </a:rPr>
              <a:t>мян.төг</a:t>
            </a:r>
            <a:r>
              <a:rPr lang="en-US"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a:t>
            </a:r>
            <a:endPar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endParaRPr lang="mn-MN" sz="9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900" dirty="0">
                <a:solidFill>
                  <a:schemeClr val="accent1"/>
                </a:solidFill>
                <a:latin typeface="Arial" panose="020B0604020202020204" pitchFamily="34" charset="0"/>
                <a:ea typeface="Times New Roman" panose="02020603050405020304" pitchFamily="18" charset="0"/>
                <a:cs typeface="Arial" panose="020B0604020202020204" pitchFamily="34" charset="0"/>
              </a:rPr>
              <a:t>Ямааны цагаан ноолуур </a:t>
            </a:r>
            <a:r>
              <a:rPr lang="en-US" sz="9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9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en-US"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45000</a:t>
            </a:r>
            <a:endParaRPr lang="mn-MN" sz="9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900" dirty="0">
                <a:solidFill>
                  <a:schemeClr val="accent1"/>
                </a:solidFill>
                <a:latin typeface="Arial" panose="020B0604020202020204" pitchFamily="34" charset="0"/>
                <a:ea typeface="Times New Roman" panose="02020603050405020304" pitchFamily="18" charset="0"/>
                <a:cs typeface="Arial" panose="020B0604020202020204" pitchFamily="34" charset="0"/>
              </a:rPr>
              <a:t>Ямааны бор ноолуур </a:t>
            </a:r>
            <a:r>
              <a:rPr lang="en-US" sz="9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9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en-US"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45000</a:t>
            </a:r>
            <a:endParaRPr lang="mn-MN" sz="9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900" dirty="0">
                <a:solidFill>
                  <a:schemeClr val="accent1"/>
                </a:solidFill>
                <a:latin typeface="Arial" panose="020B0604020202020204" pitchFamily="34" charset="0"/>
                <a:ea typeface="Times New Roman" panose="02020603050405020304" pitchFamily="18" charset="0"/>
                <a:cs typeface="Arial" panose="020B0604020202020204" pitchFamily="34" charset="0"/>
              </a:rPr>
              <a:t>Хонины ноостой нэхий </a:t>
            </a:r>
            <a:r>
              <a:rPr lang="en-US" sz="9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9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en-US"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4000</a:t>
            </a:r>
            <a:endParaRPr lang="mn-MN" sz="9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900" dirty="0">
                <a:solidFill>
                  <a:schemeClr val="accent1"/>
                </a:solidFill>
                <a:latin typeface="Arial" panose="020B0604020202020204" pitchFamily="34" charset="0"/>
                <a:ea typeface="Times New Roman" panose="02020603050405020304" pitchFamily="18" charset="0"/>
                <a:cs typeface="Arial" panose="020B0604020202020204" pitchFamily="34" charset="0"/>
              </a:rPr>
              <a:t>Ямааны ноолууртай арьс </a:t>
            </a:r>
            <a:r>
              <a:rPr lang="en-US" sz="9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9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en-US"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28000</a:t>
            </a:r>
            <a:endParaRPr lang="mn-MN" sz="8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grpSp>
        <p:nvGrpSpPr>
          <p:cNvPr id="2" name="Group 1">
            <a:extLst>
              <a:ext uri="{FF2B5EF4-FFF2-40B4-BE49-F238E27FC236}">
                <a16:creationId xmlns="" xmlns:a16="http://schemas.microsoft.com/office/drawing/2014/main" id="{9B4BA05D-5D87-4D88-9F1F-51744B3EA618}"/>
              </a:ext>
            </a:extLst>
          </p:cNvPr>
          <p:cNvGrpSpPr/>
          <p:nvPr/>
        </p:nvGrpSpPr>
        <p:grpSpPr>
          <a:xfrm>
            <a:off x="359227" y="69171"/>
            <a:ext cx="4517294" cy="215444"/>
            <a:chOff x="359227" y="69171"/>
            <a:chExt cx="4517294" cy="215444"/>
          </a:xfrm>
        </p:grpSpPr>
        <p:cxnSp>
          <p:nvCxnSpPr>
            <p:cNvPr id="18" name="Straight Connector 17">
              <a:extLst>
                <a:ext uri="{FF2B5EF4-FFF2-40B4-BE49-F238E27FC236}">
                  <a16:creationId xmlns="" xmlns:a16="http://schemas.microsoft.com/office/drawing/2014/main" id="{A362C82A-036C-4AA5-A475-A55FDDFE50E0}"/>
                </a:ext>
              </a:extLst>
            </p:cNvPr>
            <p:cNvCxnSpPr>
              <a:cxnSpLocks/>
            </p:cNvCxnSpPr>
            <p:nvPr/>
          </p:nvCxnSpPr>
          <p:spPr>
            <a:xfrm flipH="1">
              <a:off x="359227" y="176893"/>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 xmlns:a16="http://schemas.microsoft.com/office/drawing/2014/main" id="{ED4D2F4A-FAD8-4295-8C41-24F4D4781D87}"/>
                </a:ext>
              </a:extLst>
            </p:cNvPr>
            <p:cNvSpPr txBox="1"/>
            <p:nvPr/>
          </p:nvSpPr>
          <p:spPr>
            <a:xfrm>
              <a:off x="3816439"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gr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Tree>
    <p:extLst>
      <p:ext uri="{BB962C8B-B14F-4D97-AF65-F5344CB8AC3E}">
        <p14:creationId xmlns:p14="http://schemas.microsoft.com/office/powerpoint/2010/main" val="39069925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 xmlns:a16="http://schemas.microsoft.com/office/drawing/2014/main" id="{1E4B7AA4-1F3F-4496-A90F-2CD04120EB86}"/>
              </a:ext>
            </a:extLst>
          </p:cNvPr>
          <p:cNvGrpSpPr/>
          <p:nvPr/>
        </p:nvGrpSpPr>
        <p:grpSpPr>
          <a:xfrm>
            <a:off x="159171" y="3181417"/>
            <a:ext cx="4778477" cy="180000"/>
            <a:chOff x="159171" y="3181417"/>
            <a:chExt cx="4778477" cy="180000"/>
          </a:xfrm>
        </p:grpSpPr>
        <p:sp>
          <p:nvSpPr>
            <p:cNvPr id="9" name="Rectangle: Rounded Corners 8">
              <a:extLst>
                <a:ext uri="{FF2B5EF4-FFF2-40B4-BE49-F238E27FC236}">
                  <a16:creationId xmlns="" xmlns:a16="http://schemas.microsoft.com/office/drawing/2014/main" id="{B67D74ED-4F64-465B-8B9F-D240FB105713}"/>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51</a:t>
              </a:r>
              <a:endParaRPr lang="mn-MN" sz="900" dirty="0">
                <a:solidFill>
                  <a:srgbClr val="002060"/>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 xmlns:a16="http://schemas.microsoft.com/office/drawing/2014/main" id="{10A89517-80ED-439A-B55F-1712162A8443}"/>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C92A6099-23AA-47AA-8074-DA1E9F7D50AC}"/>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11" name="TextBox 10">
            <a:extLst>
              <a:ext uri="{FF2B5EF4-FFF2-40B4-BE49-F238E27FC236}">
                <a16:creationId xmlns="" xmlns:a16="http://schemas.microsoft.com/office/drawing/2014/main" id="{FEE91D79-2EFC-4325-B44B-E87CC9065DEB}"/>
              </a:ext>
            </a:extLst>
          </p:cNvPr>
          <p:cNvSpPr txBox="1"/>
          <p:nvPr/>
        </p:nvSpPr>
        <p:spPr>
          <a:xfrm>
            <a:off x="436139" y="349623"/>
            <a:ext cx="3875222" cy="2954655"/>
          </a:xfrm>
          <a:prstGeom prst="rect">
            <a:avLst/>
          </a:prstGeom>
          <a:noFill/>
        </p:spPr>
        <p:txBody>
          <a:bodyPr wrap="square" rtlCol="0">
            <a:spAutoFit/>
          </a:bodyPr>
          <a:lstStyle/>
          <a:p>
            <a:pPr algn="just"/>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Тариалсан талбай нийт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9761.53</a:t>
            </a:r>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algn="just"/>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900" dirty="0">
                <a:solidFill>
                  <a:schemeClr val="accent1"/>
                </a:solidFill>
                <a:latin typeface="Arial" panose="020B0604020202020204" pitchFamily="34" charset="0"/>
                <a:ea typeface="Times New Roman" panose="02020603050405020304" pitchFamily="18" charset="0"/>
                <a:cs typeface="Arial" panose="020B0604020202020204" pitchFamily="34" charset="0"/>
              </a:rPr>
              <a:t>Үр тариа </a:t>
            </a:r>
            <a:r>
              <a:rPr lang="mn-MN" sz="9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en-US"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7710</a:t>
            </a:r>
            <a:endParaRPr lang="mn-MN" sz="9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900" dirty="0">
                <a:solidFill>
                  <a:schemeClr val="accent1"/>
                </a:solidFill>
                <a:latin typeface="Arial" panose="020B0604020202020204" pitchFamily="34" charset="0"/>
                <a:ea typeface="Times New Roman" panose="02020603050405020304" pitchFamily="18" charset="0"/>
                <a:cs typeface="Arial" panose="020B0604020202020204" pitchFamily="34" charset="0"/>
              </a:rPr>
              <a:t>Хүнсний ногоо </a:t>
            </a:r>
            <a:r>
              <a:rPr lang="mn-MN" sz="9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en-US"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171.9</a:t>
            </a:r>
            <a:endParaRPr lang="mn-MN" sz="9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9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Төмс                                </a:t>
            </a:r>
            <a:r>
              <a:rPr lang="en-US"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479.6</a:t>
            </a:r>
            <a:endParaRPr lang="mn-MN"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9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Техникийн ургамал        </a:t>
            </a:r>
            <a:r>
              <a:rPr lang="en-US"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1</a:t>
            </a:r>
            <a:r>
              <a:rPr lang="mn-MN"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400.03</a:t>
            </a:r>
            <a:r>
              <a:rPr lang="mn-MN" sz="9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p>
          <a:p>
            <a:pPr lvl="1" algn="just"/>
            <a:endParaRPr lang="mn-MN" sz="9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algn="just"/>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Байгалийн хадлан тэжээл  </a:t>
            </a:r>
            <a:r>
              <a:rPr lang="en-US"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тонн</a:t>
            </a:r>
            <a:r>
              <a:rPr lang="en-US"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a:t>
            </a:r>
            <a:endPar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algn="just"/>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9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Байгалийн хадлан           </a:t>
            </a:r>
            <a:r>
              <a:rPr lang="en-US"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5</a:t>
            </a:r>
            <a:r>
              <a:rPr lang="mn-MN"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0971</a:t>
            </a:r>
            <a:endParaRPr lang="mn-MN" sz="9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9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Гар тэжээл                       </a:t>
            </a:r>
            <a:r>
              <a:rPr lang="en-US"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1</a:t>
            </a:r>
            <a:r>
              <a:rPr lang="mn-MN"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052.2</a:t>
            </a:r>
          </a:p>
          <a:p>
            <a:pPr marL="628650" lvl="1" indent="-171450" algn="just">
              <a:buFont typeface="Arial" panose="020B0604020202020204" pitchFamily="34" charset="0"/>
              <a:buChar char="•"/>
            </a:pPr>
            <a:endParaRPr lang="mn-MN" sz="9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lvl="1" algn="just"/>
            <a:endPar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algn="just"/>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Хураасан ургац</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en-US"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тонн</a:t>
            </a:r>
            <a:r>
              <a:rPr lang="en-US"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a:t>
            </a:r>
            <a:endPar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algn="just"/>
            <a:endParaRPr lang="mn-MN" sz="9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900" dirty="0">
                <a:solidFill>
                  <a:schemeClr val="accent1"/>
                </a:solidFill>
                <a:latin typeface="Arial" panose="020B0604020202020204" pitchFamily="34" charset="0"/>
                <a:ea typeface="Times New Roman" panose="02020603050405020304" pitchFamily="18" charset="0"/>
                <a:cs typeface="Arial" panose="020B0604020202020204" pitchFamily="34" charset="0"/>
              </a:rPr>
              <a:t>Үр тариа </a:t>
            </a:r>
            <a:r>
              <a:rPr lang="mn-MN" sz="9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en-US"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4401</a:t>
            </a:r>
            <a:endParaRPr lang="mn-MN" sz="9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900" dirty="0">
                <a:solidFill>
                  <a:schemeClr val="accent1"/>
                </a:solidFill>
                <a:latin typeface="Arial" panose="020B0604020202020204" pitchFamily="34" charset="0"/>
                <a:ea typeface="Times New Roman" panose="02020603050405020304" pitchFamily="18" charset="0"/>
                <a:cs typeface="Arial" panose="020B0604020202020204" pitchFamily="34" charset="0"/>
              </a:rPr>
              <a:t>Хүнсний ногоо </a:t>
            </a:r>
            <a:r>
              <a:rPr lang="mn-MN" sz="9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en-US"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754</a:t>
            </a:r>
            <a:endParaRPr lang="mn-MN" sz="9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9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Төмс                                   </a:t>
            </a:r>
            <a:r>
              <a:rPr lang="en-US"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2507.7</a:t>
            </a:r>
            <a:endParaRPr lang="mn-MN" sz="9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9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Тэжээлийн ургамал           </a:t>
            </a:r>
            <a:r>
              <a:rPr lang="mn-MN"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5893</a:t>
            </a:r>
          </a:p>
          <a:p>
            <a:pPr lvl="1" algn="just"/>
            <a:endParaRPr lang="mn-MN" sz="9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grpSp>
        <p:nvGrpSpPr>
          <p:cNvPr id="12" name="Group 11">
            <a:extLst>
              <a:ext uri="{FF2B5EF4-FFF2-40B4-BE49-F238E27FC236}">
                <a16:creationId xmlns="" xmlns:a16="http://schemas.microsoft.com/office/drawing/2014/main" id="{13BDDBFC-B9FD-4939-A8B2-946F3DE87BCA}"/>
              </a:ext>
            </a:extLst>
          </p:cNvPr>
          <p:cNvGrpSpPr/>
          <p:nvPr/>
        </p:nvGrpSpPr>
        <p:grpSpPr>
          <a:xfrm>
            <a:off x="359227" y="69171"/>
            <a:ext cx="4517294" cy="215444"/>
            <a:chOff x="359227" y="69171"/>
            <a:chExt cx="4517294" cy="215444"/>
          </a:xfrm>
        </p:grpSpPr>
        <p:cxnSp>
          <p:nvCxnSpPr>
            <p:cNvPr id="19" name="Straight Connector 18">
              <a:extLst>
                <a:ext uri="{FF2B5EF4-FFF2-40B4-BE49-F238E27FC236}">
                  <a16:creationId xmlns="" xmlns:a16="http://schemas.microsoft.com/office/drawing/2014/main" id="{64A65496-CAF8-4723-BD2C-FCE57AD88F10}"/>
                </a:ext>
              </a:extLst>
            </p:cNvPr>
            <p:cNvCxnSpPr>
              <a:cxnSpLocks/>
            </p:cNvCxnSpPr>
            <p:nvPr/>
          </p:nvCxnSpPr>
          <p:spPr>
            <a:xfrm flipH="1">
              <a:off x="359227" y="176893"/>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 xmlns:a16="http://schemas.microsoft.com/office/drawing/2014/main" id="{3B0532AA-51A0-44F2-A2F1-A3509BBD067A}"/>
                </a:ext>
              </a:extLst>
            </p:cNvPr>
            <p:cNvSpPr txBox="1"/>
            <p:nvPr/>
          </p:nvSpPr>
          <p:spPr>
            <a:xfrm>
              <a:off x="3816439"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gr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Tree>
    <p:extLst>
      <p:ext uri="{BB962C8B-B14F-4D97-AF65-F5344CB8AC3E}">
        <p14:creationId xmlns:p14="http://schemas.microsoft.com/office/powerpoint/2010/main" val="32226602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 xmlns:a16="http://schemas.microsoft.com/office/drawing/2014/main" id="{51E1554F-EF7A-4484-84E5-645A64B8A01A}"/>
              </a:ext>
            </a:extLst>
          </p:cNvPr>
          <p:cNvGraphicFramePr>
            <a:graphicFrameLocks/>
          </p:cNvGraphicFramePr>
          <p:nvPr>
            <p:extLst/>
          </p:nvPr>
        </p:nvGraphicFramePr>
        <p:xfrm>
          <a:off x="62564" y="194755"/>
          <a:ext cx="5095295" cy="3174210"/>
        </p:xfrm>
        <a:graphic>
          <a:graphicData uri="http://schemas.openxmlformats.org/drawingml/2006/chart">
            <c:chart xmlns:c="http://schemas.openxmlformats.org/drawingml/2006/chart" xmlns:r="http://schemas.openxmlformats.org/officeDocument/2006/relationships" r:id="rId2"/>
          </a:graphicData>
        </a:graphic>
      </p:graphicFrame>
      <p:sp>
        <p:nvSpPr>
          <p:cNvPr id="14" name="Rectangle: Rounded Corners 13">
            <a:extLst>
              <a:ext uri="{FF2B5EF4-FFF2-40B4-BE49-F238E27FC236}">
                <a16:creationId xmlns="" xmlns:a16="http://schemas.microsoft.com/office/drawing/2014/main" id="{D713627D-C321-4682-AB18-118C035FCD5A}"/>
              </a:ext>
            </a:extLst>
          </p:cNvPr>
          <p:cNvSpPr/>
          <p:nvPr/>
        </p:nvSpPr>
        <p:spPr>
          <a:xfrm>
            <a:off x="2923534" y="897063"/>
            <a:ext cx="288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I</a:t>
            </a:r>
            <a:endParaRPr lang="mn-MN" sz="800" dirty="0">
              <a:solidFill>
                <a:schemeClr val="accent2"/>
              </a:solidFill>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 xmlns:a16="http://schemas.microsoft.com/office/drawing/2014/main" id="{8B129FB2-1C44-4415-9BE5-01F6BB40640B}"/>
              </a:ext>
            </a:extLst>
          </p:cNvPr>
          <p:cNvSpPr/>
          <p:nvPr/>
        </p:nvSpPr>
        <p:spPr>
          <a:xfrm>
            <a:off x="532177" y="1964373"/>
            <a:ext cx="288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II</a:t>
            </a:r>
            <a:endParaRPr lang="mn-MN" sz="800" dirty="0">
              <a:solidFill>
                <a:schemeClr val="accent2"/>
              </a:solidFill>
              <a:latin typeface="Arial" panose="020B0604020202020204" pitchFamily="34" charset="0"/>
              <a:cs typeface="Arial" panose="020B0604020202020204" pitchFamily="34" charset="0"/>
            </a:endParaRPr>
          </a:p>
        </p:txBody>
      </p:sp>
      <p:sp>
        <p:nvSpPr>
          <p:cNvPr id="16" name="Rectangle: Rounded Corners 15">
            <a:extLst>
              <a:ext uri="{FF2B5EF4-FFF2-40B4-BE49-F238E27FC236}">
                <a16:creationId xmlns="" xmlns:a16="http://schemas.microsoft.com/office/drawing/2014/main" id="{F134B38C-7FD3-415C-9AAE-EABDC78AA287}"/>
              </a:ext>
            </a:extLst>
          </p:cNvPr>
          <p:cNvSpPr/>
          <p:nvPr/>
        </p:nvSpPr>
        <p:spPr>
          <a:xfrm>
            <a:off x="1621988" y="1964373"/>
            <a:ext cx="288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III</a:t>
            </a:r>
            <a:endParaRPr lang="mn-MN" sz="800" dirty="0">
              <a:solidFill>
                <a:schemeClr val="accent2"/>
              </a:solidFill>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 xmlns:a16="http://schemas.microsoft.com/office/drawing/2014/main" id="{CBFF109F-837C-41F9-BAF3-EF0A5090CBBA}"/>
              </a:ext>
            </a:extLst>
          </p:cNvPr>
          <p:cNvSpPr/>
          <p:nvPr/>
        </p:nvSpPr>
        <p:spPr>
          <a:xfrm>
            <a:off x="953466" y="1968413"/>
            <a:ext cx="324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IV</a:t>
            </a:r>
            <a:endParaRPr lang="mn-MN" sz="800" dirty="0">
              <a:solidFill>
                <a:schemeClr val="accent2"/>
              </a:solidFill>
              <a:latin typeface="Arial" panose="020B0604020202020204" pitchFamily="34" charset="0"/>
              <a:cs typeface="Arial" panose="020B0604020202020204" pitchFamily="34" charset="0"/>
            </a:endParaRPr>
          </a:p>
        </p:txBody>
      </p:sp>
      <p:sp>
        <p:nvSpPr>
          <p:cNvPr id="18" name="Rectangle: Rounded Corners 17">
            <a:extLst>
              <a:ext uri="{FF2B5EF4-FFF2-40B4-BE49-F238E27FC236}">
                <a16:creationId xmlns="" xmlns:a16="http://schemas.microsoft.com/office/drawing/2014/main" id="{39231A6C-4EB0-4185-B491-D9B2E12EB838}"/>
              </a:ext>
            </a:extLst>
          </p:cNvPr>
          <p:cNvSpPr/>
          <p:nvPr/>
        </p:nvSpPr>
        <p:spPr>
          <a:xfrm>
            <a:off x="2056877" y="1970072"/>
            <a:ext cx="288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V</a:t>
            </a:r>
            <a:endParaRPr lang="mn-MN" sz="800" dirty="0">
              <a:solidFill>
                <a:schemeClr val="accent2"/>
              </a:solidFill>
              <a:latin typeface="Arial" panose="020B0604020202020204" pitchFamily="34" charset="0"/>
              <a:cs typeface="Arial" panose="020B0604020202020204" pitchFamily="34" charset="0"/>
            </a:endParaRPr>
          </a:p>
        </p:txBody>
      </p:sp>
      <p:grpSp>
        <p:nvGrpSpPr>
          <p:cNvPr id="19" name="Group 18">
            <a:extLst>
              <a:ext uri="{FF2B5EF4-FFF2-40B4-BE49-F238E27FC236}">
                <a16:creationId xmlns="" xmlns:a16="http://schemas.microsoft.com/office/drawing/2014/main" id="{2F6CDD3B-8EA1-4569-8C3C-5F70F174064F}"/>
              </a:ext>
            </a:extLst>
          </p:cNvPr>
          <p:cNvGrpSpPr/>
          <p:nvPr/>
        </p:nvGrpSpPr>
        <p:grpSpPr>
          <a:xfrm>
            <a:off x="1421087" y="1338284"/>
            <a:ext cx="252000" cy="1728000"/>
            <a:chOff x="1358523" y="1567952"/>
            <a:chExt cx="252000" cy="1728000"/>
          </a:xfrm>
        </p:grpSpPr>
        <p:sp>
          <p:nvSpPr>
            <p:cNvPr id="20" name="Rectangle: Rounded Corners 19">
              <a:extLst>
                <a:ext uri="{FF2B5EF4-FFF2-40B4-BE49-F238E27FC236}">
                  <a16:creationId xmlns="" xmlns:a16="http://schemas.microsoft.com/office/drawing/2014/main" id="{A5D0CE23-F573-4C03-B3E5-6F5828DA3728}"/>
                </a:ext>
              </a:extLst>
            </p:cNvPr>
            <p:cNvSpPr/>
            <p:nvPr/>
          </p:nvSpPr>
          <p:spPr>
            <a:xfrm>
              <a:off x="1358523" y="1567952"/>
              <a:ext cx="252000" cy="172800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 xmlns:a16="http://schemas.microsoft.com/office/drawing/2014/main" id="{337A4B82-93FD-4AB7-92D1-3AD21369EEB4}"/>
                </a:ext>
              </a:extLst>
            </p:cNvPr>
            <p:cNvSpPr txBox="1"/>
            <p:nvPr/>
          </p:nvSpPr>
          <p:spPr>
            <a:xfrm rot="16200000">
              <a:off x="1072355" y="1907199"/>
              <a:ext cx="830677" cy="215444"/>
            </a:xfrm>
            <a:prstGeom prst="rect">
              <a:avLst/>
            </a:prstGeom>
            <a:noFill/>
          </p:spPr>
          <p:txBody>
            <a:bodyPr wrap="none" rtlCol="0">
              <a:spAutoFit/>
            </a:bodyPr>
            <a:lstStyle/>
            <a:p>
              <a:r>
                <a:rPr lang="mn-MN" sz="800" dirty="0">
                  <a:solidFill>
                    <a:schemeClr val="accent6"/>
                  </a:solidFill>
                  <a:latin typeface="Arial" panose="020B0604020202020204" pitchFamily="34" charset="0"/>
                  <a:cs typeface="Arial" panose="020B0604020202020204" pitchFamily="34" charset="0"/>
                </a:rPr>
                <a:t>Хамгийн бага</a:t>
              </a:r>
            </a:p>
          </p:txBody>
        </p:sp>
      </p:grpSp>
      <p:pic>
        <p:nvPicPr>
          <p:cNvPr id="22" name="Picture 21">
            <a:extLst>
              <a:ext uri="{FF2B5EF4-FFF2-40B4-BE49-F238E27FC236}">
                <a16:creationId xmlns="" xmlns:a16="http://schemas.microsoft.com/office/drawing/2014/main" id="{14815809-CA4C-49E2-B696-3213EA203B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0013" t="18559" r="14583" b="73433"/>
          <a:stretch/>
        </p:blipFill>
        <p:spPr>
          <a:xfrm>
            <a:off x="1923153" y="537063"/>
            <a:ext cx="687058" cy="720000"/>
          </a:xfrm>
          <a:prstGeom prst="rect">
            <a:avLst/>
          </a:prstGeom>
        </p:spPr>
      </p:pic>
      <p:cxnSp>
        <p:nvCxnSpPr>
          <p:cNvPr id="24" name="Straight Connector 23">
            <a:extLst>
              <a:ext uri="{FF2B5EF4-FFF2-40B4-BE49-F238E27FC236}">
                <a16:creationId xmlns="" xmlns:a16="http://schemas.microsoft.com/office/drawing/2014/main" id="{CD848B91-2259-4538-8D72-7455BF26E958}"/>
              </a:ext>
            </a:extLst>
          </p:cNvPr>
          <p:cNvCxnSpPr>
            <a:cxnSpLocks/>
          </p:cNvCxnSpPr>
          <p:nvPr/>
        </p:nvCxnSpPr>
        <p:spPr>
          <a:xfrm flipH="1">
            <a:off x="359227" y="176893"/>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 xmlns:a16="http://schemas.microsoft.com/office/drawing/2014/main" id="{8A032641-14BD-4EF4-931C-E2C1AE7FF051}"/>
              </a:ext>
            </a:extLst>
          </p:cNvPr>
          <p:cNvSpPr txBox="1"/>
          <p:nvPr/>
        </p:nvSpPr>
        <p:spPr>
          <a:xfrm>
            <a:off x="3816439"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grpSp>
        <p:nvGrpSpPr>
          <p:cNvPr id="26" name="Group 25">
            <a:extLst>
              <a:ext uri="{FF2B5EF4-FFF2-40B4-BE49-F238E27FC236}">
                <a16:creationId xmlns="" xmlns:a16="http://schemas.microsoft.com/office/drawing/2014/main" id="{2FBC1CD1-993F-4609-9F28-1821F55C922B}"/>
              </a:ext>
            </a:extLst>
          </p:cNvPr>
          <p:cNvGrpSpPr/>
          <p:nvPr/>
        </p:nvGrpSpPr>
        <p:grpSpPr>
          <a:xfrm>
            <a:off x="159171" y="3181417"/>
            <a:ext cx="4778477" cy="180000"/>
            <a:chOff x="159171" y="3181417"/>
            <a:chExt cx="4778477" cy="180000"/>
          </a:xfrm>
        </p:grpSpPr>
        <p:sp>
          <p:nvSpPr>
            <p:cNvPr id="27" name="Rectangle: Rounded Corners 26">
              <a:extLst>
                <a:ext uri="{FF2B5EF4-FFF2-40B4-BE49-F238E27FC236}">
                  <a16:creationId xmlns="" xmlns:a16="http://schemas.microsoft.com/office/drawing/2014/main" id="{1405B73A-7D0D-458A-81B9-C2EC691848E7}"/>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52</a:t>
              </a:r>
              <a:endParaRPr lang="mn-MN" sz="900" dirty="0">
                <a:solidFill>
                  <a:srgbClr val="002060"/>
                </a:solidFill>
                <a:latin typeface="Arial" panose="020B0604020202020204" pitchFamily="34" charset="0"/>
                <a:cs typeface="Arial" panose="020B0604020202020204" pitchFamily="34" charset="0"/>
              </a:endParaRPr>
            </a:p>
          </p:txBody>
        </p:sp>
        <p:cxnSp>
          <p:nvCxnSpPr>
            <p:cNvPr id="28" name="Straight Connector 27">
              <a:extLst>
                <a:ext uri="{FF2B5EF4-FFF2-40B4-BE49-F238E27FC236}">
                  <a16:creationId xmlns="" xmlns:a16="http://schemas.microsoft.com/office/drawing/2014/main" id="{EC806878-FDB9-4A65-B9A9-F4DE075BF062}"/>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 xmlns:a16="http://schemas.microsoft.com/office/drawing/2014/main" id="{388EDE5B-DBB7-4BF7-9C2C-DE79C2CB9853}"/>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
        <p:nvSpPr>
          <p:cNvPr id="31" name="Rectangle: Rounded Corners 24">
            <a:extLst>
              <a:ext uri="{FF2B5EF4-FFF2-40B4-BE49-F238E27FC236}">
                <a16:creationId xmlns="" xmlns:a16="http://schemas.microsoft.com/office/drawing/2014/main" id="{3EE684E5-2B40-4C69-A293-192AB7DDC693}"/>
              </a:ext>
            </a:extLst>
          </p:cNvPr>
          <p:cNvSpPr/>
          <p:nvPr/>
        </p:nvSpPr>
        <p:spPr>
          <a:xfrm>
            <a:off x="144200" y="1964373"/>
            <a:ext cx="215027" cy="105251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Tree>
    <p:extLst>
      <p:ext uri="{BB962C8B-B14F-4D97-AF65-F5344CB8AC3E}">
        <p14:creationId xmlns:p14="http://schemas.microsoft.com/office/powerpoint/2010/main" val="20573315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hart 22">
            <a:extLst>
              <a:ext uri="{FF2B5EF4-FFF2-40B4-BE49-F238E27FC236}">
                <a16:creationId xmlns="" xmlns:a16="http://schemas.microsoft.com/office/drawing/2014/main" id="{C49B5141-8EDB-4EC9-AC8E-2CE41D15CF92}"/>
              </a:ext>
            </a:extLst>
          </p:cNvPr>
          <p:cNvGraphicFramePr>
            <a:graphicFrameLocks/>
          </p:cNvGraphicFramePr>
          <p:nvPr>
            <p:extLst/>
          </p:nvPr>
        </p:nvGraphicFramePr>
        <p:xfrm>
          <a:off x="73015" y="5815"/>
          <a:ext cx="5095295" cy="3174210"/>
        </p:xfrm>
        <a:graphic>
          <a:graphicData uri="http://schemas.openxmlformats.org/drawingml/2006/chart">
            <c:chart xmlns:c="http://schemas.openxmlformats.org/drawingml/2006/chart" xmlns:r="http://schemas.openxmlformats.org/officeDocument/2006/relationships" r:id="rId2"/>
          </a:graphicData>
        </a:graphic>
      </p:graphicFrame>
      <p:pic>
        <p:nvPicPr>
          <p:cNvPr id="24" name="Picture 23">
            <a:extLst>
              <a:ext uri="{FF2B5EF4-FFF2-40B4-BE49-F238E27FC236}">
                <a16:creationId xmlns="" xmlns:a16="http://schemas.microsoft.com/office/drawing/2014/main" id="{F35D22E6-C7D1-4011-A123-9B5712E2D5E9}"/>
              </a:ext>
            </a:extLst>
          </p:cNvPr>
          <p:cNvPicPr>
            <a:picLocks noChangeAspect="1"/>
          </p:cNvPicPr>
          <p:nvPr/>
        </p:nvPicPr>
        <p:blipFill rotWithShape="1">
          <a:blip r:embed="rId3">
            <a:extLst>
              <a:ext uri="{28A0092B-C50C-407E-A947-70E740481C1C}">
                <a14:useLocalDpi xmlns:a14="http://schemas.microsoft.com/office/drawing/2010/main" val="0"/>
              </a:ext>
            </a:extLst>
          </a:blip>
          <a:srcRect l="84711" t="4333" r="9548" b="89457"/>
          <a:stretch/>
        </p:blipFill>
        <p:spPr>
          <a:xfrm flipH="1">
            <a:off x="996094" y="347972"/>
            <a:ext cx="847981" cy="720000"/>
          </a:xfrm>
          <a:prstGeom prst="rect">
            <a:avLst/>
          </a:prstGeom>
        </p:spPr>
      </p:pic>
      <p:sp>
        <p:nvSpPr>
          <p:cNvPr id="25" name="Rectangle: Rounded Corners 24">
            <a:extLst>
              <a:ext uri="{FF2B5EF4-FFF2-40B4-BE49-F238E27FC236}">
                <a16:creationId xmlns="" xmlns:a16="http://schemas.microsoft.com/office/drawing/2014/main" id="{3EE684E5-2B40-4C69-A293-192AB7DDC693}"/>
              </a:ext>
            </a:extLst>
          </p:cNvPr>
          <p:cNvSpPr/>
          <p:nvPr/>
        </p:nvSpPr>
        <p:spPr>
          <a:xfrm>
            <a:off x="144200" y="405431"/>
            <a:ext cx="252000" cy="261146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26" name="Rectangle: Rounded Corners 25">
            <a:extLst>
              <a:ext uri="{FF2B5EF4-FFF2-40B4-BE49-F238E27FC236}">
                <a16:creationId xmlns="" xmlns:a16="http://schemas.microsoft.com/office/drawing/2014/main" id="{2205068C-3E37-4104-AAD3-66533C18DBFD}"/>
              </a:ext>
            </a:extLst>
          </p:cNvPr>
          <p:cNvSpPr/>
          <p:nvPr/>
        </p:nvSpPr>
        <p:spPr>
          <a:xfrm>
            <a:off x="137187" y="1075911"/>
            <a:ext cx="288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I</a:t>
            </a:r>
            <a:endParaRPr lang="mn-MN" sz="800" dirty="0">
              <a:solidFill>
                <a:schemeClr val="accent2"/>
              </a:solidFill>
              <a:latin typeface="Arial" panose="020B0604020202020204" pitchFamily="34" charset="0"/>
              <a:cs typeface="Arial" panose="020B0604020202020204" pitchFamily="34" charset="0"/>
            </a:endParaRPr>
          </a:p>
        </p:txBody>
      </p:sp>
      <p:sp>
        <p:nvSpPr>
          <p:cNvPr id="27" name="Rectangle: Rounded Corners 26">
            <a:extLst>
              <a:ext uri="{FF2B5EF4-FFF2-40B4-BE49-F238E27FC236}">
                <a16:creationId xmlns="" xmlns:a16="http://schemas.microsoft.com/office/drawing/2014/main" id="{4C6C8C1E-BEDD-4EDC-A5DE-8975EB1E5745}"/>
              </a:ext>
            </a:extLst>
          </p:cNvPr>
          <p:cNvSpPr/>
          <p:nvPr/>
        </p:nvSpPr>
        <p:spPr>
          <a:xfrm>
            <a:off x="3609097" y="1072796"/>
            <a:ext cx="288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II</a:t>
            </a:r>
            <a:endParaRPr lang="mn-MN" sz="800" dirty="0">
              <a:solidFill>
                <a:schemeClr val="accent2"/>
              </a:solidFill>
              <a:latin typeface="Arial" panose="020B0604020202020204" pitchFamily="34" charset="0"/>
              <a:cs typeface="Arial" panose="020B0604020202020204" pitchFamily="34" charset="0"/>
            </a:endParaRPr>
          </a:p>
        </p:txBody>
      </p:sp>
      <p:sp>
        <p:nvSpPr>
          <p:cNvPr id="28" name="Rectangle: Rounded Corners 27">
            <a:extLst>
              <a:ext uri="{FF2B5EF4-FFF2-40B4-BE49-F238E27FC236}">
                <a16:creationId xmlns="" xmlns:a16="http://schemas.microsoft.com/office/drawing/2014/main" id="{6B7834C6-6768-4C33-BEB5-22FA6CF7E8B9}"/>
              </a:ext>
            </a:extLst>
          </p:cNvPr>
          <p:cNvSpPr/>
          <p:nvPr/>
        </p:nvSpPr>
        <p:spPr>
          <a:xfrm>
            <a:off x="2738097" y="1071303"/>
            <a:ext cx="288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III</a:t>
            </a:r>
            <a:endParaRPr lang="mn-MN" sz="800" dirty="0">
              <a:solidFill>
                <a:schemeClr val="accent2"/>
              </a:solidFill>
              <a:latin typeface="Arial" panose="020B0604020202020204" pitchFamily="34" charset="0"/>
              <a:cs typeface="Arial" panose="020B0604020202020204" pitchFamily="34" charset="0"/>
            </a:endParaRPr>
          </a:p>
        </p:txBody>
      </p:sp>
      <p:sp>
        <p:nvSpPr>
          <p:cNvPr id="29" name="Rectangle: Rounded Corners 28">
            <a:extLst>
              <a:ext uri="{FF2B5EF4-FFF2-40B4-BE49-F238E27FC236}">
                <a16:creationId xmlns="" xmlns:a16="http://schemas.microsoft.com/office/drawing/2014/main" id="{6E488CE1-A87E-4B6D-ACDB-9FE7E0D8F300}"/>
              </a:ext>
            </a:extLst>
          </p:cNvPr>
          <p:cNvSpPr/>
          <p:nvPr/>
        </p:nvSpPr>
        <p:spPr>
          <a:xfrm>
            <a:off x="4463116" y="1070784"/>
            <a:ext cx="324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IV</a:t>
            </a:r>
            <a:endParaRPr lang="mn-MN" sz="800" dirty="0">
              <a:solidFill>
                <a:schemeClr val="accent2"/>
              </a:solidFill>
              <a:latin typeface="Arial" panose="020B0604020202020204" pitchFamily="34" charset="0"/>
              <a:cs typeface="Arial" panose="020B0604020202020204" pitchFamily="34" charset="0"/>
            </a:endParaRPr>
          </a:p>
        </p:txBody>
      </p:sp>
      <p:sp>
        <p:nvSpPr>
          <p:cNvPr id="30" name="Rectangle: Rounded Corners 29">
            <a:extLst>
              <a:ext uri="{FF2B5EF4-FFF2-40B4-BE49-F238E27FC236}">
                <a16:creationId xmlns="" xmlns:a16="http://schemas.microsoft.com/office/drawing/2014/main" id="{C1B6D12A-25ED-47E9-BC54-7D0466FECF5A}"/>
              </a:ext>
            </a:extLst>
          </p:cNvPr>
          <p:cNvSpPr/>
          <p:nvPr/>
        </p:nvSpPr>
        <p:spPr>
          <a:xfrm>
            <a:off x="3155597" y="1071303"/>
            <a:ext cx="324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V</a:t>
            </a:r>
            <a:endParaRPr lang="mn-MN" sz="800" dirty="0">
              <a:solidFill>
                <a:schemeClr val="accent2"/>
              </a:solidFill>
              <a:latin typeface="Arial" panose="020B0604020202020204" pitchFamily="34" charset="0"/>
              <a:cs typeface="Arial" panose="020B0604020202020204" pitchFamily="34" charset="0"/>
            </a:endParaRPr>
          </a:p>
        </p:txBody>
      </p:sp>
      <p:sp>
        <p:nvSpPr>
          <p:cNvPr id="31" name="Rectangle: Rounded Corners 30">
            <a:extLst>
              <a:ext uri="{FF2B5EF4-FFF2-40B4-BE49-F238E27FC236}">
                <a16:creationId xmlns="" xmlns:a16="http://schemas.microsoft.com/office/drawing/2014/main" id="{462F63E1-98A4-4E56-BB49-D8B38584ABE2}"/>
              </a:ext>
            </a:extLst>
          </p:cNvPr>
          <p:cNvSpPr/>
          <p:nvPr/>
        </p:nvSpPr>
        <p:spPr>
          <a:xfrm>
            <a:off x="2907243" y="2061733"/>
            <a:ext cx="396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XVI</a:t>
            </a:r>
            <a:endParaRPr lang="mn-MN" sz="800" dirty="0">
              <a:solidFill>
                <a:schemeClr val="accent2"/>
              </a:solidFill>
              <a:latin typeface="Arial" panose="020B0604020202020204" pitchFamily="34" charset="0"/>
              <a:cs typeface="Arial" panose="020B0604020202020204" pitchFamily="34" charset="0"/>
            </a:endParaRPr>
          </a:p>
        </p:txBody>
      </p:sp>
      <p:grpSp>
        <p:nvGrpSpPr>
          <p:cNvPr id="32" name="Group 31">
            <a:extLst>
              <a:ext uri="{FF2B5EF4-FFF2-40B4-BE49-F238E27FC236}">
                <a16:creationId xmlns="" xmlns:a16="http://schemas.microsoft.com/office/drawing/2014/main" id="{EAF7E03E-FFF1-4D6E-A1B0-36558A0A810A}"/>
              </a:ext>
            </a:extLst>
          </p:cNvPr>
          <p:cNvGrpSpPr/>
          <p:nvPr/>
        </p:nvGrpSpPr>
        <p:grpSpPr>
          <a:xfrm>
            <a:off x="2539670" y="1380242"/>
            <a:ext cx="252000" cy="1498588"/>
            <a:chOff x="1358523" y="1567952"/>
            <a:chExt cx="252000" cy="1728000"/>
          </a:xfrm>
        </p:grpSpPr>
        <p:sp>
          <p:nvSpPr>
            <p:cNvPr id="33" name="Rectangle: Rounded Corners 32">
              <a:extLst>
                <a:ext uri="{FF2B5EF4-FFF2-40B4-BE49-F238E27FC236}">
                  <a16:creationId xmlns="" xmlns:a16="http://schemas.microsoft.com/office/drawing/2014/main" id="{C55CCBCB-5556-496E-8F33-8BD4A77560D6}"/>
                </a:ext>
              </a:extLst>
            </p:cNvPr>
            <p:cNvSpPr/>
            <p:nvPr/>
          </p:nvSpPr>
          <p:spPr>
            <a:xfrm>
              <a:off x="1358523" y="1567952"/>
              <a:ext cx="252000" cy="172800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dirty="0">
                <a:latin typeface="Arial" panose="020B0604020202020204" pitchFamily="34" charset="0"/>
                <a:cs typeface="Arial" panose="020B0604020202020204" pitchFamily="34" charset="0"/>
              </a:endParaRPr>
            </a:p>
          </p:txBody>
        </p:sp>
        <p:sp>
          <p:nvSpPr>
            <p:cNvPr id="34" name="TextBox 33">
              <a:extLst>
                <a:ext uri="{FF2B5EF4-FFF2-40B4-BE49-F238E27FC236}">
                  <a16:creationId xmlns="" xmlns:a16="http://schemas.microsoft.com/office/drawing/2014/main" id="{90A9F36C-BE70-4A44-90C9-E2C95CBD568C}"/>
                </a:ext>
              </a:extLst>
            </p:cNvPr>
            <p:cNvSpPr txBox="1"/>
            <p:nvPr/>
          </p:nvSpPr>
          <p:spPr>
            <a:xfrm rot="16200000">
              <a:off x="1072656" y="1968078"/>
              <a:ext cx="830677" cy="215444"/>
            </a:xfrm>
            <a:prstGeom prst="rect">
              <a:avLst/>
            </a:prstGeom>
            <a:noFill/>
          </p:spPr>
          <p:txBody>
            <a:bodyPr wrap="none" rtlCol="0">
              <a:spAutoFit/>
            </a:bodyPr>
            <a:lstStyle/>
            <a:p>
              <a:r>
                <a:rPr lang="mn-MN" sz="800" dirty="0">
                  <a:solidFill>
                    <a:schemeClr val="accent6"/>
                  </a:solidFill>
                  <a:latin typeface="Arial" panose="020B0604020202020204" pitchFamily="34" charset="0"/>
                  <a:cs typeface="Arial" panose="020B0604020202020204" pitchFamily="34" charset="0"/>
                </a:rPr>
                <a:t>Хамгийн бага</a:t>
              </a:r>
            </a:p>
          </p:txBody>
        </p:sp>
      </p:grpSp>
      <p:cxnSp>
        <p:nvCxnSpPr>
          <p:cNvPr id="36" name="Straight Connector 35">
            <a:extLst>
              <a:ext uri="{FF2B5EF4-FFF2-40B4-BE49-F238E27FC236}">
                <a16:creationId xmlns="" xmlns:a16="http://schemas.microsoft.com/office/drawing/2014/main" id="{ADDFF59D-4702-4FE7-B4E9-272D14FC063D}"/>
              </a:ext>
            </a:extLst>
          </p:cNvPr>
          <p:cNvCxnSpPr>
            <a:cxnSpLocks/>
          </p:cNvCxnSpPr>
          <p:nvPr/>
        </p:nvCxnSpPr>
        <p:spPr>
          <a:xfrm flipH="1">
            <a:off x="359227" y="176893"/>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 xmlns:a16="http://schemas.microsoft.com/office/drawing/2014/main" id="{A7EBBEDB-05B7-439E-8ED1-576DF5954548}"/>
              </a:ext>
            </a:extLst>
          </p:cNvPr>
          <p:cNvSpPr txBox="1"/>
          <p:nvPr/>
        </p:nvSpPr>
        <p:spPr>
          <a:xfrm>
            <a:off x="3816439"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grpSp>
        <p:nvGrpSpPr>
          <p:cNvPr id="18" name="Group 17">
            <a:extLst>
              <a:ext uri="{FF2B5EF4-FFF2-40B4-BE49-F238E27FC236}">
                <a16:creationId xmlns="" xmlns:a16="http://schemas.microsoft.com/office/drawing/2014/main" id="{FDAA5CC5-C932-4AC6-B50C-6BED54FDD4A6}"/>
              </a:ext>
            </a:extLst>
          </p:cNvPr>
          <p:cNvGrpSpPr/>
          <p:nvPr/>
        </p:nvGrpSpPr>
        <p:grpSpPr>
          <a:xfrm>
            <a:off x="159171" y="3181417"/>
            <a:ext cx="4778477" cy="180000"/>
            <a:chOff x="159171" y="3181417"/>
            <a:chExt cx="4778477" cy="180000"/>
          </a:xfrm>
        </p:grpSpPr>
        <p:sp>
          <p:nvSpPr>
            <p:cNvPr id="19" name="Rectangle: Rounded Corners 18">
              <a:extLst>
                <a:ext uri="{FF2B5EF4-FFF2-40B4-BE49-F238E27FC236}">
                  <a16:creationId xmlns="" xmlns:a16="http://schemas.microsoft.com/office/drawing/2014/main" id="{48BE2D69-C436-4216-8547-DBEA35F72F81}"/>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53</a:t>
              </a:r>
              <a:endParaRPr lang="mn-MN" sz="900" dirty="0">
                <a:solidFill>
                  <a:srgbClr val="002060"/>
                </a:solidFill>
                <a:latin typeface="Arial" panose="020B0604020202020204" pitchFamily="34" charset="0"/>
                <a:cs typeface="Arial" panose="020B0604020202020204" pitchFamily="34" charset="0"/>
              </a:endParaRPr>
            </a:p>
          </p:txBody>
        </p:sp>
        <p:cxnSp>
          <p:nvCxnSpPr>
            <p:cNvPr id="20" name="Straight Connector 19">
              <a:extLst>
                <a:ext uri="{FF2B5EF4-FFF2-40B4-BE49-F238E27FC236}">
                  <a16:creationId xmlns="" xmlns:a16="http://schemas.microsoft.com/office/drawing/2014/main" id="{E97DFBFF-8977-4D2D-A49F-B10CDA7A0753}"/>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0EE7E4F1-E38A-4317-9F29-E3CFA3712CB3}"/>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Tree>
    <p:extLst>
      <p:ext uri="{BB962C8B-B14F-4D97-AF65-F5344CB8AC3E}">
        <p14:creationId xmlns:p14="http://schemas.microsoft.com/office/powerpoint/2010/main" val="26383642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a:extLst>
              <a:ext uri="{FF2B5EF4-FFF2-40B4-BE49-F238E27FC236}">
                <a16:creationId xmlns="" xmlns:a16="http://schemas.microsoft.com/office/drawing/2014/main" id="{1355A8C5-53D4-4B5A-BD72-FDDA88F8D2C0}"/>
              </a:ext>
            </a:extLst>
          </p:cNvPr>
          <p:cNvGraphicFramePr>
            <a:graphicFrameLocks/>
          </p:cNvGraphicFramePr>
          <p:nvPr>
            <p:extLst/>
          </p:nvPr>
        </p:nvGraphicFramePr>
        <p:xfrm>
          <a:off x="62564" y="194755"/>
          <a:ext cx="5095295" cy="3174210"/>
        </p:xfrm>
        <a:graphic>
          <a:graphicData uri="http://schemas.openxmlformats.org/drawingml/2006/chart">
            <c:chart xmlns:c="http://schemas.openxmlformats.org/drawingml/2006/chart" xmlns:r="http://schemas.openxmlformats.org/officeDocument/2006/relationships" r:id="rId2"/>
          </a:graphicData>
        </a:graphic>
      </p:graphicFrame>
      <p:sp>
        <p:nvSpPr>
          <p:cNvPr id="20" name="Rectangle: Rounded Corners 19">
            <a:extLst>
              <a:ext uri="{FF2B5EF4-FFF2-40B4-BE49-F238E27FC236}">
                <a16:creationId xmlns="" xmlns:a16="http://schemas.microsoft.com/office/drawing/2014/main" id="{CF595E5F-E847-48A9-BF2B-A1D10DBC1F29}"/>
              </a:ext>
            </a:extLst>
          </p:cNvPr>
          <p:cNvSpPr/>
          <p:nvPr/>
        </p:nvSpPr>
        <p:spPr>
          <a:xfrm>
            <a:off x="105948" y="382651"/>
            <a:ext cx="252000" cy="262293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21" name="Rectangle: Rounded Corners 20">
            <a:extLst>
              <a:ext uri="{FF2B5EF4-FFF2-40B4-BE49-F238E27FC236}">
                <a16:creationId xmlns="" xmlns:a16="http://schemas.microsoft.com/office/drawing/2014/main" id="{5583D7BA-9B05-4A15-ADC8-B45D46644BA6}"/>
              </a:ext>
            </a:extLst>
          </p:cNvPr>
          <p:cNvSpPr/>
          <p:nvPr/>
        </p:nvSpPr>
        <p:spPr>
          <a:xfrm>
            <a:off x="96077" y="899412"/>
            <a:ext cx="288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I</a:t>
            </a:r>
            <a:endParaRPr lang="mn-MN" sz="800" dirty="0">
              <a:solidFill>
                <a:schemeClr val="accent2"/>
              </a:solidFill>
              <a:latin typeface="Arial" panose="020B0604020202020204" pitchFamily="34" charset="0"/>
              <a:cs typeface="Arial" panose="020B0604020202020204" pitchFamily="34" charset="0"/>
            </a:endParaRPr>
          </a:p>
        </p:txBody>
      </p:sp>
      <p:sp>
        <p:nvSpPr>
          <p:cNvPr id="22" name="Rectangle: Rounded Corners 21">
            <a:extLst>
              <a:ext uri="{FF2B5EF4-FFF2-40B4-BE49-F238E27FC236}">
                <a16:creationId xmlns="" xmlns:a16="http://schemas.microsoft.com/office/drawing/2014/main" id="{02A62B1C-2B4D-415E-8DDB-4E3F14466015}"/>
              </a:ext>
            </a:extLst>
          </p:cNvPr>
          <p:cNvSpPr/>
          <p:nvPr/>
        </p:nvSpPr>
        <p:spPr>
          <a:xfrm>
            <a:off x="4227602" y="1181078"/>
            <a:ext cx="288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II</a:t>
            </a:r>
            <a:endParaRPr lang="mn-MN" sz="800" dirty="0">
              <a:solidFill>
                <a:schemeClr val="accent2"/>
              </a:solidFill>
              <a:latin typeface="Arial" panose="020B0604020202020204" pitchFamily="34" charset="0"/>
              <a:cs typeface="Arial" panose="020B0604020202020204" pitchFamily="34" charset="0"/>
            </a:endParaRPr>
          </a:p>
        </p:txBody>
      </p:sp>
      <p:sp>
        <p:nvSpPr>
          <p:cNvPr id="35" name="Rectangle: Rounded Corners 34">
            <a:extLst>
              <a:ext uri="{FF2B5EF4-FFF2-40B4-BE49-F238E27FC236}">
                <a16:creationId xmlns="" xmlns:a16="http://schemas.microsoft.com/office/drawing/2014/main" id="{C0414305-7894-4AEC-A088-2057FC35059B}"/>
              </a:ext>
            </a:extLst>
          </p:cNvPr>
          <p:cNvSpPr/>
          <p:nvPr/>
        </p:nvSpPr>
        <p:spPr>
          <a:xfrm>
            <a:off x="4442731" y="1533800"/>
            <a:ext cx="288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III</a:t>
            </a:r>
            <a:endParaRPr lang="mn-MN" sz="800" dirty="0">
              <a:solidFill>
                <a:schemeClr val="accent2"/>
              </a:solidFill>
              <a:latin typeface="Arial" panose="020B0604020202020204" pitchFamily="34" charset="0"/>
              <a:cs typeface="Arial" panose="020B0604020202020204" pitchFamily="34" charset="0"/>
            </a:endParaRPr>
          </a:p>
        </p:txBody>
      </p:sp>
      <p:sp>
        <p:nvSpPr>
          <p:cNvPr id="36" name="Rectangle: Rounded Corners 35">
            <a:extLst>
              <a:ext uri="{FF2B5EF4-FFF2-40B4-BE49-F238E27FC236}">
                <a16:creationId xmlns="" xmlns:a16="http://schemas.microsoft.com/office/drawing/2014/main" id="{FA7E3962-DDD2-4D00-A508-A3A57EEABB22}"/>
              </a:ext>
            </a:extLst>
          </p:cNvPr>
          <p:cNvSpPr/>
          <p:nvPr/>
        </p:nvSpPr>
        <p:spPr>
          <a:xfrm>
            <a:off x="2692416" y="1533800"/>
            <a:ext cx="324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IV</a:t>
            </a:r>
            <a:endParaRPr lang="mn-MN" sz="800" dirty="0">
              <a:solidFill>
                <a:schemeClr val="accent2"/>
              </a:solidFill>
              <a:latin typeface="Arial" panose="020B0604020202020204" pitchFamily="34" charset="0"/>
              <a:cs typeface="Arial" panose="020B0604020202020204" pitchFamily="34" charset="0"/>
            </a:endParaRPr>
          </a:p>
        </p:txBody>
      </p:sp>
      <p:sp>
        <p:nvSpPr>
          <p:cNvPr id="37" name="Rectangle: Rounded Corners 36">
            <a:extLst>
              <a:ext uri="{FF2B5EF4-FFF2-40B4-BE49-F238E27FC236}">
                <a16:creationId xmlns="" xmlns:a16="http://schemas.microsoft.com/office/drawing/2014/main" id="{3C23E406-78E1-48DC-B6B6-3ACB99F91DDE}"/>
              </a:ext>
            </a:extLst>
          </p:cNvPr>
          <p:cNvSpPr/>
          <p:nvPr/>
        </p:nvSpPr>
        <p:spPr>
          <a:xfrm>
            <a:off x="3583192" y="1530418"/>
            <a:ext cx="288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V</a:t>
            </a:r>
            <a:endParaRPr lang="mn-MN" sz="800" dirty="0">
              <a:solidFill>
                <a:schemeClr val="accent2"/>
              </a:solidFill>
              <a:latin typeface="Arial" panose="020B0604020202020204" pitchFamily="34" charset="0"/>
              <a:cs typeface="Arial" panose="020B0604020202020204" pitchFamily="34" charset="0"/>
            </a:endParaRPr>
          </a:p>
        </p:txBody>
      </p:sp>
      <p:sp>
        <p:nvSpPr>
          <p:cNvPr id="38" name="Rectangle: Rounded Corners 37">
            <a:extLst>
              <a:ext uri="{FF2B5EF4-FFF2-40B4-BE49-F238E27FC236}">
                <a16:creationId xmlns="" xmlns:a16="http://schemas.microsoft.com/office/drawing/2014/main" id="{A2E84254-BE1C-4A1D-88C7-659BF42373B4}"/>
              </a:ext>
            </a:extLst>
          </p:cNvPr>
          <p:cNvSpPr/>
          <p:nvPr/>
        </p:nvSpPr>
        <p:spPr>
          <a:xfrm>
            <a:off x="2887534" y="1828050"/>
            <a:ext cx="360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XX</a:t>
            </a:r>
            <a:endParaRPr lang="mn-MN" sz="800" dirty="0">
              <a:solidFill>
                <a:schemeClr val="accent2"/>
              </a:solidFill>
              <a:latin typeface="Arial" panose="020B0604020202020204" pitchFamily="34" charset="0"/>
              <a:cs typeface="Arial" panose="020B0604020202020204" pitchFamily="34" charset="0"/>
            </a:endParaRPr>
          </a:p>
        </p:txBody>
      </p:sp>
      <p:grpSp>
        <p:nvGrpSpPr>
          <p:cNvPr id="39" name="Group 38">
            <a:extLst>
              <a:ext uri="{FF2B5EF4-FFF2-40B4-BE49-F238E27FC236}">
                <a16:creationId xmlns="" xmlns:a16="http://schemas.microsoft.com/office/drawing/2014/main" id="{E7F85422-1FE2-48FD-811F-AA6CDBBBE200}"/>
              </a:ext>
            </a:extLst>
          </p:cNvPr>
          <p:cNvGrpSpPr/>
          <p:nvPr/>
        </p:nvGrpSpPr>
        <p:grpSpPr>
          <a:xfrm>
            <a:off x="1201143" y="1213219"/>
            <a:ext cx="252000" cy="1863083"/>
            <a:chOff x="1358523" y="1532494"/>
            <a:chExt cx="252000" cy="1763458"/>
          </a:xfrm>
        </p:grpSpPr>
        <p:sp>
          <p:nvSpPr>
            <p:cNvPr id="40" name="Rectangle: Rounded Corners 39">
              <a:extLst>
                <a:ext uri="{FF2B5EF4-FFF2-40B4-BE49-F238E27FC236}">
                  <a16:creationId xmlns="" xmlns:a16="http://schemas.microsoft.com/office/drawing/2014/main" id="{1C44B6E4-5948-4D14-B3D8-64FA5D92DAC3}"/>
                </a:ext>
              </a:extLst>
            </p:cNvPr>
            <p:cNvSpPr/>
            <p:nvPr/>
          </p:nvSpPr>
          <p:spPr>
            <a:xfrm>
              <a:off x="1358523" y="1567952"/>
              <a:ext cx="252000" cy="172800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dirty="0">
                <a:latin typeface="Arial" panose="020B0604020202020204" pitchFamily="34" charset="0"/>
                <a:cs typeface="Arial" panose="020B0604020202020204" pitchFamily="34" charset="0"/>
              </a:endParaRPr>
            </a:p>
          </p:txBody>
        </p:sp>
        <p:sp>
          <p:nvSpPr>
            <p:cNvPr id="41" name="TextBox 40">
              <a:extLst>
                <a:ext uri="{FF2B5EF4-FFF2-40B4-BE49-F238E27FC236}">
                  <a16:creationId xmlns="" xmlns:a16="http://schemas.microsoft.com/office/drawing/2014/main" id="{149948EC-0C67-48A0-BA18-23EDD802960A}"/>
                </a:ext>
              </a:extLst>
            </p:cNvPr>
            <p:cNvSpPr txBox="1"/>
            <p:nvPr/>
          </p:nvSpPr>
          <p:spPr>
            <a:xfrm rot="16200000">
              <a:off x="1069184" y="1840111"/>
              <a:ext cx="830677" cy="215444"/>
            </a:xfrm>
            <a:prstGeom prst="rect">
              <a:avLst/>
            </a:prstGeom>
            <a:noFill/>
          </p:spPr>
          <p:txBody>
            <a:bodyPr wrap="none" rtlCol="0">
              <a:spAutoFit/>
            </a:bodyPr>
            <a:lstStyle/>
            <a:p>
              <a:r>
                <a:rPr lang="mn-MN" sz="800" dirty="0">
                  <a:solidFill>
                    <a:schemeClr val="accent6"/>
                  </a:solidFill>
                  <a:latin typeface="Arial" panose="020B0604020202020204" pitchFamily="34" charset="0"/>
                  <a:cs typeface="Arial" panose="020B0604020202020204" pitchFamily="34" charset="0"/>
                </a:rPr>
                <a:t>Хамгийн бага</a:t>
              </a:r>
            </a:p>
          </p:txBody>
        </p:sp>
      </p:grpSp>
      <p:pic>
        <p:nvPicPr>
          <p:cNvPr id="42" name="Picture 41">
            <a:extLst>
              <a:ext uri="{FF2B5EF4-FFF2-40B4-BE49-F238E27FC236}">
                <a16:creationId xmlns="" xmlns:a16="http://schemas.microsoft.com/office/drawing/2014/main" id="{2CB425E1-20F4-4884-B757-943807E68178}"/>
              </a:ext>
            </a:extLst>
          </p:cNvPr>
          <p:cNvPicPr>
            <a:picLocks noChangeAspect="1"/>
          </p:cNvPicPr>
          <p:nvPr/>
        </p:nvPicPr>
        <p:blipFill rotWithShape="1">
          <a:blip r:embed="rId3">
            <a:extLst>
              <a:ext uri="{28A0092B-C50C-407E-A947-70E740481C1C}">
                <a14:useLocalDpi xmlns:a14="http://schemas.microsoft.com/office/drawing/2010/main" val="0"/>
              </a:ext>
            </a:extLst>
          </a:blip>
          <a:srcRect l="91736" t="13830" r="2523" b="81145"/>
          <a:stretch/>
        </p:blipFill>
        <p:spPr>
          <a:xfrm flipH="1">
            <a:off x="1814931" y="539412"/>
            <a:ext cx="877485" cy="540000"/>
          </a:xfrm>
          <a:prstGeom prst="rect">
            <a:avLst/>
          </a:prstGeom>
        </p:spPr>
      </p:pic>
      <p:cxnSp>
        <p:nvCxnSpPr>
          <p:cNvPr id="47" name="Straight Connector 46">
            <a:extLst>
              <a:ext uri="{FF2B5EF4-FFF2-40B4-BE49-F238E27FC236}">
                <a16:creationId xmlns="" xmlns:a16="http://schemas.microsoft.com/office/drawing/2014/main" id="{A11D1FF5-258C-4F56-A45D-42DAC738019A}"/>
              </a:ext>
            </a:extLst>
          </p:cNvPr>
          <p:cNvCxnSpPr>
            <a:cxnSpLocks/>
          </p:cNvCxnSpPr>
          <p:nvPr/>
        </p:nvCxnSpPr>
        <p:spPr>
          <a:xfrm flipH="1">
            <a:off x="359227" y="176893"/>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 xmlns:a16="http://schemas.microsoft.com/office/drawing/2014/main" id="{2959E529-D5E2-43F0-8037-D737FE845CC7}"/>
              </a:ext>
            </a:extLst>
          </p:cNvPr>
          <p:cNvSpPr txBox="1"/>
          <p:nvPr/>
        </p:nvSpPr>
        <p:spPr>
          <a:xfrm>
            <a:off x="3816439"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grpSp>
        <p:nvGrpSpPr>
          <p:cNvPr id="18" name="Group 17">
            <a:extLst>
              <a:ext uri="{FF2B5EF4-FFF2-40B4-BE49-F238E27FC236}">
                <a16:creationId xmlns="" xmlns:a16="http://schemas.microsoft.com/office/drawing/2014/main" id="{398319A8-BB1B-4347-A89D-76894117FE1A}"/>
              </a:ext>
            </a:extLst>
          </p:cNvPr>
          <p:cNvGrpSpPr/>
          <p:nvPr/>
        </p:nvGrpSpPr>
        <p:grpSpPr>
          <a:xfrm>
            <a:off x="159171" y="3181417"/>
            <a:ext cx="4778477" cy="180000"/>
            <a:chOff x="159171" y="3181417"/>
            <a:chExt cx="4778477" cy="180000"/>
          </a:xfrm>
        </p:grpSpPr>
        <p:sp>
          <p:nvSpPr>
            <p:cNvPr id="23" name="Rectangle: Rounded Corners 22">
              <a:extLst>
                <a:ext uri="{FF2B5EF4-FFF2-40B4-BE49-F238E27FC236}">
                  <a16:creationId xmlns="" xmlns:a16="http://schemas.microsoft.com/office/drawing/2014/main" id="{6A79FE3E-1F4C-443A-912D-C18A17B7F5BF}"/>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54</a:t>
              </a:r>
              <a:endParaRPr lang="mn-MN" sz="900" dirty="0">
                <a:solidFill>
                  <a:srgbClr val="002060"/>
                </a:solidFill>
                <a:latin typeface="Arial" panose="020B0604020202020204" pitchFamily="34" charset="0"/>
                <a:cs typeface="Arial" panose="020B0604020202020204" pitchFamily="34" charset="0"/>
              </a:endParaRPr>
            </a:p>
          </p:txBody>
        </p:sp>
        <p:cxnSp>
          <p:nvCxnSpPr>
            <p:cNvPr id="24" name="Straight Connector 23">
              <a:extLst>
                <a:ext uri="{FF2B5EF4-FFF2-40B4-BE49-F238E27FC236}">
                  <a16:creationId xmlns="" xmlns:a16="http://schemas.microsoft.com/office/drawing/2014/main" id="{DF5E0348-B17A-4D06-869D-6720AAC367D5}"/>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 xmlns:a16="http://schemas.microsoft.com/office/drawing/2014/main" id="{D14C50B8-5294-4407-8895-65108C50EE99}"/>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948" y="19730"/>
            <a:ext cx="284803" cy="313480"/>
          </a:xfrm>
          <a:prstGeom prst="rect">
            <a:avLst/>
          </a:prstGeom>
        </p:spPr>
      </p:pic>
    </p:spTree>
    <p:extLst>
      <p:ext uri="{BB962C8B-B14F-4D97-AF65-F5344CB8AC3E}">
        <p14:creationId xmlns:p14="http://schemas.microsoft.com/office/powerpoint/2010/main" val="12843197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hart 22">
            <a:extLst>
              <a:ext uri="{FF2B5EF4-FFF2-40B4-BE49-F238E27FC236}">
                <a16:creationId xmlns="" xmlns:a16="http://schemas.microsoft.com/office/drawing/2014/main" id="{2D1C647A-EF7F-4DF0-8F88-47B2481FEB1A}"/>
              </a:ext>
            </a:extLst>
          </p:cNvPr>
          <p:cNvGraphicFramePr>
            <a:graphicFrameLocks/>
          </p:cNvGraphicFramePr>
          <p:nvPr>
            <p:extLst/>
          </p:nvPr>
        </p:nvGraphicFramePr>
        <p:xfrm>
          <a:off x="73015" y="176893"/>
          <a:ext cx="5095295" cy="3174210"/>
        </p:xfrm>
        <a:graphic>
          <a:graphicData uri="http://schemas.openxmlformats.org/drawingml/2006/chart">
            <c:chart xmlns:c="http://schemas.openxmlformats.org/drawingml/2006/chart" xmlns:r="http://schemas.openxmlformats.org/officeDocument/2006/relationships" r:id="rId2"/>
          </a:graphicData>
        </a:graphic>
      </p:graphicFrame>
      <p:sp>
        <p:nvSpPr>
          <p:cNvPr id="24" name="Rectangle: Rounded Corners 23">
            <a:extLst>
              <a:ext uri="{FF2B5EF4-FFF2-40B4-BE49-F238E27FC236}">
                <a16:creationId xmlns="" xmlns:a16="http://schemas.microsoft.com/office/drawing/2014/main" id="{22D9E54B-1780-4D6A-849C-F50CC75EEFC6}"/>
              </a:ext>
            </a:extLst>
          </p:cNvPr>
          <p:cNvSpPr/>
          <p:nvPr/>
        </p:nvSpPr>
        <p:spPr>
          <a:xfrm>
            <a:off x="110534" y="361713"/>
            <a:ext cx="252000" cy="268236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pic>
        <p:nvPicPr>
          <p:cNvPr id="25" name="Picture 24">
            <a:extLst>
              <a:ext uri="{FF2B5EF4-FFF2-40B4-BE49-F238E27FC236}">
                <a16:creationId xmlns="" xmlns:a16="http://schemas.microsoft.com/office/drawing/2014/main" id="{28FA40D2-E55A-4E41-B6A2-91B2F200D13F}"/>
              </a:ext>
            </a:extLst>
          </p:cNvPr>
          <p:cNvPicPr>
            <a:picLocks noChangeAspect="1"/>
          </p:cNvPicPr>
          <p:nvPr/>
        </p:nvPicPr>
        <p:blipFill rotWithShape="1">
          <a:blip r:embed="rId3">
            <a:extLst>
              <a:ext uri="{28A0092B-C50C-407E-A947-70E740481C1C}">
                <a14:useLocalDpi xmlns:a14="http://schemas.microsoft.com/office/drawing/2010/main" val="0"/>
              </a:ext>
            </a:extLst>
          </a:blip>
          <a:srcRect l="94006" t="25309" r="2985" b="70537"/>
          <a:stretch/>
        </p:blipFill>
        <p:spPr>
          <a:xfrm>
            <a:off x="1305603" y="538445"/>
            <a:ext cx="663855" cy="648000"/>
          </a:xfrm>
          <a:prstGeom prst="rect">
            <a:avLst/>
          </a:prstGeom>
        </p:spPr>
      </p:pic>
      <p:sp>
        <p:nvSpPr>
          <p:cNvPr id="26" name="Rectangle: Rounded Corners 25">
            <a:extLst>
              <a:ext uri="{FF2B5EF4-FFF2-40B4-BE49-F238E27FC236}">
                <a16:creationId xmlns="" xmlns:a16="http://schemas.microsoft.com/office/drawing/2014/main" id="{FCF9D023-452E-4F8F-9445-EB90D8F46711}"/>
              </a:ext>
            </a:extLst>
          </p:cNvPr>
          <p:cNvSpPr/>
          <p:nvPr/>
        </p:nvSpPr>
        <p:spPr>
          <a:xfrm>
            <a:off x="115421" y="1051140"/>
            <a:ext cx="288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I</a:t>
            </a:r>
            <a:endParaRPr lang="mn-MN" sz="800" dirty="0">
              <a:solidFill>
                <a:schemeClr val="accent2"/>
              </a:solidFill>
              <a:latin typeface="Arial" panose="020B0604020202020204" pitchFamily="34" charset="0"/>
              <a:cs typeface="Arial" panose="020B0604020202020204" pitchFamily="34" charset="0"/>
            </a:endParaRPr>
          </a:p>
        </p:txBody>
      </p:sp>
      <p:sp>
        <p:nvSpPr>
          <p:cNvPr id="27" name="Rectangle: Rounded Corners 26">
            <a:extLst>
              <a:ext uri="{FF2B5EF4-FFF2-40B4-BE49-F238E27FC236}">
                <a16:creationId xmlns="" xmlns:a16="http://schemas.microsoft.com/office/drawing/2014/main" id="{8C7939AA-7BE7-4A60-9530-35F67C66028C}"/>
              </a:ext>
            </a:extLst>
          </p:cNvPr>
          <p:cNvSpPr/>
          <p:nvPr/>
        </p:nvSpPr>
        <p:spPr>
          <a:xfrm>
            <a:off x="2720074" y="1188826"/>
            <a:ext cx="288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II</a:t>
            </a:r>
            <a:endParaRPr lang="mn-MN" sz="800" dirty="0">
              <a:solidFill>
                <a:schemeClr val="accent2"/>
              </a:solidFill>
              <a:latin typeface="Arial" panose="020B0604020202020204" pitchFamily="34" charset="0"/>
              <a:cs typeface="Arial" panose="020B0604020202020204" pitchFamily="34" charset="0"/>
            </a:endParaRPr>
          </a:p>
        </p:txBody>
      </p:sp>
      <p:sp>
        <p:nvSpPr>
          <p:cNvPr id="28" name="Rectangle: Rounded Corners 27">
            <a:extLst>
              <a:ext uri="{FF2B5EF4-FFF2-40B4-BE49-F238E27FC236}">
                <a16:creationId xmlns="" xmlns:a16="http://schemas.microsoft.com/office/drawing/2014/main" id="{3E2FC952-6342-44CA-9177-04F96272AE0D}"/>
              </a:ext>
            </a:extLst>
          </p:cNvPr>
          <p:cNvSpPr/>
          <p:nvPr/>
        </p:nvSpPr>
        <p:spPr>
          <a:xfrm>
            <a:off x="4242184" y="1186445"/>
            <a:ext cx="288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III</a:t>
            </a:r>
            <a:endParaRPr lang="mn-MN" sz="800" dirty="0">
              <a:solidFill>
                <a:schemeClr val="accent2"/>
              </a:solidFill>
              <a:latin typeface="Arial" panose="020B0604020202020204" pitchFamily="34" charset="0"/>
              <a:cs typeface="Arial" panose="020B0604020202020204" pitchFamily="34" charset="0"/>
            </a:endParaRPr>
          </a:p>
        </p:txBody>
      </p:sp>
      <p:sp>
        <p:nvSpPr>
          <p:cNvPr id="29" name="Rectangle: Rounded Corners 28">
            <a:extLst>
              <a:ext uri="{FF2B5EF4-FFF2-40B4-BE49-F238E27FC236}">
                <a16:creationId xmlns="" xmlns:a16="http://schemas.microsoft.com/office/drawing/2014/main" id="{84C677D2-7B5D-4CA4-90E3-E2B3162D4FBA}"/>
              </a:ext>
            </a:extLst>
          </p:cNvPr>
          <p:cNvSpPr/>
          <p:nvPr/>
        </p:nvSpPr>
        <p:spPr>
          <a:xfrm>
            <a:off x="3563739" y="1472927"/>
            <a:ext cx="324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IV</a:t>
            </a:r>
            <a:endParaRPr lang="mn-MN" sz="800" dirty="0">
              <a:solidFill>
                <a:schemeClr val="accent2"/>
              </a:solidFill>
              <a:latin typeface="Arial" panose="020B0604020202020204" pitchFamily="34" charset="0"/>
              <a:cs typeface="Arial" panose="020B0604020202020204" pitchFamily="34" charset="0"/>
            </a:endParaRPr>
          </a:p>
        </p:txBody>
      </p:sp>
      <p:sp>
        <p:nvSpPr>
          <p:cNvPr id="30" name="Rectangle: Rounded Corners 29">
            <a:extLst>
              <a:ext uri="{FF2B5EF4-FFF2-40B4-BE49-F238E27FC236}">
                <a16:creationId xmlns="" xmlns:a16="http://schemas.microsoft.com/office/drawing/2014/main" id="{D0538C3A-87F2-4904-8AC5-B3A6EA7D3283}"/>
              </a:ext>
            </a:extLst>
          </p:cNvPr>
          <p:cNvSpPr/>
          <p:nvPr/>
        </p:nvSpPr>
        <p:spPr>
          <a:xfrm>
            <a:off x="4436336" y="1653964"/>
            <a:ext cx="324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V</a:t>
            </a:r>
            <a:endParaRPr lang="mn-MN" sz="800" dirty="0">
              <a:solidFill>
                <a:schemeClr val="accent2"/>
              </a:solidFill>
              <a:latin typeface="Arial" panose="020B0604020202020204" pitchFamily="34" charset="0"/>
              <a:cs typeface="Arial" panose="020B0604020202020204" pitchFamily="34" charset="0"/>
            </a:endParaRPr>
          </a:p>
        </p:txBody>
      </p:sp>
      <p:sp>
        <p:nvSpPr>
          <p:cNvPr id="31" name="Rectangle: Rounded Corners 30">
            <a:extLst>
              <a:ext uri="{FF2B5EF4-FFF2-40B4-BE49-F238E27FC236}">
                <a16:creationId xmlns="" xmlns:a16="http://schemas.microsoft.com/office/drawing/2014/main" id="{4F45B5A0-C2A8-4A05-8CC7-48B811775AE0}"/>
              </a:ext>
            </a:extLst>
          </p:cNvPr>
          <p:cNvSpPr/>
          <p:nvPr/>
        </p:nvSpPr>
        <p:spPr>
          <a:xfrm>
            <a:off x="2864074" y="1427772"/>
            <a:ext cx="432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XVIII</a:t>
            </a:r>
            <a:endParaRPr lang="mn-MN" sz="800" dirty="0">
              <a:solidFill>
                <a:schemeClr val="accent2"/>
              </a:solidFill>
              <a:latin typeface="Arial" panose="020B0604020202020204" pitchFamily="34" charset="0"/>
              <a:cs typeface="Arial" panose="020B0604020202020204" pitchFamily="34" charset="0"/>
            </a:endParaRPr>
          </a:p>
        </p:txBody>
      </p:sp>
      <p:sp>
        <p:nvSpPr>
          <p:cNvPr id="32" name="Rectangle: Rounded Corners 31">
            <a:extLst>
              <a:ext uri="{FF2B5EF4-FFF2-40B4-BE49-F238E27FC236}">
                <a16:creationId xmlns="" xmlns:a16="http://schemas.microsoft.com/office/drawing/2014/main" id="{EC25C782-5B0F-4A0A-AA9B-D7E54D7186FC}"/>
              </a:ext>
            </a:extLst>
          </p:cNvPr>
          <p:cNvSpPr/>
          <p:nvPr/>
        </p:nvSpPr>
        <p:spPr>
          <a:xfrm>
            <a:off x="2514270" y="1390743"/>
            <a:ext cx="252000" cy="1449237"/>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dirty="0">
              <a:latin typeface="Arial" panose="020B0604020202020204" pitchFamily="34" charset="0"/>
              <a:cs typeface="Arial" panose="020B0604020202020204" pitchFamily="34" charset="0"/>
            </a:endParaRPr>
          </a:p>
        </p:txBody>
      </p:sp>
      <p:sp>
        <p:nvSpPr>
          <p:cNvPr id="33" name="TextBox 32">
            <a:extLst>
              <a:ext uri="{FF2B5EF4-FFF2-40B4-BE49-F238E27FC236}">
                <a16:creationId xmlns="" xmlns:a16="http://schemas.microsoft.com/office/drawing/2014/main" id="{BE9ABEE9-9EBA-46F7-96BA-072F4636E1A0}"/>
              </a:ext>
            </a:extLst>
          </p:cNvPr>
          <p:cNvSpPr txBox="1"/>
          <p:nvPr/>
        </p:nvSpPr>
        <p:spPr>
          <a:xfrm rot="16200000">
            <a:off x="2201468" y="1595172"/>
            <a:ext cx="877605" cy="215444"/>
          </a:xfrm>
          <a:prstGeom prst="rect">
            <a:avLst/>
          </a:prstGeom>
          <a:noFill/>
        </p:spPr>
        <p:txBody>
          <a:bodyPr wrap="none" rtlCol="0">
            <a:spAutoFit/>
          </a:bodyPr>
          <a:lstStyle/>
          <a:p>
            <a:r>
              <a:rPr lang="mn-MN" sz="800" dirty="0">
                <a:solidFill>
                  <a:schemeClr val="accent6"/>
                </a:solidFill>
                <a:latin typeface="Arial" panose="020B0604020202020204" pitchFamily="34" charset="0"/>
                <a:cs typeface="Arial" panose="020B0604020202020204" pitchFamily="34" charset="0"/>
              </a:rPr>
              <a:t>Хамгийн бага</a:t>
            </a:r>
          </a:p>
        </p:txBody>
      </p:sp>
      <p:cxnSp>
        <p:nvCxnSpPr>
          <p:cNvPr id="43" name="Straight Connector 42">
            <a:extLst>
              <a:ext uri="{FF2B5EF4-FFF2-40B4-BE49-F238E27FC236}">
                <a16:creationId xmlns="" xmlns:a16="http://schemas.microsoft.com/office/drawing/2014/main" id="{1C4641CD-951E-43A2-BC27-9748FCCB590F}"/>
              </a:ext>
            </a:extLst>
          </p:cNvPr>
          <p:cNvCxnSpPr>
            <a:cxnSpLocks/>
          </p:cNvCxnSpPr>
          <p:nvPr/>
        </p:nvCxnSpPr>
        <p:spPr>
          <a:xfrm flipH="1">
            <a:off x="359227" y="176893"/>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 xmlns:a16="http://schemas.microsoft.com/office/drawing/2014/main" id="{DCD0B5AF-A17F-4C82-9E51-8810059141D1}"/>
              </a:ext>
            </a:extLst>
          </p:cNvPr>
          <p:cNvSpPr txBox="1"/>
          <p:nvPr/>
        </p:nvSpPr>
        <p:spPr>
          <a:xfrm>
            <a:off x="3816439"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grpSp>
        <p:nvGrpSpPr>
          <p:cNvPr id="17" name="Group 16">
            <a:extLst>
              <a:ext uri="{FF2B5EF4-FFF2-40B4-BE49-F238E27FC236}">
                <a16:creationId xmlns="" xmlns:a16="http://schemas.microsoft.com/office/drawing/2014/main" id="{4F54A7A5-812D-4DE8-AD14-32CF75CA08B5}"/>
              </a:ext>
            </a:extLst>
          </p:cNvPr>
          <p:cNvGrpSpPr/>
          <p:nvPr/>
        </p:nvGrpSpPr>
        <p:grpSpPr>
          <a:xfrm>
            <a:off x="159171" y="3181417"/>
            <a:ext cx="4778477" cy="180000"/>
            <a:chOff x="159171" y="3181417"/>
            <a:chExt cx="4778477" cy="180000"/>
          </a:xfrm>
        </p:grpSpPr>
        <p:sp>
          <p:nvSpPr>
            <p:cNvPr id="18" name="Rectangle: Rounded Corners 17">
              <a:extLst>
                <a:ext uri="{FF2B5EF4-FFF2-40B4-BE49-F238E27FC236}">
                  <a16:creationId xmlns="" xmlns:a16="http://schemas.microsoft.com/office/drawing/2014/main" id="{FB985F4A-6FD1-41B1-A4EF-9300634FD9A2}"/>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55</a:t>
              </a:r>
              <a:endParaRPr lang="mn-MN" sz="900" dirty="0">
                <a:solidFill>
                  <a:srgbClr val="002060"/>
                </a:solidFill>
                <a:latin typeface="Arial" panose="020B0604020202020204" pitchFamily="34" charset="0"/>
                <a:cs typeface="Arial" panose="020B0604020202020204" pitchFamily="34" charset="0"/>
              </a:endParaRPr>
            </a:p>
          </p:txBody>
        </p:sp>
        <p:cxnSp>
          <p:nvCxnSpPr>
            <p:cNvPr id="19" name="Straight Connector 18">
              <a:extLst>
                <a:ext uri="{FF2B5EF4-FFF2-40B4-BE49-F238E27FC236}">
                  <a16:creationId xmlns="" xmlns:a16="http://schemas.microsoft.com/office/drawing/2014/main" id="{1B58D118-F7EE-4BA4-A989-244091ACC0B6}"/>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 xmlns:a16="http://schemas.microsoft.com/office/drawing/2014/main" id="{00568878-FDFD-43BC-A255-6BB70411ACFA}"/>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34" y="5443"/>
            <a:ext cx="284803" cy="313480"/>
          </a:xfrm>
          <a:prstGeom prst="rect">
            <a:avLst/>
          </a:prstGeom>
        </p:spPr>
      </p:pic>
    </p:spTree>
    <p:extLst>
      <p:ext uri="{BB962C8B-B14F-4D97-AF65-F5344CB8AC3E}">
        <p14:creationId xmlns:p14="http://schemas.microsoft.com/office/powerpoint/2010/main" val="14577756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a:extLst>
              <a:ext uri="{FF2B5EF4-FFF2-40B4-BE49-F238E27FC236}">
                <a16:creationId xmlns="" xmlns:a16="http://schemas.microsoft.com/office/drawing/2014/main" id="{9E9BC050-8A6D-4E74-997C-16620A11F889}"/>
              </a:ext>
            </a:extLst>
          </p:cNvPr>
          <p:cNvGraphicFramePr>
            <a:graphicFrameLocks/>
          </p:cNvGraphicFramePr>
          <p:nvPr>
            <p:extLst/>
          </p:nvPr>
        </p:nvGraphicFramePr>
        <p:xfrm>
          <a:off x="62564" y="128189"/>
          <a:ext cx="5095295" cy="3174210"/>
        </p:xfrm>
        <a:graphic>
          <a:graphicData uri="http://schemas.openxmlformats.org/drawingml/2006/chart">
            <c:chart xmlns:c="http://schemas.openxmlformats.org/drawingml/2006/chart" xmlns:r="http://schemas.openxmlformats.org/officeDocument/2006/relationships" r:id="rId2"/>
          </a:graphicData>
        </a:graphic>
      </p:graphicFrame>
      <p:pic>
        <p:nvPicPr>
          <p:cNvPr id="20" name="Picture 19">
            <a:extLst>
              <a:ext uri="{FF2B5EF4-FFF2-40B4-BE49-F238E27FC236}">
                <a16:creationId xmlns="" xmlns:a16="http://schemas.microsoft.com/office/drawing/2014/main" id="{EA7D366F-3F10-49E2-9FD7-381D944424B6}"/>
              </a:ext>
            </a:extLst>
          </p:cNvPr>
          <p:cNvPicPr>
            <a:picLocks noChangeAspect="1"/>
          </p:cNvPicPr>
          <p:nvPr/>
        </p:nvPicPr>
        <p:blipFill rotWithShape="1">
          <a:blip r:embed="rId3">
            <a:extLst>
              <a:ext uri="{28A0092B-C50C-407E-A947-70E740481C1C}">
                <a14:useLocalDpi xmlns:a14="http://schemas.microsoft.com/office/drawing/2010/main" val="0"/>
              </a:ext>
            </a:extLst>
          </a:blip>
          <a:srcRect l="87338" t="30678" r="8912" b="65168"/>
          <a:stretch/>
        </p:blipFill>
        <p:spPr>
          <a:xfrm>
            <a:off x="1254362" y="291289"/>
            <a:ext cx="870092" cy="648000"/>
          </a:xfrm>
          <a:prstGeom prst="rect">
            <a:avLst/>
          </a:prstGeom>
        </p:spPr>
      </p:pic>
      <p:sp>
        <p:nvSpPr>
          <p:cNvPr id="21" name="Rectangle: Rounded Corners 20">
            <a:extLst>
              <a:ext uri="{FF2B5EF4-FFF2-40B4-BE49-F238E27FC236}">
                <a16:creationId xmlns="" xmlns:a16="http://schemas.microsoft.com/office/drawing/2014/main" id="{51B40D5E-2942-40F9-89D6-47F87D33CBB0}"/>
              </a:ext>
            </a:extLst>
          </p:cNvPr>
          <p:cNvSpPr/>
          <p:nvPr/>
        </p:nvSpPr>
        <p:spPr>
          <a:xfrm>
            <a:off x="2505640" y="1116641"/>
            <a:ext cx="252000" cy="1726059"/>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 xmlns:a16="http://schemas.microsoft.com/office/drawing/2014/main" id="{A4AD34E4-6883-4D11-8ADA-12F28B680CB4}"/>
              </a:ext>
            </a:extLst>
          </p:cNvPr>
          <p:cNvSpPr txBox="1"/>
          <p:nvPr/>
        </p:nvSpPr>
        <p:spPr>
          <a:xfrm rot="16200000">
            <a:off x="2192838" y="1384766"/>
            <a:ext cx="877605" cy="215444"/>
          </a:xfrm>
          <a:prstGeom prst="rect">
            <a:avLst/>
          </a:prstGeom>
          <a:noFill/>
        </p:spPr>
        <p:txBody>
          <a:bodyPr wrap="none" rtlCol="0">
            <a:spAutoFit/>
          </a:bodyPr>
          <a:lstStyle/>
          <a:p>
            <a:r>
              <a:rPr lang="mn-MN" sz="800" dirty="0">
                <a:solidFill>
                  <a:schemeClr val="accent6"/>
                </a:solidFill>
                <a:latin typeface="Arial" panose="020B0604020202020204" pitchFamily="34" charset="0"/>
                <a:cs typeface="Arial" panose="020B0604020202020204" pitchFamily="34" charset="0"/>
              </a:rPr>
              <a:t>Хамгийн бага</a:t>
            </a:r>
          </a:p>
        </p:txBody>
      </p:sp>
      <p:sp>
        <p:nvSpPr>
          <p:cNvPr id="34" name="Rectangle: Rounded Corners 33">
            <a:extLst>
              <a:ext uri="{FF2B5EF4-FFF2-40B4-BE49-F238E27FC236}">
                <a16:creationId xmlns="" xmlns:a16="http://schemas.microsoft.com/office/drawing/2014/main" id="{7474D800-E344-481A-81C2-3869F0E95105}"/>
              </a:ext>
            </a:extLst>
          </p:cNvPr>
          <p:cNvSpPr/>
          <p:nvPr/>
        </p:nvSpPr>
        <p:spPr>
          <a:xfrm>
            <a:off x="530530" y="339906"/>
            <a:ext cx="288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I</a:t>
            </a:r>
            <a:endParaRPr lang="mn-MN" sz="800" dirty="0">
              <a:solidFill>
                <a:schemeClr val="accent2"/>
              </a:solidFill>
              <a:latin typeface="Arial" panose="020B0604020202020204" pitchFamily="34" charset="0"/>
              <a:cs typeface="Arial" panose="020B0604020202020204" pitchFamily="34" charset="0"/>
            </a:endParaRPr>
          </a:p>
        </p:txBody>
      </p:sp>
      <p:sp>
        <p:nvSpPr>
          <p:cNvPr id="35" name="Rectangle: Rounded Corners 34">
            <a:extLst>
              <a:ext uri="{FF2B5EF4-FFF2-40B4-BE49-F238E27FC236}">
                <a16:creationId xmlns="" xmlns:a16="http://schemas.microsoft.com/office/drawing/2014/main" id="{DC6911F6-BDD7-40E9-8A08-2290D7AAB573}"/>
              </a:ext>
            </a:extLst>
          </p:cNvPr>
          <p:cNvSpPr/>
          <p:nvPr/>
        </p:nvSpPr>
        <p:spPr>
          <a:xfrm>
            <a:off x="2704956" y="489489"/>
            <a:ext cx="288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II</a:t>
            </a:r>
            <a:endParaRPr lang="mn-MN" sz="800" dirty="0">
              <a:solidFill>
                <a:schemeClr val="accent2"/>
              </a:solidFill>
              <a:latin typeface="Arial" panose="020B0604020202020204" pitchFamily="34" charset="0"/>
              <a:cs typeface="Arial" panose="020B0604020202020204" pitchFamily="34" charset="0"/>
            </a:endParaRPr>
          </a:p>
        </p:txBody>
      </p:sp>
      <p:sp>
        <p:nvSpPr>
          <p:cNvPr id="36" name="Rectangle: Rounded Corners 35">
            <a:extLst>
              <a:ext uri="{FF2B5EF4-FFF2-40B4-BE49-F238E27FC236}">
                <a16:creationId xmlns="" xmlns:a16="http://schemas.microsoft.com/office/drawing/2014/main" id="{36402E4F-4F4F-443E-AA2B-195D536BA230}"/>
              </a:ext>
            </a:extLst>
          </p:cNvPr>
          <p:cNvSpPr/>
          <p:nvPr/>
        </p:nvSpPr>
        <p:spPr>
          <a:xfrm>
            <a:off x="966362" y="654062"/>
            <a:ext cx="288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III</a:t>
            </a:r>
            <a:endParaRPr lang="mn-MN" sz="800" dirty="0">
              <a:solidFill>
                <a:schemeClr val="accent2"/>
              </a:solidFill>
              <a:latin typeface="Arial" panose="020B0604020202020204" pitchFamily="34" charset="0"/>
              <a:cs typeface="Arial" panose="020B0604020202020204" pitchFamily="34" charset="0"/>
            </a:endParaRPr>
          </a:p>
        </p:txBody>
      </p:sp>
      <p:sp>
        <p:nvSpPr>
          <p:cNvPr id="37" name="Rectangle: Rounded Corners 36">
            <a:extLst>
              <a:ext uri="{FF2B5EF4-FFF2-40B4-BE49-F238E27FC236}">
                <a16:creationId xmlns="" xmlns:a16="http://schemas.microsoft.com/office/drawing/2014/main" id="{0A3776B0-7365-4957-ABE1-9B75954AFCF7}"/>
              </a:ext>
            </a:extLst>
          </p:cNvPr>
          <p:cNvSpPr/>
          <p:nvPr/>
        </p:nvSpPr>
        <p:spPr>
          <a:xfrm>
            <a:off x="4212541" y="798342"/>
            <a:ext cx="324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IV</a:t>
            </a:r>
            <a:endParaRPr lang="mn-MN" sz="800" dirty="0">
              <a:solidFill>
                <a:schemeClr val="accent2"/>
              </a:solidFill>
              <a:latin typeface="Arial" panose="020B0604020202020204" pitchFamily="34" charset="0"/>
              <a:cs typeface="Arial" panose="020B0604020202020204" pitchFamily="34" charset="0"/>
            </a:endParaRPr>
          </a:p>
        </p:txBody>
      </p:sp>
      <p:sp>
        <p:nvSpPr>
          <p:cNvPr id="38" name="Rectangle: Rounded Corners 37">
            <a:extLst>
              <a:ext uri="{FF2B5EF4-FFF2-40B4-BE49-F238E27FC236}">
                <a16:creationId xmlns="" xmlns:a16="http://schemas.microsoft.com/office/drawing/2014/main" id="{3854A0C5-E762-4076-BDA1-3D22B45E492A}"/>
              </a:ext>
            </a:extLst>
          </p:cNvPr>
          <p:cNvSpPr/>
          <p:nvPr/>
        </p:nvSpPr>
        <p:spPr>
          <a:xfrm>
            <a:off x="2902727" y="944786"/>
            <a:ext cx="324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V</a:t>
            </a:r>
            <a:endParaRPr lang="mn-MN" sz="800" dirty="0">
              <a:solidFill>
                <a:schemeClr val="accent2"/>
              </a:solidFill>
              <a:latin typeface="Arial" panose="020B0604020202020204" pitchFamily="34" charset="0"/>
              <a:cs typeface="Arial" panose="020B0604020202020204" pitchFamily="34" charset="0"/>
            </a:endParaRPr>
          </a:p>
        </p:txBody>
      </p:sp>
      <p:cxnSp>
        <p:nvCxnSpPr>
          <p:cNvPr id="40" name="Straight Connector 39">
            <a:extLst>
              <a:ext uri="{FF2B5EF4-FFF2-40B4-BE49-F238E27FC236}">
                <a16:creationId xmlns="" xmlns:a16="http://schemas.microsoft.com/office/drawing/2014/main" id="{D748CEA9-65F9-406E-8798-E53C9374731F}"/>
              </a:ext>
            </a:extLst>
          </p:cNvPr>
          <p:cNvCxnSpPr>
            <a:cxnSpLocks/>
          </p:cNvCxnSpPr>
          <p:nvPr/>
        </p:nvCxnSpPr>
        <p:spPr>
          <a:xfrm flipH="1">
            <a:off x="359227" y="176893"/>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 xmlns:a16="http://schemas.microsoft.com/office/drawing/2014/main" id="{8FF0A0DC-28AD-44F1-B926-C982D7322645}"/>
              </a:ext>
            </a:extLst>
          </p:cNvPr>
          <p:cNvSpPr txBox="1"/>
          <p:nvPr/>
        </p:nvSpPr>
        <p:spPr>
          <a:xfrm>
            <a:off x="3816439"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grpSp>
        <p:nvGrpSpPr>
          <p:cNvPr id="16" name="Group 15">
            <a:extLst>
              <a:ext uri="{FF2B5EF4-FFF2-40B4-BE49-F238E27FC236}">
                <a16:creationId xmlns="" xmlns:a16="http://schemas.microsoft.com/office/drawing/2014/main" id="{021E2B3F-4B04-4DC1-9EC9-2E1CEB3E662C}"/>
              </a:ext>
            </a:extLst>
          </p:cNvPr>
          <p:cNvGrpSpPr/>
          <p:nvPr/>
        </p:nvGrpSpPr>
        <p:grpSpPr>
          <a:xfrm>
            <a:off x="159171" y="3181417"/>
            <a:ext cx="4778477" cy="180000"/>
            <a:chOff x="159171" y="3181417"/>
            <a:chExt cx="4778477" cy="180000"/>
          </a:xfrm>
        </p:grpSpPr>
        <p:sp>
          <p:nvSpPr>
            <p:cNvPr id="17" name="Rectangle: Rounded Corners 16">
              <a:extLst>
                <a:ext uri="{FF2B5EF4-FFF2-40B4-BE49-F238E27FC236}">
                  <a16:creationId xmlns="" xmlns:a16="http://schemas.microsoft.com/office/drawing/2014/main" id="{B0A13B39-E5F1-4444-9A3C-C2F7B3F88012}"/>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56</a:t>
              </a:r>
              <a:endParaRPr lang="mn-MN" sz="900" dirty="0">
                <a:solidFill>
                  <a:srgbClr val="002060"/>
                </a:solidFill>
                <a:latin typeface="Arial" panose="020B0604020202020204" pitchFamily="34" charset="0"/>
                <a:cs typeface="Arial" panose="020B0604020202020204" pitchFamily="34" charset="0"/>
              </a:endParaRPr>
            </a:p>
          </p:txBody>
        </p:sp>
        <p:cxnSp>
          <p:nvCxnSpPr>
            <p:cNvPr id="23" name="Straight Connector 22">
              <a:extLst>
                <a:ext uri="{FF2B5EF4-FFF2-40B4-BE49-F238E27FC236}">
                  <a16:creationId xmlns="" xmlns:a16="http://schemas.microsoft.com/office/drawing/2014/main" id="{C7EAC68E-87A3-463E-B5C6-E68BBDD9521E}"/>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 xmlns:a16="http://schemas.microsoft.com/office/drawing/2014/main" id="{F540C2BA-EE58-4392-8F3B-6CEF106EF6B4}"/>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Tree>
    <p:extLst>
      <p:ext uri="{BB962C8B-B14F-4D97-AF65-F5344CB8AC3E}">
        <p14:creationId xmlns:p14="http://schemas.microsoft.com/office/powerpoint/2010/main" val="4417113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ekhoron21.mn/uploads/aimag_logos/umnugobi.jpg">
            <a:extLst>
              <a:ext uri="{FF2B5EF4-FFF2-40B4-BE49-F238E27FC236}">
                <a16:creationId xmlns:a16="http://schemas.microsoft.com/office/drawing/2014/main" xmlns="" id="{E3DEB658-22E1-4D9D-81D4-3810487F9E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xmlns="" id="{3C4D6C66-4042-49C1-BDD8-50AC3BF273F4}"/>
              </a:ext>
            </a:extLst>
          </p:cNvPr>
          <p:cNvCxnSpPr>
            <a:cxnSpLocks/>
          </p:cNvCxnSpPr>
          <p:nvPr/>
        </p:nvCxnSpPr>
        <p:spPr>
          <a:xfrm flipH="1">
            <a:off x="359227" y="176893"/>
            <a:ext cx="3384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98C6ECB6-45EC-493C-8C47-21AB21A72AEA}"/>
              </a:ext>
            </a:extLst>
          </p:cNvPr>
          <p:cNvSpPr txBox="1"/>
          <p:nvPr/>
        </p:nvSpPr>
        <p:spPr>
          <a:xfrm>
            <a:off x="3721994" y="69171"/>
            <a:ext cx="1154527"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ӨМНӨГОВЬ АЙМАГ</a:t>
            </a:r>
          </a:p>
        </p:txBody>
      </p:sp>
      <p:sp>
        <p:nvSpPr>
          <p:cNvPr id="17" name="TextBox 16">
            <a:extLst>
              <a:ext uri="{FF2B5EF4-FFF2-40B4-BE49-F238E27FC236}">
                <a16:creationId xmlns:a16="http://schemas.microsoft.com/office/drawing/2014/main" xmlns="" id="{379F5347-9EC7-4397-8718-FB3E30492FAE}"/>
              </a:ext>
            </a:extLst>
          </p:cNvPr>
          <p:cNvSpPr txBox="1"/>
          <p:nvPr/>
        </p:nvSpPr>
        <p:spPr>
          <a:xfrm>
            <a:off x="553148" y="176893"/>
            <a:ext cx="2015783" cy="369332"/>
          </a:xfrm>
          <a:prstGeom prst="rect">
            <a:avLst/>
          </a:prstGeom>
          <a:noFill/>
        </p:spPr>
        <p:txBody>
          <a:bodyPr wrap="square" rtlCol="0">
            <a:spAutoFit/>
          </a:bodyPr>
          <a:lstStyle/>
          <a:p>
            <a:r>
              <a:rPr lang="mn-MN" b="1" dirty="0" smtClean="0"/>
              <a:t>ХОРГЫН ТОГОО</a:t>
            </a:r>
            <a:endParaRPr lang="en-US" dirty="0"/>
          </a:p>
        </p:txBody>
      </p:sp>
      <p:sp>
        <p:nvSpPr>
          <p:cNvPr id="23" name="TextBox 22">
            <a:extLst>
              <a:ext uri="{FF2B5EF4-FFF2-40B4-BE49-F238E27FC236}">
                <a16:creationId xmlns:a16="http://schemas.microsoft.com/office/drawing/2014/main" xmlns="" id="{34E10185-A99B-4A57-B83F-09D0BB0CECB0}"/>
              </a:ext>
            </a:extLst>
          </p:cNvPr>
          <p:cNvSpPr txBox="1"/>
          <p:nvPr/>
        </p:nvSpPr>
        <p:spPr>
          <a:xfrm>
            <a:off x="219343" y="2167716"/>
            <a:ext cx="4596496" cy="784830"/>
          </a:xfrm>
          <a:prstGeom prst="rect">
            <a:avLst/>
          </a:prstGeom>
          <a:noFill/>
        </p:spPr>
        <p:txBody>
          <a:bodyPr wrap="square" rtlCol="0">
            <a:spAutoFit/>
          </a:bodyPr>
          <a:lstStyle/>
          <a:p>
            <a:pPr lvl="0" algn="just" defTabSz="914400" eaLnBrk="0" fontAlgn="base" hangingPunct="0">
              <a:spcBef>
                <a:spcPct val="0"/>
              </a:spcBef>
              <a:spcAft>
                <a:spcPct val="0"/>
              </a:spcAft>
            </a:pPr>
            <a:r>
              <a:rPr lang="mn-MN" altLang="en-US" sz="900">
                <a:solidFill>
                  <a:srgbClr val="002060"/>
                </a:solidFill>
                <a:latin typeface="Arial" panose="020B0604020202020204" pitchFamily="34" charset="0"/>
              </a:rPr>
              <a:t>Архангай аймгийн Тариат сумын нутагт Цэцэрлэг  хотоос 180 километр зайд,  Тэрхийн цагаан нуурын хөвөөнд  орших хожуу унтарсан хүрмэн чулуун галт уул бөгөөд 8 мянган жилийн өмнө оргилж байгаад унтарчээ. Далайн төвшнөөс дээш 2210 метр,  Хорго хавийн хүрмэн хад, асга, ангал, хавцал гайхам сонин тогтоцтой, агуй хонхор, гүдгэр зэрэг нь нуугдаж хорогдох газар олон байдаг.</a:t>
            </a:r>
            <a:endParaRPr lang="mn-MN" altLang="en-US" sz="900" dirty="0">
              <a:solidFill>
                <a:srgbClr val="002060"/>
              </a:solidFill>
              <a:latin typeface="Arial" panose="020B0604020202020204" pitchFamily="34" charset="0"/>
            </a:endParaRPr>
          </a:p>
        </p:txBody>
      </p:sp>
      <p:grpSp>
        <p:nvGrpSpPr>
          <p:cNvPr id="9" name="Group 8">
            <a:extLst>
              <a:ext uri="{FF2B5EF4-FFF2-40B4-BE49-F238E27FC236}">
                <a16:creationId xmlns:a16="http://schemas.microsoft.com/office/drawing/2014/main" xmlns="" id="{7851E4C0-AD77-4457-A474-B0D7753B0E60}"/>
              </a:ext>
            </a:extLst>
          </p:cNvPr>
          <p:cNvGrpSpPr/>
          <p:nvPr/>
        </p:nvGrpSpPr>
        <p:grpSpPr>
          <a:xfrm>
            <a:off x="159171" y="3181417"/>
            <a:ext cx="4778477" cy="180000"/>
            <a:chOff x="159171" y="3181417"/>
            <a:chExt cx="4778477" cy="180000"/>
          </a:xfrm>
        </p:grpSpPr>
        <p:sp>
          <p:nvSpPr>
            <p:cNvPr id="10" name="Rectangle: Rounded Corners 9">
              <a:extLst>
                <a:ext uri="{FF2B5EF4-FFF2-40B4-BE49-F238E27FC236}">
                  <a16:creationId xmlns:a16="http://schemas.microsoft.com/office/drawing/2014/main" xmlns="" id="{02620B8F-6D43-4F36-9BA1-0FCF4D760CA3}"/>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57</a:t>
              </a:r>
              <a:endParaRPr lang="mn-MN" sz="900" dirty="0">
                <a:solidFill>
                  <a:srgbClr val="002060"/>
                </a:solidFill>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xmlns="" id="{6DF20DEB-C9E9-40EA-BB07-1A48DC746A47}"/>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E9D9F0B7-0888-49D1-9024-76D30ED994C5}"/>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739" y="591017"/>
            <a:ext cx="4183269" cy="1538166"/>
          </a:xfrm>
          <a:prstGeom prst="rect">
            <a:avLst/>
          </a:prstGeom>
        </p:spPr>
      </p:pic>
    </p:spTree>
    <p:extLst>
      <p:ext uri="{BB962C8B-B14F-4D97-AF65-F5344CB8AC3E}">
        <p14:creationId xmlns:p14="http://schemas.microsoft.com/office/powerpoint/2010/main" val="16010310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379F5347-9EC7-4397-8718-FB3E30492FAE}"/>
              </a:ext>
            </a:extLst>
          </p:cNvPr>
          <p:cNvSpPr txBox="1"/>
          <p:nvPr/>
        </p:nvSpPr>
        <p:spPr>
          <a:xfrm>
            <a:off x="485041" y="247870"/>
            <a:ext cx="2015783" cy="523220"/>
          </a:xfrm>
          <a:prstGeom prst="rect">
            <a:avLst/>
          </a:prstGeom>
          <a:noFill/>
        </p:spPr>
        <p:txBody>
          <a:bodyPr wrap="square" rtlCol="0">
            <a:spAutoFit/>
          </a:bodyPr>
          <a:lstStyle/>
          <a:p>
            <a:pPr algn="just" defTabSz="914400" eaLnBrk="0" fontAlgn="base" hangingPunct="0">
              <a:spcBef>
                <a:spcPct val="0"/>
              </a:spcBef>
              <a:spcAft>
                <a:spcPct val="0"/>
              </a:spcAft>
            </a:pPr>
            <a:r>
              <a:rPr lang="mn-MN" b="1" dirty="0" smtClean="0"/>
              <a:t>БУЛГАН УУЛ</a:t>
            </a:r>
            <a:endParaRPr lang="en-US" dirty="0"/>
          </a:p>
          <a:p>
            <a:pPr lvl="0" algn="just" defTabSz="914400" eaLnBrk="0" fontAlgn="base" hangingPunct="0">
              <a:spcBef>
                <a:spcPct val="0"/>
              </a:spcBef>
              <a:spcAft>
                <a:spcPct val="0"/>
              </a:spcAft>
            </a:pPr>
            <a:endParaRPr lang="en-US" altLang="en-US" sz="1000" cap="all" dirty="0">
              <a:solidFill>
                <a:srgbClr val="002060"/>
              </a:solidFill>
            </a:endParaRPr>
          </a:p>
        </p:txBody>
      </p:sp>
      <p:sp>
        <p:nvSpPr>
          <p:cNvPr id="11" name="TextBox 10">
            <a:extLst>
              <a:ext uri="{FF2B5EF4-FFF2-40B4-BE49-F238E27FC236}">
                <a16:creationId xmlns:a16="http://schemas.microsoft.com/office/drawing/2014/main" xmlns="" id="{85C14790-AC02-4B7B-A046-9273BD3AC3F1}"/>
              </a:ext>
            </a:extLst>
          </p:cNvPr>
          <p:cNvSpPr txBox="1"/>
          <p:nvPr/>
        </p:nvSpPr>
        <p:spPr>
          <a:xfrm>
            <a:off x="97298" y="2254028"/>
            <a:ext cx="4779223" cy="846386"/>
          </a:xfrm>
          <a:prstGeom prst="rect">
            <a:avLst/>
          </a:prstGeom>
          <a:noFill/>
        </p:spPr>
        <p:txBody>
          <a:bodyPr wrap="square" rtlCol="0">
            <a:spAutoFit/>
          </a:bodyPr>
          <a:lstStyle/>
          <a:p>
            <a:pPr algn="just" defTabSz="914400" eaLnBrk="0" fontAlgn="base" hangingPunct="0">
              <a:spcBef>
                <a:spcPct val="0"/>
              </a:spcBef>
              <a:spcAft>
                <a:spcPct val="0"/>
              </a:spcAft>
            </a:pPr>
            <a:endParaRPr lang="en-US" altLang="en-US" sz="700" dirty="0" smtClean="0">
              <a:solidFill>
                <a:srgbClr val="002060"/>
              </a:solidFill>
              <a:latin typeface="Arial" panose="020B0604020202020204" pitchFamily="34" charset="0"/>
            </a:endParaRPr>
          </a:p>
          <a:p>
            <a:pPr algn="just" defTabSz="914400" eaLnBrk="0" fontAlgn="base" hangingPunct="0">
              <a:spcBef>
                <a:spcPct val="0"/>
              </a:spcBef>
              <a:spcAft>
                <a:spcPct val="0"/>
              </a:spcAft>
            </a:pPr>
            <a:endParaRPr lang="en-US" altLang="en-US" sz="700" dirty="0">
              <a:solidFill>
                <a:srgbClr val="002060"/>
              </a:solidFill>
              <a:latin typeface="Arial" panose="020B0604020202020204" pitchFamily="34" charset="0"/>
            </a:endParaRPr>
          </a:p>
          <a:p>
            <a:pPr algn="just" defTabSz="914400" eaLnBrk="0" fontAlgn="base" hangingPunct="0">
              <a:spcBef>
                <a:spcPct val="0"/>
              </a:spcBef>
              <a:spcAft>
                <a:spcPct val="0"/>
              </a:spcAft>
            </a:pPr>
            <a:r>
              <a:rPr lang="mn-MN" altLang="en-US" sz="700" dirty="0" smtClean="0">
                <a:solidFill>
                  <a:srgbClr val="002060"/>
                </a:solidFill>
                <a:latin typeface="Arial" panose="020B0604020202020204" pitchFamily="34" charset="0"/>
              </a:rPr>
              <a:t>Архангай </a:t>
            </a:r>
            <a:r>
              <a:rPr lang="mn-MN" altLang="en-US" sz="700" dirty="0">
                <a:solidFill>
                  <a:srgbClr val="002060"/>
                </a:solidFill>
                <a:latin typeface="Arial" panose="020B0604020202020204" pitchFamily="34" charset="0"/>
              </a:rPr>
              <a:t>аймгийн Цэцэрлэг хотын дэргэд оршдог бөгөөд байгалийн үзэсгэлэнт  байдлыг нь харгалзан 1965 онд 1,8 мян га талбай бүхий газрыг хамгаалалтад авсан байна. Нийтдээ 1840 га талбайтай. Хангайн гол их ноён нуруунаас салбарлан зүүн хойш чиглэж, Хойд Урд Тамир голын хоорондуур усны хагалбар болон үргэлжилсээр хоёр Тамирын бэлчир хүрч шувтарсан 130-140 км орчим </a:t>
            </a:r>
            <a:r>
              <a:rPr lang="mn-MN" altLang="en-US" sz="700" dirty="0" smtClean="0">
                <a:solidFill>
                  <a:srgbClr val="002060"/>
                </a:solidFill>
                <a:latin typeface="Arial" panose="020B0604020202020204" pitchFamily="34" charset="0"/>
              </a:rPr>
              <a:t>урт </a:t>
            </a:r>
            <a:r>
              <a:rPr lang="mn-MN" altLang="en-US" sz="700" dirty="0">
                <a:solidFill>
                  <a:srgbClr val="002060"/>
                </a:solidFill>
                <a:latin typeface="Arial" panose="020B0604020202020204" pitchFamily="34" charset="0"/>
              </a:rPr>
              <a:t>Сүмт-Хан Өндрийн нурууны дорнод хэсэгт энэхүү Булган уул оршино.</a:t>
            </a:r>
          </a:p>
        </p:txBody>
      </p:sp>
      <p:pic>
        <p:nvPicPr>
          <p:cNvPr id="13" name="Picture 6" descr="http://ekhoron21.mn/uploads/aimag_logos/umnugobi.jpg">
            <a:extLst>
              <a:ext uri="{FF2B5EF4-FFF2-40B4-BE49-F238E27FC236}">
                <a16:creationId xmlns:a16="http://schemas.microsoft.com/office/drawing/2014/main" xmlns="" id="{FB2E8948-CA51-4369-B0B6-CA57C98B8A4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a:extLst>
              <a:ext uri="{FF2B5EF4-FFF2-40B4-BE49-F238E27FC236}">
                <a16:creationId xmlns:a16="http://schemas.microsoft.com/office/drawing/2014/main" xmlns="" id="{1037B17D-224A-4E74-A5CE-40AF19A42D8D}"/>
              </a:ext>
            </a:extLst>
          </p:cNvPr>
          <p:cNvCxnSpPr>
            <a:cxnSpLocks/>
          </p:cNvCxnSpPr>
          <p:nvPr/>
        </p:nvCxnSpPr>
        <p:spPr>
          <a:xfrm flipH="1">
            <a:off x="359227" y="176893"/>
            <a:ext cx="3384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xmlns="" id="{C020F467-2333-41EC-8588-4A379A0F36FA}"/>
              </a:ext>
            </a:extLst>
          </p:cNvPr>
          <p:cNvSpPr txBox="1"/>
          <p:nvPr/>
        </p:nvSpPr>
        <p:spPr>
          <a:xfrm>
            <a:off x="3721994" y="69171"/>
            <a:ext cx="1154527" cy="215444"/>
          </a:xfrm>
          <a:prstGeom prst="rect">
            <a:avLst/>
          </a:prstGeom>
          <a:noFill/>
        </p:spPr>
        <p:txBody>
          <a:bodyPr wrap="square" rtlCol="0">
            <a:spAutoFit/>
          </a:bodyPr>
          <a:lstStyle/>
          <a:p>
            <a:r>
              <a:rPr lang="mn-MN" sz="800" dirty="0" smtClean="0">
                <a:solidFill>
                  <a:srgbClr val="002060"/>
                </a:solidFill>
                <a:latin typeface="Arial" panose="020B0604020202020204" pitchFamily="34" charset="0"/>
                <a:cs typeface="Arial" panose="020B0604020202020204" pitchFamily="34" charset="0"/>
              </a:rPr>
              <a:t>АРХАНГАЙ </a:t>
            </a:r>
            <a:r>
              <a:rPr lang="mn-MN" sz="800" dirty="0">
                <a:solidFill>
                  <a:srgbClr val="002060"/>
                </a:solidFill>
                <a:latin typeface="Arial" panose="020B0604020202020204" pitchFamily="34" charset="0"/>
                <a:cs typeface="Arial" panose="020B0604020202020204" pitchFamily="34" charset="0"/>
              </a:rPr>
              <a:t>АЙМАГ</a:t>
            </a:r>
          </a:p>
        </p:txBody>
      </p:sp>
      <p:grpSp>
        <p:nvGrpSpPr>
          <p:cNvPr id="9" name="Group 8">
            <a:extLst>
              <a:ext uri="{FF2B5EF4-FFF2-40B4-BE49-F238E27FC236}">
                <a16:creationId xmlns:a16="http://schemas.microsoft.com/office/drawing/2014/main" xmlns="" id="{66A7E0A9-F85B-450B-9FBF-C46FADE18ECB}"/>
              </a:ext>
            </a:extLst>
          </p:cNvPr>
          <p:cNvGrpSpPr/>
          <p:nvPr/>
        </p:nvGrpSpPr>
        <p:grpSpPr>
          <a:xfrm>
            <a:off x="159171" y="3181417"/>
            <a:ext cx="4778477" cy="180000"/>
            <a:chOff x="159171" y="3181417"/>
            <a:chExt cx="4778477" cy="180000"/>
          </a:xfrm>
        </p:grpSpPr>
        <p:sp>
          <p:nvSpPr>
            <p:cNvPr id="16" name="Rectangle: Rounded Corners 15">
              <a:extLst>
                <a:ext uri="{FF2B5EF4-FFF2-40B4-BE49-F238E27FC236}">
                  <a16:creationId xmlns:a16="http://schemas.microsoft.com/office/drawing/2014/main" xmlns="" id="{CA93D93B-2760-4BE2-B897-F12FEF59962E}"/>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58</a:t>
              </a:r>
              <a:endParaRPr lang="mn-MN" sz="900" dirty="0">
                <a:solidFill>
                  <a:srgbClr val="002060"/>
                </a:solidFill>
                <a:latin typeface="Arial" panose="020B0604020202020204" pitchFamily="34" charset="0"/>
                <a:cs typeface="Arial" panose="020B0604020202020204" pitchFamily="34" charset="0"/>
              </a:endParaRPr>
            </a:p>
          </p:txBody>
        </p:sp>
        <p:cxnSp>
          <p:nvCxnSpPr>
            <p:cNvPr id="18" name="Straight Connector 17">
              <a:extLst>
                <a:ext uri="{FF2B5EF4-FFF2-40B4-BE49-F238E27FC236}">
                  <a16:creationId xmlns:a16="http://schemas.microsoft.com/office/drawing/2014/main" xmlns="" id="{CB2E3DC6-459D-4EC6-9615-0FD4DF2EDB24}"/>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D604178E-98B8-45A8-985A-74316666AC51}"/>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374" y="512416"/>
            <a:ext cx="4386469" cy="1939235"/>
          </a:xfrm>
          <a:prstGeom prst="rect">
            <a:avLst/>
          </a:prstGeom>
        </p:spPr>
      </p:pic>
    </p:spTree>
    <p:extLst>
      <p:ext uri="{BB962C8B-B14F-4D97-AF65-F5344CB8AC3E}">
        <p14:creationId xmlns:p14="http://schemas.microsoft.com/office/powerpoint/2010/main" val="1145050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6DA05852-6DE2-46BF-8510-417C8DD11220}"/>
              </a:ext>
            </a:extLst>
          </p:cNvPr>
          <p:cNvGrpSpPr/>
          <p:nvPr/>
        </p:nvGrpSpPr>
        <p:grpSpPr>
          <a:xfrm>
            <a:off x="359227" y="69655"/>
            <a:ext cx="4519482" cy="215444"/>
            <a:chOff x="359227" y="69655"/>
            <a:chExt cx="4519482" cy="215444"/>
          </a:xfrm>
        </p:grpSpPr>
        <p:cxnSp>
          <p:nvCxnSpPr>
            <p:cNvPr id="4" name="Straight Connector 3">
              <a:extLst>
                <a:ext uri="{FF2B5EF4-FFF2-40B4-BE49-F238E27FC236}">
                  <a16:creationId xmlns="" xmlns:a16="http://schemas.microsoft.com/office/drawing/2014/main" id="{3C4D6C66-4042-49C1-BDD8-50AC3BF273F4}"/>
                </a:ext>
              </a:extLst>
            </p:cNvPr>
            <p:cNvCxnSpPr>
              <a:cxnSpLocks/>
            </p:cNvCxnSpPr>
            <p:nvPr/>
          </p:nvCxnSpPr>
          <p:spPr>
            <a:xfrm flipH="1">
              <a:off x="359227" y="176893"/>
              <a:ext cx="270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 xmlns:a16="http://schemas.microsoft.com/office/drawing/2014/main" id="{98C6ECB6-45EC-493C-8C47-21AB21A72AEA}"/>
                </a:ext>
              </a:extLst>
            </p:cNvPr>
            <p:cNvSpPr txBox="1"/>
            <p:nvPr/>
          </p:nvSpPr>
          <p:spPr>
            <a:xfrm>
              <a:off x="3039744" y="69655"/>
              <a:ext cx="1838965" cy="215444"/>
            </a:xfrm>
            <a:prstGeom prst="rect">
              <a:avLst/>
            </a:prstGeom>
            <a:noFill/>
          </p:spPr>
          <p:txBody>
            <a:bodyPr wrap="none" rtlCol="0">
              <a:spAutoFit/>
            </a:bodyPr>
            <a:lstStyle/>
            <a:p>
              <a:r>
                <a:rPr lang="mn-MN" sz="800" dirty="0">
                  <a:solidFill>
                    <a:srgbClr val="002060"/>
                  </a:solidFill>
                  <a:latin typeface="Arial" panose="020B0604020202020204" pitchFamily="34" charset="0"/>
                  <a:cs typeface="Arial" panose="020B0604020202020204" pitchFamily="34" charset="0"/>
                </a:rPr>
                <a:t>АЙМГИЙН ЕРӨНХИЙ МЭДЭЭЛЭЛ</a:t>
              </a:r>
            </a:p>
          </p:txBody>
        </p:sp>
      </p:grpSp>
      <p:grpSp>
        <p:nvGrpSpPr>
          <p:cNvPr id="8" name="Group 7">
            <a:extLst>
              <a:ext uri="{FF2B5EF4-FFF2-40B4-BE49-F238E27FC236}">
                <a16:creationId xmlns="" xmlns:a16="http://schemas.microsoft.com/office/drawing/2014/main" id="{F3FF766E-2D30-42C2-9947-77D753FD8651}"/>
              </a:ext>
            </a:extLst>
          </p:cNvPr>
          <p:cNvGrpSpPr/>
          <p:nvPr/>
        </p:nvGrpSpPr>
        <p:grpSpPr>
          <a:xfrm>
            <a:off x="159171" y="3181417"/>
            <a:ext cx="4778477" cy="180000"/>
            <a:chOff x="159171" y="3181417"/>
            <a:chExt cx="4778477" cy="180000"/>
          </a:xfrm>
        </p:grpSpPr>
        <p:sp>
          <p:nvSpPr>
            <p:cNvPr id="9" name="Rectangle: Rounded Corners 8">
              <a:extLst>
                <a:ext uri="{FF2B5EF4-FFF2-40B4-BE49-F238E27FC236}">
                  <a16:creationId xmlns="" xmlns:a16="http://schemas.microsoft.com/office/drawing/2014/main" id="{F433CA81-4E5D-4357-8DED-D3B951AC09E6}"/>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5</a:t>
              </a:r>
              <a:endParaRPr lang="mn-MN" sz="900" dirty="0">
                <a:solidFill>
                  <a:srgbClr val="002060"/>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 xmlns:a16="http://schemas.microsoft.com/office/drawing/2014/main" id="{3340DE8C-5A4A-4174-9228-FC9A145738CF}"/>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62A2F7DA-0472-4B1E-BE08-F5C17B1443A9}"/>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
        <p:nvSpPr>
          <p:cNvPr id="14" name="TextBox 13">
            <a:extLst>
              <a:ext uri="{FF2B5EF4-FFF2-40B4-BE49-F238E27FC236}">
                <a16:creationId xmlns:a16="http://schemas.microsoft.com/office/drawing/2014/main" xmlns="" id="{A65FBAC5-8C31-4ED1-A844-DAA93BB8E762}"/>
              </a:ext>
            </a:extLst>
          </p:cNvPr>
          <p:cNvSpPr txBox="1"/>
          <p:nvPr/>
        </p:nvSpPr>
        <p:spPr>
          <a:xfrm>
            <a:off x="216121" y="349623"/>
            <a:ext cx="4662588" cy="2154436"/>
          </a:xfrm>
          <a:prstGeom prst="rect">
            <a:avLst/>
          </a:prstGeom>
          <a:noFill/>
        </p:spPr>
        <p:txBody>
          <a:bodyPr wrap="square" rtlCol="0">
            <a:spAutoFit/>
          </a:bodyPr>
          <a:lstStyle/>
          <a:p>
            <a:pPr algn="just"/>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Биеийн тамир, спорт</a:t>
            </a:r>
          </a:p>
          <a:p>
            <a:pPr algn="just"/>
            <a:endParaRPr lang="en-US" sz="12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Биеийн тамир спортын байгууллага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1</a:t>
            </a:r>
          </a:p>
          <a:p>
            <a:pPr marL="1085850" lvl="2"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Нийт ажиллагчид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149</a:t>
            </a:r>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1543050" lvl="3"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Эмэгтэй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57</a:t>
            </a:r>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Биеийн тамир, спортоор хичээллэгчид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47895</a:t>
            </a:r>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Спорт заал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26</a:t>
            </a:r>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Цол, зэрэгтэй тамирчид</a:t>
            </a:r>
          </a:p>
          <a:p>
            <a:pPr marL="1085850" lvl="2"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Дасгалжуулагчид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1361</a:t>
            </a:r>
          </a:p>
          <a:p>
            <a:pPr marL="1085850" lvl="2" indent="-171450" algn="just">
              <a:buFont typeface="Arial" panose="020B0604020202020204" pitchFamily="34" charset="0"/>
              <a:buChar char="•"/>
            </a:pP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Олон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улсын мастер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6</a:t>
            </a:r>
          </a:p>
          <a:p>
            <a:pPr marL="1085850" lvl="2"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Спортын мастер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59</a:t>
            </a:r>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1085850" lvl="2"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Цол зэрэгтэй шүүгчид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5</a:t>
            </a:r>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endParaRPr lang="en-US" sz="10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1662234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379F5347-9EC7-4397-8718-FB3E30492FAE}"/>
              </a:ext>
            </a:extLst>
          </p:cNvPr>
          <p:cNvSpPr txBox="1"/>
          <p:nvPr/>
        </p:nvSpPr>
        <p:spPr>
          <a:xfrm>
            <a:off x="323444" y="226512"/>
            <a:ext cx="2821739" cy="369332"/>
          </a:xfrm>
          <a:prstGeom prst="rect">
            <a:avLst/>
          </a:prstGeom>
          <a:noFill/>
        </p:spPr>
        <p:txBody>
          <a:bodyPr wrap="square" rtlCol="0">
            <a:spAutoFit/>
          </a:bodyPr>
          <a:lstStyle/>
          <a:p>
            <a:pPr algn="just" defTabSz="914400" eaLnBrk="0" fontAlgn="base" hangingPunct="0">
              <a:spcBef>
                <a:spcPct val="0"/>
              </a:spcBef>
              <a:spcAft>
                <a:spcPct val="0"/>
              </a:spcAft>
            </a:pPr>
            <a:r>
              <a:rPr lang="mn-MN" b="1" dirty="0" smtClean="0"/>
              <a:t>СУВАРГА ХАЙРХАН УУЛ</a:t>
            </a:r>
            <a:endParaRPr lang="en-US" altLang="en-US" sz="1000" cap="all" dirty="0">
              <a:solidFill>
                <a:srgbClr val="002060"/>
              </a:solidFill>
            </a:endParaRPr>
          </a:p>
        </p:txBody>
      </p:sp>
      <p:sp>
        <p:nvSpPr>
          <p:cNvPr id="11" name="TextBox 10">
            <a:extLst>
              <a:ext uri="{FF2B5EF4-FFF2-40B4-BE49-F238E27FC236}">
                <a16:creationId xmlns:a16="http://schemas.microsoft.com/office/drawing/2014/main" xmlns="" id="{083117ED-E02C-4613-85A1-79A09464EAA9}"/>
              </a:ext>
            </a:extLst>
          </p:cNvPr>
          <p:cNvSpPr txBox="1"/>
          <p:nvPr/>
        </p:nvSpPr>
        <p:spPr>
          <a:xfrm>
            <a:off x="111214" y="2140997"/>
            <a:ext cx="4730572" cy="954107"/>
          </a:xfrm>
          <a:prstGeom prst="rect">
            <a:avLst/>
          </a:prstGeom>
          <a:noFill/>
        </p:spPr>
        <p:txBody>
          <a:bodyPr wrap="square" rtlCol="0">
            <a:spAutoFit/>
          </a:bodyPr>
          <a:lstStyle/>
          <a:p>
            <a:pPr lvl="0" algn="just" defTabSz="914400" eaLnBrk="0" fontAlgn="base" hangingPunct="0">
              <a:spcBef>
                <a:spcPct val="0"/>
              </a:spcBef>
              <a:spcAft>
                <a:spcPct val="0"/>
              </a:spcAft>
            </a:pPr>
            <a:r>
              <a:rPr lang="mn-MN" altLang="en-US" sz="800" dirty="0">
                <a:solidFill>
                  <a:srgbClr val="002060"/>
                </a:solidFill>
                <a:latin typeface="Arial" panose="020B0604020202020204" pitchFamily="34" charset="0"/>
              </a:rPr>
              <a:t>Архангай аймгийн Цэнхэр сумын нутагт орших Суварга хайрхан уул нь далайн түвшнээс дээш 3417 метр өргөгдсөн, Хангайн уулархаг мужид багтах уул юм. Суварга хайрхан уул нь хормойгоороо ой модоор хучигдсан, нүцгэн оройтой, уулын энгэр талдаа тунгалаг нууртай, завилаад сууж буй хүн шиг тогтоц бүхий уул юм</a:t>
            </a:r>
            <a:r>
              <a:rPr lang="mn-MN" altLang="en-US" sz="800" dirty="0" smtClean="0">
                <a:solidFill>
                  <a:srgbClr val="002060"/>
                </a:solidFill>
                <a:latin typeface="Arial" panose="020B0604020202020204" pitchFamily="34" charset="0"/>
              </a:rPr>
              <a:t>.</a:t>
            </a:r>
            <a:r>
              <a:rPr lang="en-US" altLang="en-US" sz="800" dirty="0" smtClean="0">
                <a:solidFill>
                  <a:srgbClr val="002060"/>
                </a:solidFill>
                <a:latin typeface="Arial" panose="020B0604020202020204" pitchFamily="34" charset="0"/>
              </a:rPr>
              <a:t> </a:t>
            </a:r>
            <a:r>
              <a:rPr lang="mn-MN" altLang="en-US" sz="800" dirty="0" smtClean="0">
                <a:solidFill>
                  <a:srgbClr val="002060"/>
                </a:solidFill>
                <a:latin typeface="Arial" panose="020B0604020202020204" pitchFamily="34" charset="0"/>
              </a:rPr>
              <a:t>Хайрханы урд талаас Орхон гол, хойд талаас нь хойд урд тамирын гол, зүүн суганаас нь цэцэрлэг, цэнхэрийн гол зэрэг 20 гаруй гол горхи эх аван урсдаг хангайн нурууны усны хагалбар газар юм. </a:t>
            </a:r>
            <a:r>
              <a:rPr lang="mn-MN" altLang="en-US" sz="800" dirty="0" smtClean="0">
                <a:solidFill>
                  <a:srgbClr val="002060"/>
                </a:solidFill>
                <a:latin typeface="Arial" panose="020B0604020202020204" pitchFamily="34" charset="0"/>
              </a:rPr>
              <a:t>200</a:t>
            </a:r>
            <a:r>
              <a:rPr lang="en-US" altLang="en-US" sz="800" dirty="0" smtClean="0">
                <a:solidFill>
                  <a:srgbClr val="002060"/>
                </a:solidFill>
                <a:latin typeface="Arial" panose="020B0604020202020204" pitchFamily="34" charset="0"/>
              </a:rPr>
              <a:t>7</a:t>
            </a:r>
            <a:r>
              <a:rPr lang="mn-MN" altLang="en-US" sz="800" dirty="0" smtClean="0">
                <a:solidFill>
                  <a:srgbClr val="002060"/>
                </a:solidFill>
                <a:latin typeface="Arial" panose="020B0604020202020204" pitchFamily="34" charset="0"/>
              </a:rPr>
              <a:t> </a:t>
            </a:r>
            <a:r>
              <a:rPr lang="mn-MN" altLang="en-US" sz="800" dirty="0" smtClean="0">
                <a:solidFill>
                  <a:srgbClr val="002060"/>
                </a:solidFill>
                <a:latin typeface="Arial" panose="020B0604020202020204" pitchFamily="34" charset="0"/>
              </a:rPr>
              <a:t>онд Ерөнхийлөгчийн зарлигаар төрийн тахилгатай уул болгосон.</a:t>
            </a:r>
            <a:endParaRPr lang="en-US" altLang="en-US" sz="800" dirty="0">
              <a:solidFill>
                <a:srgbClr val="002060"/>
              </a:solidFill>
              <a:latin typeface="Arial" panose="020B0604020202020204" pitchFamily="34" charset="0"/>
            </a:endParaRPr>
          </a:p>
        </p:txBody>
      </p:sp>
      <p:pic>
        <p:nvPicPr>
          <p:cNvPr id="14" name="Picture 6" descr="http://ekhoron21.mn/uploads/aimag_logos/umnugobi.jpg">
            <a:extLst>
              <a:ext uri="{FF2B5EF4-FFF2-40B4-BE49-F238E27FC236}">
                <a16:creationId xmlns:a16="http://schemas.microsoft.com/office/drawing/2014/main" xmlns="" id="{F9791516-5988-463E-8113-61740E9814E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xmlns="" id="{5A40951D-1AFA-46BC-BAF4-F54B71FB6432}"/>
              </a:ext>
            </a:extLst>
          </p:cNvPr>
          <p:cNvCxnSpPr>
            <a:cxnSpLocks/>
          </p:cNvCxnSpPr>
          <p:nvPr/>
        </p:nvCxnSpPr>
        <p:spPr>
          <a:xfrm flipH="1">
            <a:off x="359227" y="176893"/>
            <a:ext cx="3384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xmlns="" id="{967D5FB3-D30F-46A3-B811-84D359400F24}"/>
              </a:ext>
            </a:extLst>
          </p:cNvPr>
          <p:cNvSpPr txBox="1"/>
          <p:nvPr/>
        </p:nvSpPr>
        <p:spPr>
          <a:xfrm>
            <a:off x="3721994" y="69171"/>
            <a:ext cx="1154527" cy="215444"/>
          </a:xfrm>
          <a:prstGeom prst="rect">
            <a:avLst/>
          </a:prstGeom>
          <a:noFill/>
        </p:spPr>
        <p:txBody>
          <a:bodyPr wrap="square" rtlCol="0">
            <a:spAutoFit/>
          </a:bodyPr>
          <a:lstStyle/>
          <a:p>
            <a:r>
              <a:rPr lang="mn-MN" sz="800" dirty="0" smtClean="0">
                <a:solidFill>
                  <a:srgbClr val="002060"/>
                </a:solidFill>
                <a:latin typeface="Arial" panose="020B0604020202020204" pitchFamily="34" charset="0"/>
                <a:cs typeface="Arial" panose="020B0604020202020204" pitchFamily="34" charset="0"/>
              </a:rPr>
              <a:t>АРХАНГАЙ </a:t>
            </a:r>
            <a:r>
              <a:rPr lang="mn-MN" sz="800" dirty="0">
                <a:solidFill>
                  <a:srgbClr val="002060"/>
                </a:solidFill>
                <a:latin typeface="Arial" panose="020B0604020202020204" pitchFamily="34" charset="0"/>
                <a:cs typeface="Arial" panose="020B0604020202020204" pitchFamily="34" charset="0"/>
              </a:rPr>
              <a:t>АЙМАГ</a:t>
            </a:r>
          </a:p>
        </p:txBody>
      </p:sp>
      <p:grpSp>
        <p:nvGrpSpPr>
          <p:cNvPr id="9" name="Group 8">
            <a:extLst>
              <a:ext uri="{FF2B5EF4-FFF2-40B4-BE49-F238E27FC236}">
                <a16:creationId xmlns:a16="http://schemas.microsoft.com/office/drawing/2014/main" xmlns="" id="{E0E7929F-C1EE-4445-B653-40405656C256}"/>
              </a:ext>
            </a:extLst>
          </p:cNvPr>
          <p:cNvGrpSpPr/>
          <p:nvPr/>
        </p:nvGrpSpPr>
        <p:grpSpPr>
          <a:xfrm>
            <a:off x="159171" y="3181417"/>
            <a:ext cx="4778477" cy="180000"/>
            <a:chOff x="159171" y="3181417"/>
            <a:chExt cx="4778477" cy="180000"/>
          </a:xfrm>
        </p:grpSpPr>
        <p:sp>
          <p:nvSpPr>
            <p:cNvPr id="13" name="Rectangle: Rounded Corners 12">
              <a:extLst>
                <a:ext uri="{FF2B5EF4-FFF2-40B4-BE49-F238E27FC236}">
                  <a16:creationId xmlns:a16="http://schemas.microsoft.com/office/drawing/2014/main" xmlns="" id="{B0EF9E71-93BD-49D4-B6DF-C3A0F863A5C2}"/>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60</a:t>
              </a:r>
              <a:endParaRPr lang="mn-MN" sz="900" dirty="0">
                <a:solidFill>
                  <a:srgbClr val="002060"/>
                </a:solidFill>
                <a:latin typeface="Arial" panose="020B0604020202020204" pitchFamily="34" charset="0"/>
                <a:cs typeface="Arial" panose="020B0604020202020204" pitchFamily="34" charset="0"/>
              </a:endParaRPr>
            </a:p>
          </p:txBody>
        </p:sp>
        <p:cxnSp>
          <p:nvCxnSpPr>
            <p:cNvPr id="18" name="Straight Connector 17">
              <a:extLst>
                <a:ext uri="{FF2B5EF4-FFF2-40B4-BE49-F238E27FC236}">
                  <a16:creationId xmlns:a16="http://schemas.microsoft.com/office/drawing/2014/main" xmlns="" id="{1E8D3A95-0C9C-464D-87B4-29348443D5FE}"/>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85CCB91C-2AAE-4756-91FE-0D6CE6FC9F62}"/>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713" y="556591"/>
            <a:ext cx="4329044" cy="1646063"/>
          </a:xfrm>
          <a:prstGeom prst="rect">
            <a:avLst/>
          </a:prstGeom>
        </p:spPr>
      </p:pic>
    </p:spTree>
    <p:extLst>
      <p:ext uri="{BB962C8B-B14F-4D97-AF65-F5344CB8AC3E}">
        <p14:creationId xmlns:p14="http://schemas.microsoft.com/office/powerpoint/2010/main" val="29659763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379F5347-9EC7-4397-8718-FB3E30492FAE}"/>
              </a:ext>
            </a:extLst>
          </p:cNvPr>
          <p:cNvSpPr txBox="1"/>
          <p:nvPr/>
        </p:nvSpPr>
        <p:spPr>
          <a:xfrm>
            <a:off x="460717" y="211124"/>
            <a:ext cx="2015783" cy="246221"/>
          </a:xfrm>
          <a:prstGeom prst="rect">
            <a:avLst/>
          </a:prstGeom>
          <a:noFill/>
        </p:spPr>
        <p:txBody>
          <a:bodyPr wrap="square" rtlCol="0">
            <a:spAutoFit/>
          </a:bodyPr>
          <a:lstStyle/>
          <a:p>
            <a:pPr lvl="0" algn="just" defTabSz="914400" eaLnBrk="0" fontAlgn="base" hangingPunct="0">
              <a:spcBef>
                <a:spcPct val="0"/>
              </a:spcBef>
              <a:spcAft>
                <a:spcPct val="0"/>
              </a:spcAft>
            </a:pPr>
            <a:r>
              <a:rPr lang="mn-MN" altLang="en-US" sz="1000" cap="all" dirty="0">
                <a:solidFill>
                  <a:srgbClr val="002060"/>
                </a:solidFill>
              </a:rPr>
              <a:t>Тайхар чулуу</a:t>
            </a:r>
            <a:endParaRPr lang="en-US" altLang="en-US" sz="1000" cap="all" dirty="0">
              <a:solidFill>
                <a:srgbClr val="002060"/>
              </a:solidFill>
            </a:endParaRPr>
          </a:p>
        </p:txBody>
      </p:sp>
      <p:sp>
        <p:nvSpPr>
          <p:cNvPr id="14" name="TextBox 13">
            <a:extLst>
              <a:ext uri="{FF2B5EF4-FFF2-40B4-BE49-F238E27FC236}">
                <a16:creationId xmlns:a16="http://schemas.microsoft.com/office/drawing/2014/main" xmlns="" id="{7B478864-3FD6-4C49-B160-FF9713ED0C65}"/>
              </a:ext>
            </a:extLst>
          </p:cNvPr>
          <p:cNvSpPr txBox="1"/>
          <p:nvPr/>
        </p:nvSpPr>
        <p:spPr>
          <a:xfrm>
            <a:off x="145949" y="2529944"/>
            <a:ext cx="4730572" cy="600164"/>
          </a:xfrm>
          <a:prstGeom prst="rect">
            <a:avLst/>
          </a:prstGeom>
          <a:noFill/>
        </p:spPr>
        <p:txBody>
          <a:bodyPr wrap="square" rtlCol="0">
            <a:spAutoFit/>
          </a:bodyPr>
          <a:lstStyle/>
          <a:p>
            <a:pPr algn="just" defTabSz="914400" eaLnBrk="0" fontAlgn="base" hangingPunct="0">
              <a:spcBef>
                <a:spcPct val="0"/>
              </a:spcBef>
              <a:spcAft>
                <a:spcPct val="0"/>
              </a:spcAft>
            </a:pPr>
            <a:r>
              <a:rPr lang="mn-MN" sz="9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mn-MN" sz="600" dirty="0">
                <a:solidFill>
                  <a:srgbClr val="002060"/>
                </a:solidFill>
                <a:latin typeface="Arial" pitchFamily="34" charset="0"/>
                <a:ea typeface="Calibri" panose="020F0502020204030204" pitchFamily="34" charset="0"/>
                <a:cs typeface="Arial" pitchFamily="34" charset="0"/>
              </a:rPr>
              <a:t>Ихтамир сумын нутагт Тамирын голын хөвөөнд орших бүдүүн ширхэгт боржин чулуу нь </a:t>
            </a:r>
            <a:r>
              <a:rPr lang="en-US" sz="600" dirty="0">
                <a:solidFill>
                  <a:srgbClr val="002060"/>
                </a:solidFill>
                <a:latin typeface="Arial" pitchFamily="34" charset="0"/>
                <a:ea typeface="Calibri" panose="020F0502020204030204" pitchFamily="34" charset="0"/>
                <a:cs typeface="Arial" pitchFamily="34" charset="0"/>
              </a:rPr>
              <a:t>VII-IX </a:t>
            </a:r>
            <a:r>
              <a:rPr lang="mn-MN" sz="600" dirty="0">
                <a:solidFill>
                  <a:srgbClr val="002060"/>
                </a:solidFill>
                <a:latin typeface="Arial" pitchFamily="34" charset="0"/>
                <a:ea typeface="Calibri" panose="020F0502020204030204" pitchFamily="34" charset="0"/>
                <a:cs typeface="Arial" pitchFamily="34" charset="0"/>
              </a:rPr>
              <a:t>зууны бичээс дурсгалын зүйл ихтэй. Тайхар чулуу нь газрын байрлалын хувьд урдуур хойгуур нь өндөр </a:t>
            </a:r>
            <a:r>
              <a:rPr lang="mn-MN" sz="600" dirty="0" smtClean="0">
                <a:solidFill>
                  <a:srgbClr val="002060"/>
                </a:solidFill>
                <a:latin typeface="Arial" pitchFamily="34" charset="0"/>
                <a:ea typeface="Calibri" panose="020F0502020204030204" pitchFamily="34" charset="0"/>
                <a:cs typeface="Arial" pitchFamily="34" charset="0"/>
              </a:rPr>
              <a:t>дэнжтэй, </a:t>
            </a:r>
            <a:r>
              <a:rPr lang="mn-MN" sz="600" dirty="0">
                <a:solidFill>
                  <a:srgbClr val="002060"/>
                </a:solidFill>
                <a:latin typeface="Arial" pitchFamily="34" charset="0"/>
                <a:ea typeface="Calibri" panose="020F0502020204030204" pitchFamily="34" charset="0"/>
                <a:cs typeface="Arial" pitchFamily="34" charset="0"/>
              </a:rPr>
              <a:t>ард нь тайхар чулууруу харсан хадан хясаа бүхий намхавтар </a:t>
            </a:r>
            <a:r>
              <a:rPr lang="mn-MN" sz="600" dirty="0" smtClean="0">
                <a:solidFill>
                  <a:srgbClr val="002060"/>
                </a:solidFill>
                <a:latin typeface="Arial" pitchFamily="34" charset="0"/>
                <a:ea typeface="Calibri" panose="020F0502020204030204" pitchFamily="34" charset="0"/>
                <a:cs typeface="Arial" pitchFamily="34" charset="0"/>
              </a:rPr>
              <a:t>уултай </a:t>
            </a:r>
            <a:r>
              <a:rPr lang="mn-MN" sz="600" dirty="0">
                <a:solidFill>
                  <a:srgbClr val="002060"/>
                </a:solidFill>
                <a:latin typeface="Arial" pitchFamily="34" charset="0"/>
                <a:ea typeface="Calibri" panose="020F0502020204030204" pitchFamily="34" charset="0"/>
                <a:cs typeface="Arial" pitchFamily="34" charset="0"/>
              </a:rPr>
              <a:t>бөгөөд олон жилийн </a:t>
            </a:r>
            <a:r>
              <a:rPr lang="mn-MN" sz="600" dirty="0" smtClean="0">
                <a:solidFill>
                  <a:srgbClr val="002060"/>
                </a:solidFill>
                <a:latin typeface="Arial" pitchFamily="34" charset="0"/>
                <a:ea typeface="Calibri" panose="020F0502020204030204" pitchFamily="34" charset="0"/>
                <a:cs typeface="Arial" pitchFamily="34" charset="0"/>
              </a:rPr>
              <a:t>өмнө хоёр </a:t>
            </a:r>
            <a:r>
              <a:rPr lang="mn-MN" sz="600" dirty="0">
                <a:solidFill>
                  <a:srgbClr val="002060"/>
                </a:solidFill>
                <a:latin typeface="Arial" pitchFamily="34" charset="0"/>
                <a:ea typeface="Calibri" panose="020F0502020204030204" pitchFamily="34" charset="0"/>
                <a:cs typeface="Arial" pitchFamily="34" charset="0"/>
              </a:rPr>
              <a:t>эргийн хооронд </a:t>
            </a:r>
            <a:r>
              <a:rPr lang="mn-MN" sz="600" dirty="0" smtClean="0">
                <a:solidFill>
                  <a:srgbClr val="002060"/>
                </a:solidFill>
                <a:latin typeface="Arial" pitchFamily="34" charset="0"/>
                <a:ea typeface="Calibri" panose="020F0502020204030204" pitchFamily="34" charset="0"/>
                <a:cs typeface="Arial" pitchFamily="34" charset="0"/>
              </a:rPr>
              <a:t>их хэмжээний </a:t>
            </a:r>
            <a:r>
              <a:rPr lang="mn-MN" sz="600" dirty="0">
                <a:solidFill>
                  <a:srgbClr val="002060"/>
                </a:solidFill>
                <a:latin typeface="Arial" pitchFamily="34" charset="0"/>
                <a:ea typeface="Calibri" panose="020F0502020204030204" pitchFamily="34" charset="0"/>
                <a:cs typeface="Arial" pitchFamily="34" charset="0"/>
              </a:rPr>
              <a:t>ус урсдаг, арын уул нь тайхар чулууг хүртэл урагшаа үргэлжилсан байсан. Гэвч он </a:t>
            </a:r>
            <a:r>
              <a:rPr lang="mn-MN" sz="600" dirty="0" smtClean="0">
                <a:solidFill>
                  <a:srgbClr val="002060"/>
                </a:solidFill>
                <a:latin typeface="Arial" pitchFamily="34" charset="0"/>
                <a:ea typeface="Calibri" panose="020F0502020204030204" pitchFamily="34" charset="0"/>
                <a:cs typeface="Arial" pitchFamily="34" charset="0"/>
              </a:rPr>
              <a:t>цагийн </a:t>
            </a:r>
            <a:r>
              <a:rPr lang="mn-MN" sz="600" dirty="0">
                <a:solidFill>
                  <a:srgbClr val="002060"/>
                </a:solidFill>
                <a:latin typeface="Arial" pitchFamily="34" charset="0"/>
                <a:ea typeface="Calibri" panose="020F0502020204030204" pitchFamily="34" charset="0"/>
                <a:cs typeface="Arial" pitchFamily="34" charset="0"/>
              </a:rPr>
              <a:t>аясаар уул идэгдэж, ус ширгэж үгүй болох үед  уулнаас үлдсэн хэсэгхэн чулуу нь өнөөдрийн тайхар чулуу хэмээх байгалийн үзэсгэлэнт нэгэн бүтээл болон үлджээ.</a:t>
            </a:r>
            <a:endParaRPr lang="en-US" sz="600" dirty="0">
              <a:solidFill>
                <a:srgbClr val="002060"/>
              </a:solidFill>
              <a:latin typeface="Arial" pitchFamily="34" charset="0"/>
              <a:ea typeface="Calibri" panose="020F0502020204030204" pitchFamily="34" charset="0"/>
              <a:cs typeface="Arial" pitchFamily="34" charset="0"/>
            </a:endParaRPr>
          </a:p>
        </p:txBody>
      </p:sp>
      <p:pic>
        <p:nvPicPr>
          <p:cNvPr id="15" name="Picture 6" descr="http://ekhoron21.mn/uploads/aimag_logos/umnugobi.jpg">
            <a:extLst>
              <a:ext uri="{FF2B5EF4-FFF2-40B4-BE49-F238E27FC236}">
                <a16:creationId xmlns:a16="http://schemas.microsoft.com/office/drawing/2014/main" xmlns="" id="{A3123060-ABCD-4B1A-8DD3-075B64B4FC0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a:extLst>
              <a:ext uri="{FF2B5EF4-FFF2-40B4-BE49-F238E27FC236}">
                <a16:creationId xmlns:a16="http://schemas.microsoft.com/office/drawing/2014/main" xmlns="" id="{243F7387-DD9C-43DD-AD5D-F0545D06412C}"/>
              </a:ext>
            </a:extLst>
          </p:cNvPr>
          <p:cNvCxnSpPr>
            <a:cxnSpLocks/>
          </p:cNvCxnSpPr>
          <p:nvPr/>
        </p:nvCxnSpPr>
        <p:spPr>
          <a:xfrm flipH="1">
            <a:off x="359227" y="176893"/>
            <a:ext cx="3384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xmlns="" id="{4343CA11-010E-4EDE-B6CB-7809302D0E75}"/>
              </a:ext>
            </a:extLst>
          </p:cNvPr>
          <p:cNvSpPr txBox="1"/>
          <p:nvPr/>
        </p:nvSpPr>
        <p:spPr>
          <a:xfrm>
            <a:off x="3721994" y="69171"/>
            <a:ext cx="1154527" cy="215444"/>
          </a:xfrm>
          <a:prstGeom prst="rect">
            <a:avLst/>
          </a:prstGeom>
          <a:noFill/>
        </p:spPr>
        <p:txBody>
          <a:bodyPr wrap="square" rtlCol="0">
            <a:spAutoFit/>
          </a:bodyPr>
          <a:lstStyle/>
          <a:p>
            <a:r>
              <a:rPr lang="mn-MN" sz="800" dirty="0" smtClean="0">
                <a:solidFill>
                  <a:srgbClr val="002060"/>
                </a:solidFill>
                <a:latin typeface="Arial" panose="020B0604020202020204" pitchFamily="34" charset="0"/>
                <a:cs typeface="Arial" panose="020B0604020202020204" pitchFamily="34" charset="0"/>
              </a:rPr>
              <a:t>АРХАНГАЙ </a:t>
            </a:r>
            <a:r>
              <a:rPr lang="mn-MN" sz="800" dirty="0">
                <a:solidFill>
                  <a:srgbClr val="002060"/>
                </a:solidFill>
                <a:latin typeface="Arial" panose="020B0604020202020204" pitchFamily="34" charset="0"/>
                <a:cs typeface="Arial" panose="020B0604020202020204" pitchFamily="34" charset="0"/>
              </a:rPr>
              <a:t>АЙМАГ</a:t>
            </a:r>
          </a:p>
        </p:txBody>
      </p:sp>
      <p:grpSp>
        <p:nvGrpSpPr>
          <p:cNvPr id="9" name="Group 8">
            <a:extLst>
              <a:ext uri="{FF2B5EF4-FFF2-40B4-BE49-F238E27FC236}">
                <a16:creationId xmlns:a16="http://schemas.microsoft.com/office/drawing/2014/main" xmlns="" id="{6F64C7C5-F7FE-45B0-80E5-15725C6A2599}"/>
              </a:ext>
            </a:extLst>
          </p:cNvPr>
          <p:cNvGrpSpPr/>
          <p:nvPr/>
        </p:nvGrpSpPr>
        <p:grpSpPr>
          <a:xfrm>
            <a:off x="159171" y="3181417"/>
            <a:ext cx="4778477" cy="180000"/>
            <a:chOff x="159171" y="3181417"/>
            <a:chExt cx="4778477" cy="180000"/>
          </a:xfrm>
        </p:grpSpPr>
        <p:sp>
          <p:nvSpPr>
            <p:cNvPr id="10" name="Rectangle: Rounded Corners 9">
              <a:extLst>
                <a:ext uri="{FF2B5EF4-FFF2-40B4-BE49-F238E27FC236}">
                  <a16:creationId xmlns:a16="http://schemas.microsoft.com/office/drawing/2014/main" xmlns="" id="{BA9DA2D3-655D-4190-881C-E9FC6A86B19E}"/>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61</a:t>
              </a:r>
              <a:endParaRPr lang="mn-MN" sz="900" dirty="0">
                <a:solidFill>
                  <a:srgbClr val="002060"/>
                </a:solidFill>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xmlns="" id="{864046ED-8AC7-4487-9312-919196F41C3F}"/>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6B3F1CD3-721B-4B1D-852D-F07BD234CC32}"/>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552" y="399885"/>
            <a:ext cx="4384462" cy="2130059"/>
          </a:xfrm>
          <a:prstGeom prst="rect">
            <a:avLst/>
          </a:prstGeom>
        </p:spPr>
      </p:pic>
    </p:spTree>
    <p:extLst>
      <p:ext uri="{BB962C8B-B14F-4D97-AF65-F5344CB8AC3E}">
        <p14:creationId xmlns:p14="http://schemas.microsoft.com/office/powerpoint/2010/main" val="16966375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45BD47E9-F592-4804-8F63-82B386D54426}"/>
              </a:ext>
            </a:extLst>
          </p:cNvPr>
          <p:cNvGrpSpPr/>
          <p:nvPr/>
        </p:nvGrpSpPr>
        <p:grpSpPr>
          <a:xfrm>
            <a:off x="216121" y="570400"/>
            <a:ext cx="4656228" cy="1551124"/>
            <a:chOff x="5173084" y="4062513"/>
            <a:chExt cx="4656228" cy="1551124"/>
          </a:xfrm>
        </p:grpSpPr>
        <p:sp>
          <p:nvSpPr>
            <p:cNvPr id="11" name="TextBox 10">
              <a:extLst>
                <a:ext uri="{FF2B5EF4-FFF2-40B4-BE49-F238E27FC236}">
                  <a16:creationId xmlns:a16="http://schemas.microsoft.com/office/drawing/2014/main" xmlns="" id="{582E0D42-62F9-4251-AEC6-921CC381EC7F}"/>
                </a:ext>
              </a:extLst>
            </p:cNvPr>
            <p:cNvSpPr txBox="1"/>
            <p:nvPr/>
          </p:nvSpPr>
          <p:spPr>
            <a:xfrm>
              <a:off x="5173084" y="4062513"/>
              <a:ext cx="4656228" cy="707886"/>
            </a:xfrm>
            <a:prstGeom prst="rect">
              <a:avLst/>
            </a:prstGeom>
            <a:noFill/>
          </p:spPr>
          <p:txBody>
            <a:bodyPr wrap="square" rtlCol="0">
              <a:spAutoFit/>
            </a:bodyPr>
            <a:lstStyle/>
            <a:p>
              <a:pPr algn="ctr"/>
              <a:r>
                <a:rPr lang="mn-MN" sz="2000" dirty="0" smtClean="0">
                  <a:solidFill>
                    <a:srgbClr val="002060"/>
                  </a:solidFill>
                  <a:latin typeface="Arial" panose="020B0604020202020204" pitchFamily="34" charset="0"/>
                  <a:cs typeface="Arial" panose="020B0604020202020204" pitchFamily="34" charset="0"/>
                </a:rPr>
                <a:t>АРХАНГАЙ </a:t>
              </a:r>
              <a:r>
                <a:rPr lang="mn-MN" sz="2000" dirty="0">
                  <a:solidFill>
                    <a:srgbClr val="002060"/>
                  </a:solidFill>
                  <a:latin typeface="Arial" panose="020B0604020202020204" pitchFamily="34" charset="0"/>
                  <a:cs typeface="Arial" panose="020B0604020202020204" pitchFamily="34" charset="0"/>
                </a:rPr>
                <a:t>аймагтай</a:t>
              </a:r>
              <a:r>
                <a:rPr lang="mn-MN" sz="2000" dirty="0">
                  <a:solidFill>
                    <a:schemeClr val="accent1"/>
                  </a:solidFill>
                  <a:latin typeface="Arial" panose="020B0604020202020204" pitchFamily="34" charset="0"/>
                  <a:cs typeface="Arial" panose="020B0604020202020204" pitchFamily="34" charset="0"/>
                </a:rPr>
                <a:t> холбоотой </a:t>
              </a:r>
              <a:r>
                <a:rPr lang="mn-MN" sz="2000" dirty="0">
                  <a:solidFill>
                    <a:srgbClr val="002060"/>
                  </a:solidFill>
                  <a:latin typeface="Arial" panose="020B0604020202020204" pitchFamily="34" charset="0"/>
                  <a:cs typeface="Arial" panose="020B0604020202020204" pitchFamily="34" charset="0"/>
                </a:rPr>
                <a:t>ВЭБ</a:t>
              </a:r>
              <a:r>
                <a:rPr lang="mn-MN" sz="2000" dirty="0">
                  <a:solidFill>
                    <a:schemeClr val="accent1"/>
                  </a:solidFill>
                  <a:latin typeface="Arial" panose="020B0604020202020204" pitchFamily="34" charset="0"/>
                  <a:cs typeface="Arial" panose="020B0604020202020204" pitchFamily="34" charset="0"/>
                </a:rPr>
                <a:t> хуудсууд</a:t>
              </a:r>
            </a:p>
          </p:txBody>
        </p:sp>
        <p:sp>
          <p:nvSpPr>
            <p:cNvPr id="14" name="TextBox 13">
              <a:extLst>
                <a:ext uri="{FF2B5EF4-FFF2-40B4-BE49-F238E27FC236}">
                  <a16:creationId xmlns:a16="http://schemas.microsoft.com/office/drawing/2014/main" xmlns="" id="{A180871B-BBAC-4266-9EDF-F2916756B1D6}"/>
                </a:ext>
              </a:extLst>
            </p:cNvPr>
            <p:cNvSpPr txBox="1"/>
            <p:nvPr/>
          </p:nvSpPr>
          <p:spPr>
            <a:xfrm>
              <a:off x="6027927" y="4782640"/>
              <a:ext cx="3801385" cy="830997"/>
            </a:xfrm>
            <a:prstGeom prst="rect">
              <a:avLst/>
            </a:prstGeom>
            <a:noFill/>
          </p:spPr>
          <p:txBody>
            <a:bodyPr wrap="square" rtlCol="0">
              <a:spAutoFit/>
            </a:bodyPr>
            <a:lstStyle/>
            <a:p>
              <a:pPr marL="342900" indent="-342900">
                <a:buFont typeface="Wingdings" panose="05000000000000000000" pitchFamily="2" charset="2"/>
                <a:buChar char="Ø"/>
              </a:pPr>
              <a:r>
                <a:rPr lang="en-US" sz="1600" dirty="0" smtClean="0">
                  <a:solidFill>
                    <a:schemeClr val="accent2"/>
                  </a:solidFill>
                  <a:latin typeface="Arial" panose="020B0604020202020204" pitchFamily="34" charset="0"/>
                  <a:cs typeface="Arial" panose="020B0604020202020204" pitchFamily="34" charset="0"/>
                </a:rPr>
                <a:t>http</a:t>
              </a:r>
              <a:r>
                <a:rPr lang="en-US" sz="1600" dirty="0">
                  <a:solidFill>
                    <a:schemeClr val="accent2"/>
                  </a:solidFill>
                  <a:latin typeface="Arial" panose="020B0604020202020204" pitchFamily="34" charset="0"/>
                  <a:cs typeface="Arial" panose="020B0604020202020204" pitchFamily="34" charset="0"/>
                </a:rPr>
                <a:t>://arkhangai.gov.mn</a:t>
              </a:r>
              <a:r>
                <a:rPr lang="en-US" sz="1600" dirty="0" smtClean="0">
                  <a:solidFill>
                    <a:schemeClr val="accent2"/>
                  </a:solidFill>
                  <a:latin typeface="Arial" panose="020B0604020202020204" pitchFamily="34" charset="0"/>
                  <a:cs typeface="Arial" panose="020B0604020202020204" pitchFamily="34" charset="0"/>
                </a:rPr>
                <a:t>/</a:t>
              </a:r>
              <a:endParaRPr lang="en-US" sz="1600" dirty="0">
                <a:solidFill>
                  <a:schemeClr val="accent2"/>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1600" dirty="0">
                  <a:solidFill>
                    <a:schemeClr val="accent2"/>
                  </a:solidFill>
                  <a:latin typeface="Arial" panose="020B0604020202020204" pitchFamily="34" charset="0"/>
                  <a:cs typeface="Arial" panose="020B0604020202020204" pitchFamily="34" charset="0"/>
                  <a:hlinkClick r:id="rId2"/>
                </a:rPr>
                <a:t>http://</a:t>
              </a:r>
              <a:r>
                <a:rPr lang="en-US" sz="1600" dirty="0" smtClean="0">
                  <a:solidFill>
                    <a:schemeClr val="accent2"/>
                  </a:solidFill>
                  <a:latin typeface="Arial" panose="020B0604020202020204" pitchFamily="34" charset="0"/>
                  <a:cs typeface="Arial" panose="020B0604020202020204" pitchFamily="34" charset="0"/>
                  <a:hlinkClick r:id="rId2"/>
                </a:rPr>
                <a:t>www.arkhangai.nso.mn</a:t>
              </a:r>
              <a:endParaRPr lang="en-US" sz="1600" dirty="0" smtClean="0">
                <a:solidFill>
                  <a:schemeClr val="accent2"/>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1600" dirty="0">
                  <a:solidFill>
                    <a:schemeClr val="accent2"/>
                  </a:solidFill>
                  <a:latin typeface="Arial" panose="020B0604020202020204" pitchFamily="34" charset="0"/>
                  <a:cs typeface="Arial" panose="020B0604020202020204" pitchFamily="34" charset="0"/>
                </a:rPr>
                <a:t>http://www.arkhangai.mn</a:t>
              </a:r>
              <a:r>
                <a:rPr lang="en-US" sz="1600" dirty="0" smtClean="0">
                  <a:solidFill>
                    <a:schemeClr val="accent2"/>
                  </a:solidFill>
                  <a:latin typeface="Arial" panose="020B0604020202020204" pitchFamily="34" charset="0"/>
                  <a:cs typeface="Arial" panose="020B0604020202020204" pitchFamily="34" charset="0"/>
                </a:rPr>
                <a:t>/</a:t>
              </a:r>
              <a:endParaRPr lang="en-US" sz="1600" dirty="0">
                <a:solidFill>
                  <a:schemeClr val="accent2"/>
                </a:solidFill>
                <a:latin typeface="Arial" panose="020B0604020202020204" pitchFamily="34" charset="0"/>
                <a:cs typeface="Arial" panose="020B0604020202020204" pitchFamily="34" charset="0"/>
              </a:endParaRPr>
            </a:p>
          </p:txBody>
        </p:sp>
      </p:grpSp>
      <p:pic>
        <p:nvPicPr>
          <p:cNvPr id="15" name="Picture 6" descr="http://ekhoron21.mn/uploads/aimag_logos/umnugobi.jpg">
            <a:extLst>
              <a:ext uri="{FF2B5EF4-FFF2-40B4-BE49-F238E27FC236}">
                <a16:creationId xmlns:a16="http://schemas.microsoft.com/office/drawing/2014/main" xmlns="" id="{6DF9DA16-89B0-4EE5-9718-126E15A64FF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a:extLst>
              <a:ext uri="{FF2B5EF4-FFF2-40B4-BE49-F238E27FC236}">
                <a16:creationId xmlns:a16="http://schemas.microsoft.com/office/drawing/2014/main" xmlns="" id="{98EC9CFC-3F79-43D4-BD85-A9F962ACCD76}"/>
              </a:ext>
            </a:extLst>
          </p:cNvPr>
          <p:cNvCxnSpPr>
            <a:cxnSpLocks/>
          </p:cNvCxnSpPr>
          <p:nvPr/>
        </p:nvCxnSpPr>
        <p:spPr>
          <a:xfrm flipH="1">
            <a:off x="359227" y="176893"/>
            <a:ext cx="3384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xmlns="" id="{FFE33833-6994-4C0C-B78A-2CFD74C2E960}"/>
              </a:ext>
            </a:extLst>
          </p:cNvPr>
          <p:cNvSpPr txBox="1"/>
          <p:nvPr/>
        </p:nvSpPr>
        <p:spPr>
          <a:xfrm>
            <a:off x="3721994" y="69171"/>
            <a:ext cx="1154527"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ӨМНӨГОВЬ АЙМАГ</a:t>
            </a:r>
          </a:p>
        </p:txBody>
      </p:sp>
      <p:grpSp>
        <p:nvGrpSpPr>
          <p:cNvPr id="9" name="Group 8">
            <a:extLst>
              <a:ext uri="{FF2B5EF4-FFF2-40B4-BE49-F238E27FC236}">
                <a16:creationId xmlns:a16="http://schemas.microsoft.com/office/drawing/2014/main" xmlns="" id="{6633C753-03B1-47CD-BE0B-01F40D3F1B0E}"/>
              </a:ext>
            </a:extLst>
          </p:cNvPr>
          <p:cNvGrpSpPr/>
          <p:nvPr/>
        </p:nvGrpSpPr>
        <p:grpSpPr>
          <a:xfrm>
            <a:off x="159171" y="3181417"/>
            <a:ext cx="4778477" cy="180000"/>
            <a:chOff x="159171" y="3181417"/>
            <a:chExt cx="4778477" cy="180000"/>
          </a:xfrm>
        </p:grpSpPr>
        <p:sp>
          <p:nvSpPr>
            <p:cNvPr id="13" name="Rectangle: Rounded Corners 12">
              <a:extLst>
                <a:ext uri="{FF2B5EF4-FFF2-40B4-BE49-F238E27FC236}">
                  <a16:creationId xmlns:a16="http://schemas.microsoft.com/office/drawing/2014/main" xmlns="" id="{084920CE-7284-4024-9AD5-C3CAF4367652}"/>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62</a:t>
              </a:r>
              <a:endParaRPr lang="mn-MN" sz="900" dirty="0">
                <a:solidFill>
                  <a:srgbClr val="002060"/>
                </a:solidFill>
                <a:latin typeface="Arial" panose="020B0604020202020204" pitchFamily="34" charset="0"/>
                <a:cs typeface="Arial" panose="020B0604020202020204" pitchFamily="34" charset="0"/>
              </a:endParaRPr>
            </a:p>
          </p:txBody>
        </p:sp>
        <p:cxnSp>
          <p:nvCxnSpPr>
            <p:cNvPr id="18" name="Straight Connector 17">
              <a:extLst>
                <a:ext uri="{FF2B5EF4-FFF2-40B4-BE49-F238E27FC236}">
                  <a16:creationId xmlns:a16="http://schemas.microsoft.com/office/drawing/2014/main" xmlns="" id="{FC9766E5-F428-47DA-91F0-DC4D84C2B68D}"/>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E36650F1-D75B-4049-9475-0E2C1AAD1E6C}"/>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16707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6DA05852-6DE2-46BF-8510-417C8DD11220}"/>
              </a:ext>
            </a:extLst>
          </p:cNvPr>
          <p:cNvGrpSpPr/>
          <p:nvPr/>
        </p:nvGrpSpPr>
        <p:grpSpPr>
          <a:xfrm>
            <a:off x="359227" y="69655"/>
            <a:ext cx="4519482" cy="215444"/>
            <a:chOff x="359227" y="69655"/>
            <a:chExt cx="4519482" cy="215444"/>
          </a:xfrm>
        </p:grpSpPr>
        <p:cxnSp>
          <p:nvCxnSpPr>
            <p:cNvPr id="4" name="Straight Connector 3">
              <a:extLst>
                <a:ext uri="{FF2B5EF4-FFF2-40B4-BE49-F238E27FC236}">
                  <a16:creationId xmlns="" xmlns:a16="http://schemas.microsoft.com/office/drawing/2014/main" id="{3C4D6C66-4042-49C1-BDD8-50AC3BF273F4}"/>
                </a:ext>
              </a:extLst>
            </p:cNvPr>
            <p:cNvCxnSpPr>
              <a:cxnSpLocks/>
            </p:cNvCxnSpPr>
            <p:nvPr/>
          </p:nvCxnSpPr>
          <p:spPr>
            <a:xfrm flipH="1">
              <a:off x="359227" y="176893"/>
              <a:ext cx="270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 xmlns:a16="http://schemas.microsoft.com/office/drawing/2014/main" id="{98C6ECB6-45EC-493C-8C47-21AB21A72AEA}"/>
                </a:ext>
              </a:extLst>
            </p:cNvPr>
            <p:cNvSpPr txBox="1"/>
            <p:nvPr/>
          </p:nvSpPr>
          <p:spPr>
            <a:xfrm>
              <a:off x="3039744" y="69655"/>
              <a:ext cx="1838965" cy="215444"/>
            </a:xfrm>
            <a:prstGeom prst="rect">
              <a:avLst/>
            </a:prstGeom>
            <a:noFill/>
          </p:spPr>
          <p:txBody>
            <a:bodyPr wrap="none" rtlCol="0">
              <a:spAutoFit/>
            </a:bodyPr>
            <a:lstStyle/>
            <a:p>
              <a:r>
                <a:rPr lang="mn-MN" sz="800" dirty="0">
                  <a:solidFill>
                    <a:srgbClr val="002060"/>
                  </a:solidFill>
                  <a:latin typeface="Arial" panose="020B0604020202020204" pitchFamily="34" charset="0"/>
                  <a:cs typeface="Arial" panose="020B0604020202020204" pitchFamily="34" charset="0"/>
                </a:rPr>
                <a:t>АЙМГИЙН ЕРӨНХИЙ МЭДЭЭЛЭЛ</a:t>
              </a:r>
            </a:p>
          </p:txBody>
        </p:sp>
      </p:grpSp>
      <p:grpSp>
        <p:nvGrpSpPr>
          <p:cNvPr id="8" name="Group 7">
            <a:extLst>
              <a:ext uri="{FF2B5EF4-FFF2-40B4-BE49-F238E27FC236}">
                <a16:creationId xmlns="" xmlns:a16="http://schemas.microsoft.com/office/drawing/2014/main" id="{96F12EEB-A6B4-417F-81D9-31B5E9C7321E}"/>
              </a:ext>
            </a:extLst>
          </p:cNvPr>
          <p:cNvGrpSpPr/>
          <p:nvPr/>
        </p:nvGrpSpPr>
        <p:grpSpPr>
          <a:xfrm>
            <a:off x="159171" y="3181417"/>
            <a:ext cx="4778477" cy="180000"/>
            <a:chOff x="159171" y="3181417"/>
            <a:chExt cx="4778477" cy="180000"/>
          </a:xfrm>
        </p:grpSpPr>
        <p:sp>
          <p:nvSpPr>
            <p:cNvPr id="9" name="Rectangle: Rounded Corners 8">
              <a:extLst>
                <a:ext uri="{FF2B5EF4-FFF2-40B4-BE49-F238E27FC236}">
                  <a16:creationId xmlns="" xmlns:a16="http://schemas.microsoft.com/office/drawing/2014/main" id="{50030BD5-552C-4E20-83CB-2BF599491CFB}"/>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7</a:t>
              </a:r>
              <a:endParaRPr lang="mn-MN" sz="900" dirty="0">
                <a:solidFill>
                  <a:srgbClr val="002060"/>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 xmlns:a16="http://schemas.microsoft.com/office/drawing/2014/main" id="{0D710F18-8E2C-4003-9BF3-8FE8237AD9E3}"/>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29C345F9-A584-4AF7-8F33-478C376141D7}"/>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
        <p:nvSpPr>
          <p:cNvPr id="14" name="TextBox 13">
            <a:extLst>
              <a:ext uri="{FF2B5EF4-FFF2-40B4-BE49-F238E27FC236}">
                <a16:creationId xmlns:a16="http://schemas.microsoft.com/office/drawing/2014/main" xmlns="" id="{A65FBAC5-8C31-4ED1-A844-DAA93BB8E762}"/>
              </a:ext>
            </a:extLst>
          </p:cNvPr>
          <p:cNvSpPr txBox="1"/>
          <p:nvPr/>
        </p:nvSpPr>
        <p:spPr>
          <a:xfrm>
            <a:off x="216121" y="349623"/>
            <a:ext cx="4662588" cy="1692771"/>
          </a:xfrm>
          <a:prstGeom prst="rect">
            <a:avLst/>
          </a:prstGeom>
          <a:noFill/>
        </p:spPr>
        <p:txBody>
          <a:bodyPr wrap="square" rtlCol="0">
            <a:spAutoFit/>
          </a:bodyPr>
          <a:lstStyle/>
          <a:p>
            <a:pPr algn="just"/>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Биеийн тамир, спорт</a:t>
            </a:r>
          </a:p>
          <a:p>
            <a:pPr algn="just"/>
            <a:endParaRPr lang="en-US" sz="12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Архангай аймгаас улсын цолтой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41</a:t>
            </a:r>
            <a:r>
              <a:rPr lang="en-US"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бөх төрөн гарсны дотор монгол улсын аварга 3 байна. Мөн спортын гавьяат цолтон11, </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олон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улсын хэмжээний мастер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5</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спортын мастер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5</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9</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спортын дэд мастер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49</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спортын зэрэг цолтон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886</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улсын шүүгч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5</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байна</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a:t>
            </a: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Сүүлийн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6</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-н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жилд тус аймгийн биеийн тамир, спортын салбар ажлаараа улсад тогтмол эхний гурван байрт </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шалгарсан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байна.</a:t>
            </a:r>
          </a:p>
          <a:p>
            <a:pPr marL="628650" lvl="1" indent="-171450" algn="just">
              <a:buFont typeface="Arial" panose="020B0604020202020204" pitchFamily="34" charset="0"/>
              <a:buChar char="•"/>
            </a:pP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2017</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онд тив</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дэлхий, олон </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улсын аварга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шалгаруулах тэмцээнээс </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180</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гаруй медаль </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хүртсэн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байна.</a:t>
            </a:r>
          </a:p>
        </p:txBody>
      </p:sp>
    </p:spTree>
    <p:extLst>
      <p:ext uri="{BB962C8B-B14F-4D97-AF65-F5344CB8AC3E}">
        <p14:creationId xmlns:p14="http://schemas.microsoft.com/office/powerpoint/2010/main" val="1621912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6DA05852-6DE2-46BF-8510-417C8DD11220}"/>
              </a:ext>
            </a:extLst>
          </p:cNvPr>
          <p:cNvGrpSpPr/>
          <p:nvPr/>
        </p:nvGrpSpPr>
        <p:grpSpPr>
          <a:xfrm>
            <a:off x="73015" y="61623"/>
            <a:ext cx="4805694" cy="288000"/>
            <a:chOff x="73015" y="61623"/>
            <a:chExt cx="4805694" cy="288000"/>
          </a:xfrm>
        </p:grpSpPr>
        <p:pic>
          <p:nvPicPr>
            <p:cNvPr id="2" name="Picture 6" descr="http://ekhoron21.mn/uploads/aimag_logos/umnugobi.jpg">
              <a:extLst>
                <a:ext uri="{FF2B5EF4-FFF2-40B4-BE49-F238E27FC236}">
                  <a16:creationId xmlns:a16="http://schemas.microsoft.com/office/drawing/2014/main" xmlns="" id="{E3DEB658-22E1-4D9D-81D4-3810487F9E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xmlns="" id="{3C4D6C66-4042-49C1-BDD8-50AC3BF273F4}"/>
                </a:ext>
              </a:extLst>
            </p:cNvPr>
            <p:cNvCxnSpPr>
              <a:cxnSpLocks/>
            </p:cNvCxnSpPr>
            <p:nvPr/>
          </p:nvCxnSpPr>
          <p:spPr>
            <a:xfrm flipH="1">
              <a:off x="359227" y="176893"/>
              <a:ext cx="270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98C6ECB6-45EC-493C-8C47-21AB21A72AEA}"/>
                </a:ext>
              </a:extLst>
            </p:cNvPr>
            <p:cNvSpPr txBox="1"/>
            <p:nvPr/>
          </p:nvSpPr>
          <p:spPr>
            <a:xfrm>
              <a:off x="3039744" y="69655"/>
              <a:ext cx="1838965" cy="215444"/>
            </a:xfrm>
            <a:prstGeom prst="rect">
              <a:avLst/>
            </a:prstGeom>
            <a:noFill/>
          </p:spPr>
          <p:txBody>
            <a:bodyPr wrap="none" rtlCol="0">
              <a:spAutoFit/>
            </a:bodyPr>
            <a:lstStyle/>
            <a:p>
              <a:r>
                <a:rPr lang="mn-MN" sz="800" dirty="0">
                  <a:solidFill>
                    <a:srgbClr val="002060"/>
                  </a:solidFill>
                  <a:latin typeface="Arial" panose="020B0604020202020204" pitchFamily="34" charset="0"/>
                  <a:cs typeface="Arial" panose="020B0604020202020204" pitchFamily="34" charset="0"/>
                </a:rPr>
                <a:t>АЙМГИЙН ЕРӨНХИЙ МЭДЭЭЛЭЛ</a:t>
              </a:r>
            </a:p>
          </p:txBody>
        </p:sp>
      </p:grpSp>
      <p:sp>
        <p:nvSpPr>
          <p:cNvPr id="11" name="TextBox 10">
            <a:extLst>
              <a:ext uri="{FF2B5EF4-FFF2-40B4-BE49-F238E27FC236}">
                <a16:creationId xmlns:a16="http://schemas.microsoft.com/office/drawing/2014/main" xmlns="" id="{A65FBAC5-8C31-4ED1-A844-DAA93BB8E762}"/>
              </a:ext>
            </a:extLst>
          </p:cNvPr>
          <p:cNvSpPr txBox="1"/>
          <p:nvPr/>
        </p:nvSpPr>
        <p:spPr>
          <a:xfrm>
            <a:off x="216121" y="349623"/>
            <a:ext cx="4662588" cy="1077218"/>
          </a:xfrm>
          <a:prstGeom prst="rect">
            <a:avLst/>
          </a:prstGeom>
          <a:noFill/>
        </p:spPr>
        <p:txBody>
          <a:bodyPr wrap="square" rtlCol="0">
            <a:spAutoFit/>
          </a:bodyPr>
          <a:lstStyle/>
          <a:p>
            <a:pPr algn="just"/>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Биеийн тамир, спорт</a:t>
            </a:r>
          </a:p>
          <a:p>
            <a:pPr algn="just"/>
            <a:endParaRPr lang="en-US" sz="12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2017 онд улсын аврага шалгаруулах тэмцээгээс 153, о</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лон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улс, тив, дэлхийн аварга шалгаруулах тэмцээнд хөнгөн атлетик, жудо бөх, чөлөөт </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бөх, самбо бөх, хөл бөмбөг, волейбол</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бадминтон, хөнгөн </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атлетик зэрэг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8</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-н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төрлөөр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19</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медаль </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хүртсэн</a:t>
            </a:r>
            <a:endPar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p:txBody>
      </p:sp>
      <p:grpSp>
        <p:nvGrpSpPr>
          <p:cNvPr id="8" name="Group 7">
            <a:extLst>
              <a:ext uri="{FF2B5EF4-FFF2-40B4-BE49-F238E27FC236}">
                <a16:creationId xmlns:a16="http://schemas.microsoft.com/office/drawing/2014/main" xmlns="" id="{96F12EEB-A6B4-417F-81D9-31B5E9C7321E}"/>
              </a:ext>
            </a:extLst>
          </p:cNvPr>
          <p:cNvGrpSpPr/>
          <p:nvPr/>
        </p:nvGrpSpPr>
        <p:grpSpPr>
          <a:xfrm>
            <a:off x="159171" y="3181417"/>
            <a:ext cx="4778477" cy="180000"/>
            <a:chOff x="159171" y="3181417"/>
            <a:chExt cx="4778477" cy="180000"/>
          </a:xfrm>
        </p:grpSpPr>
        <p:sp>
          <p:nvSpPr>
            <p:cNvPr id="9" name="Rectangle: Rounded Corners 8">
              <a:extLst>
                <a:ext uri="{FF2B5EF4-FFF2-40B4-BE49-F238E27FC236}">
                  <a16:creationId xmlns:a16="http://schemas.microsoft.com/office/drawing/2014/main" xmlns="" id="{50030BD5-552C-4E20-83CB-2BF599491CFB}"/>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7</a:t>
              </a:r>
              <a:endParaRPr lang="mn-MN" sz="900" dirty="0">
                <a:solidFill>
                  <a:srgbClr val="002060"/>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xmlns="" id="{0D710F18-8E2C-4003-9BF3-8FE8237AD9E3}"/>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29C345F9-A584-4AF7-8F33-478C376141D7}"/>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27999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6DA05852-6DE2-46BF-8510-417C8DD11220}"/>
              </a:ext>
            </a:extLst>
          </p:cNvPr>
          <p:cNvGrpSpPr/>
          <p:nvPr/>
        </p:nvGrpSpPr>
        <p:grpSpPr>
          <a:xfrm>
            <a:off x="359227" y="69655"/>
            <a:ext cx="4519482" cy="215444"/>
            <a:chOff x="359227" y="69655"/>
            <a:chExt cx="4519482" cy="215444"/>
          </a:xfrm>
        </p:grpSpPr>
        <p:cxnSp>
          <p:nvCxnSpPr>
            <p:cNvPr id="4" name="Straight Connector 3">
              <a:extLst>
                <a:ext uri="{FF2B5EF4-FFF2-40B4-BE49-F238E27FC236}">
                  <a16:creationId xmlns="" xmlns:a16="http://schemas.microsoft.com/office/drawing/2014/main" id="{3C4D6C66-4042-49C1-BDD8-50AC3BF273F4}"/>
                </a:ext>
              </a:extLst>
            </p:cNvPr>
            <p:cNvCxnSpPr>
              <a:cxnSpLocks/>
            </p:cNvCxnSpPr>
            <p:nvPr/>
          </p:nvCxnSpPr>
          <p:spPr>
            <a:xfrm flipH="1">
              <a:off x="359227" y="176893"/>
              <a:ext cx="270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 xmlns:a16="http://schemas.microsoft.com/office/drawing/2014/main" id="{98C6ECB6-45EC-493C-8C47-21AB21A72AEA}"/>
                </a:ext>
              </a:extLst>
            </p:cNvPr>
            <p:cNvSpPr txBox="1"/>
            <p:nvPr/>
          </p:nvSpPr>
          <p:spPr>
            <a:xfrm>
              <a:off x="3039744" y="69655"/>
              <a:ext cx="1838965" cy="215444"/>
            </a:xfrm>
            <a:prstGeom prst="rect">
              <a:avLst/>
            </a:prstGeom>
            <a:noFill/>
          </p:spPr>
          <p:txBody>
            <a:bodyPr wrap="none" rtlCol="0">
              <a:spAutoFit/>
            </a:bodyPr>
            <a:lstStyle/>
            <a:p>
              <a:r>
                <a:rPr lang="mn-MN" sz="800" dirty="0">
                  <a:solidFill>
                    <a:srgbClr val="002060"/>
                  </a:solidFill>
                  <a:latin typeface="Arial" panose="020B0604020202020204" pitchFamily="34" charset="0"/>
                  <a:cs typeface="Arial" panose="020B0604020202020204" pitchFamily="34" charset="0"/>
                </a:rPr>
                <a:t>АЙМГИЙН ЕРӨНХИЙ МЭДЭЭЛЭЛ</a:t>
              </a:r>
            </a:p>
          </p:txBody>
        </p:sp>
      </p:grpSp>
      <p:sp>
        <p:nvSpPr>
          <p:cNvPr id="9" name="TextBox 8">
            <a:extLst>
              <a:ext uri="{FF2B5EF4-FFF2-40B4-BE49-F238E27FC236}">
                <a16:creationId xmlns="" xmlns:a16="http://schemas.microsoft.com/office/drawing/2014/main" id="{6EBBFB55-229C-4616-8483-AE78D47ED3CC}"/>
              </a:ext>
            </a:extLst>
          </p:cNvPr>
          <p:cNvSpPr txBox="1"/>
          <p:nvPr/>
        </p:nvSpPr>
        <p:spPr>
          <a:xfrm>
            <a:off x="216121" y="349623"/>
            <a:ext cx="4662588" cy="1692771"/>
          </a:xfrm>
          <a:prstGeom prst="rect">
            <a:avLst/>
          </a:prstGeom>
          <a:noFill/>
        </p:spPr>
        <p:txBody>
          <a:bodyPr wrap="square" rtlCol="0">
            <a:spAutoFit/>
          </a:bodyPr>
          <a:lstStyle/>
          <a:p>
            <a:pPr algn="just"/>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Соёл, сүм хийд</a:t>
            </a:r>
          </a:p>
          <a:p>
            <a:pPr algn="just"/>
            <a:endParaRPr lang="en-US" sz="12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Мэргэжлийн урлагийн байгууллагын тоглолт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55</a:t>
            </a:r>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Мэргэжлийн урлагийн байгууллагын үзэгчид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35.4</a:t>
            </a:r>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Нийтийн номын сан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19</a:t>
            </a:r>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Нийтийн номын сангийн суудал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505</a:t>
            </a:r>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Номын сангийн байнгын уншигчид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14427</a:t>
            </a:r>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Сүм хийд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6</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endPar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marL="1085850" lvl="2"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Будда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3</a:t>
            </a:r>
          </a:p>
          <a:p>
            <a:pPr marL="1085850" lvl="2"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Христ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3</a:t>
            </a:r>
          </a:p>
        </p:txBody>
      </p:sp>
      <p:grpSp>
        <p:nvGrpSpPr>
          <p:cNvPr id="8" name="Group 7">
            <a:extLst>
              <a:ext uri="{FF2B5EF4-FFF2-40B4-BE49-F238E27FC236}">
                <a16:creationId xmlns="" xmlns:a16="http://schemas.microsoft.com/office/drawing/2014/main" id="{E196353D-33CD-4243-8B8B-4D853EDC9804}"/>
              </a:ext>
            </a:extLst>
          </p:cNvPr>
          <p:cNvGrpSpPr/>
          <p:nvPr/>
        </p:nvGrpSpPr>
        <p:grpSpPr>
          <a:xfrm>
            <a:off x="159171" y="3181417"/>
            <a:ext cx="4778477" cy="180000"/>
            <a:chOff x="159171" y="3181417"/>
            <a:chExt cx="4778477" cy="180000"/>
          </a:xfrm>
        </p:grpSpPr>
        <p:sp>
          <p:nvSpPr>
            <p:cNvPr id="10" name="Rectangle: Rounded Corners 9">
              <a:extLst>
                <a:ext uri="{FF2B5EF4-FFF2-40B4-BE49-F238E27FC236}">
                  <a16:creationId xmlns="" xmlns:a16="http://schemas.microsoft.com/office/drawing/2014/main" id="{1815C599-B467-40A7-A2B5-C9088AAE175B}"/>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8</a:t>
              </a:r>
              <a:endParaRPr lang="mn-MN" sz="900" dirty="0">
                <a:solidFill>
                  <a:srgbClr val="002060"/>
                </a:solidFill>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 xmlns:a16="http://schemas.microsoft.com/office/drawing/2014/main" id="{50F40AEC-A40D-4257-8B9B-008B1D28DBD4}"/>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07EA86A5-A14F-4A00-A0E9-50D3954D1BAD}"/>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Tree>
    <p:extLst>
      <p:ext uri="{BB962C8B-B14F-4D97-AF65-F5344CB8AC3E}">
        <p14:creationId xmlns:p14="http://schemas.microsoft.com/office/powerpoint/2010/main" val="8776989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1126</TotalTime>
  <Words>3716</Words>
  <Application>Microsoft Office PowerPoint</Application>
  <PresentationFormat>Custom</PresentationFormat>
  <Paragraphs>1757</Paragraphs>
  <Slides>62</Slides>
  <Notes>0</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Munkhjargal_B</dc:creator>
  <cp:lastModifiedBy>Samdan</cp:lastModifiedBy>
  <cp:revision>151</cp:revision>
  <dcterms:created xsi:type="dcterms:W3CDTF">2018-08-21T10:26:30Z</dcterms:created>
  <dcterms:modified xsi:type="dcterms:W3CDTF">2018-09-19T03:33:21Z</dcterms:modified>
</cp:coreProperties>
</file>